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669075" cy="9926625"/>
  <p:embeddedFontLst>
    <p:embeddedFont>
      <p:font typeface="Quattrocento Sans"/>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W1wXJr8ppHJC1OWAJzrgkp7z6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QuattrocentoSans-bold.fntdata"/><Relationship Id="rId10" Type="http://schemas.openxmlformats.org/officeDocument/2006/relationships/font" Target="fonts/QuattrocentoSans-regular.fntdata"/><Relationship Id="rId13" Type="http://schemas.openxmlformats.org/officeDocument/2006/relationships/font" Target="fonts/QuattrocentoSans-boldItalic.fntdata"/><Relationship Id="rId12"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10117304" y="6275993"/>
            <a:ext cx="1964299" cy="4121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742909" y="855409"/>
            <a:ext cx="6558564" cy="3269778"/>
          </a:xfrm>
          <a:prstGeom prst="rect">
            <a:avLst/>
          </a:prstGeom>
          <a:noFill/>
          <a:ln>
            <a:noFill/>
          </a:ln>
        </p:spPr>
      </p:pic>
      <p:sp>
        <p:nvSpPr>
          <p:cNvPr id="86" name="Google Shape;86;p1"/>
          <p:cNvSpPr txBox="1"/>
          <p:nvPr>
            <p:ph type="ctrTitle"/>
          </p:nvPr>
        </p:nvSpPr>
        <p:spPr>
          <a:xfrm>
            <a:off x="242371" y="4189268"/>
            <a:ext cx="10652100" cy="2086800"/>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rgbClr val="C00000"/>
              </a:buClr>
              <a:buSzPts val="4800"/>
              <a:buFont typeface="Arial"/>
              <a:buNone/>
            </a:pPr>
            <a:r>
              <a:rPr lang="es-ES" sz="4800">
                <a:solidFill>
                  <a:srgbClr val="C00000"/>
                </a:solidFill>
                <a:latin typeface="Arial"/>
                <a:ea typeface="Arial"/>
                <a:cs typeface="Arial"/>
                <a:sym typeface="Arial"/>
              </a:rPr>
              <a:t>Propuesta de valor para recursos de preparación para el trabajo remoto.</a:t>
            </a:r>
            <a:br>
              <a:rPr lang="es-ES" sz="4800">
                <a:solidFill>
                  <a:srgbClr val="C00000"/>
                </a:solidFill>
                <a:latin typeface="Arial"/>
                <a:ea typeface="Arial"/>
                <a:cs typeface="Arial"/>
                <a:sym typeface="Arial"/>
              </a:rPr>
            </a:br>
            <a:r>
              <a:rPr lang="es-ES" sz="4800">
                <a:solidFill>
                  <a:srgbClr val="7030A0"/>
                </a:solidFill>
                <a:latin typeface="Arial"/>
                <a:ea typeface="Arial"/>
                <a:cs typeface="Arial"/>
                <a:sym typeface="Arial"/>
              </a:rPr>
              <a:t>B-Creative Association</a:t>
            </a:r>
            <a:endParaRPr/>
          </a:p>
        </p:txBody>
      </p:sp>
      <p:pic>
        <p:nvPicPr>
          <p:cNvPr id="87" name="Google Shape;87;p1"/>
          <p:cNvPicPr preferRelativeResize="0"/>
          <p:nvPr/>
        </p:nvPicPr>
        <p:blipFill rotWithShape="1">
          <a:blip r:embed="rId4">
            <a:alphaModFix/>
          </a:blip>
          <a:srcRect b="0" l="0" r="0" t="0"/>
          <a:stretch/>
        </p:blipFill>
        <p:spPr>
          <a:xfrm>
            <a:off x="423313" y="6022566"/>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93" name="Google Shape;93;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4" name="Google Shape;94;p2"/>
          <p:cNvSpPr/>
          <p:nvPr/>
        </p:nvSpPr>
        <p:spPr>
          <a:xfrm>
            <a:off x="1024037" y="1733354"/>
            <a:ext cx="9361586" cy="418950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txBox="1"/>
          <p:nvPr/>
        </p:nvSpPr>
        <p:spPr>
          <a:xfrm>
            <a:off x="1024036" y="874925"/>
            <a:ext cx="10329764"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4400" u="none" cap="none" strike="noStrike">
                <a:solidFill>
                  <a:srgbClr val="7030A0"/>
                </a:solidFill>
                <a:latin typeface="Arial"/>
                <a:ea typeface="Arial"/>
                <a:cs typeface="Arial"/>
                <a:sym typeface="Arial"/>
              </a:rPr>
              <a:t>Preparación para el trabajo remoto - Temas</a:t>
            </a:r>
            <a:br>
              <a:rPr b="0" i="0" lang="es-ES" sz="4400" u="none" cap="none" strike="noStrike">
                <a:solidFill>
                  <a:srgbClr val="7030A0"/>
                </a:solidFill>
                <a:latin typeface="Arial"/>
                <a:ea typeface="Arial"/>
                <a:cs typeface="Arial"/>
                <a:sym typeface="Arial"/>
              </a:rPr>
            </a:br>
            <a:endParaRPr b="0" i="0" sz="4400" u="none" cap="none" strike="noStrike">
              <a:solidFill>
                <a:srgbClr val="7030A0"/>
              </a:solidFill>
              <a:latin typeface="Arial"/>
              <a:ea typeface="Arial"/>
              <a:cs typeface="Arial"/>
              <a:sym typeface="Arial"/>
            </a:endParaRPr>
          </a:p>
        </p:txBody>
      </p:sp>
      <p:sp>
        <p:nvSpPr>
          <p:cNvPr id="96" name="Google Shape;96;p2"/>
          <p:cNvSpPr txBox="1"/>
          <p:nvPr/>
        </p:nvSpPr>
        <p:spPr>
          <a:xfrm>
            <a:off x="1297395" y="2101584"/>
            <a:ext cx="9088228" cy="286232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a:pPr>
            <a:r>
              <a:rPr b="0" i="0" lang="es-ES" sz="2000" u="none" cap="none" strike="noStrike">
                <a:solidFill>
                  <a:schemeClr val="dk1"/>
                </a:solidFill>
                <a:latin typeface="Arial"/>
                <a:ea typeface="Arial"/>
                <a:cs typeface="Arial"/>
                <a:sym typeface="Arial"/>
              </a:rPr>
              <a:t>Dentro del proyecto RETAIN ME, se abordarán los siguientes 6 temas de preparación para el trabajo remoto:</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Temas de preparación para el trabajo remoto:</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Capacidad para trabajar de forma remota en equipo.</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Comprender la comunicación virtual.</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Desarrollo de habilidades de gestión del tiempo y organización.</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4. Comprender y desarrollar la resolución creativa de problemas.</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5. Desarrollar habilidades para el pensamiento crítico</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6. Mejorar la capacidad de aplicar disciplina</a:t>
            </a:r>
            <a:endParaRPr b="1" i="0" sz="2000" u="none" cap="none" strike="noStrike">
              <a:solidFill>
                <a:schemeClr val="dk1"/>
              </a:solidFill>
              <a:latin typeface="Arial"/>
              <a:ea typeface="Arial"/>
              <a:cs typeface="Arial"/>
              <a:sym typeface="Arial"/>
            </a:endParaRPr>
          </a:p>
        </p:txBody>
      </p:sp>
      <p:sp>
        <p:nvSpPr>
          <p:cNvPr id="97" name="Google Shape;97;p2"/>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21472" y="6257669"/>
            <a:ext cx="1405487" cy="558864"/>
          </a:xfrm>
          <a:prstGeom prst="rect">
            <a:avLst/>
          </a:prstGeom>
          <a:noFill/>
          <a:ln>
            <a:noFill/>
          </a:ln>
        </p:spPr>
      </p:pic>
      <p:pic>
        <p:nvPicPr>
          <p:cNvPr id="99" name="Google Shape;99;p2"/>
          <p:cNvPicPr preferRelativeResize="0"/>
          <p:nvPr/>
        </p:nvPicPr>
        <p:blipFill rotWithShape="1">
          <a:blip r:embed="rId6">
            <a:alphaModFix/>
          </a:blip>
          <a:srcRect b="0" l="0" r="0" t="0"/>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05" name="Google Shape;105;p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6" name="Google Shape;106;p3"/>
          <p:cNvSpPr/>
          <p:nvPr/>
        </p:nvSpPr>
        <p:spPr>
          <a:xfrm>
            <a:off x="263514" y="1404435"/>
            <a:ext cx="11771468" cy="391714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3"/>
          <p:cNvSpPr txBox="1"/>
          <p:nvPr/>
        </p:nvSpPr>
        <p:spPr>
          <a:xfrm>
            <a:off x="443969" y="791666"/>
            <a:ext cx="1071732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4000" u="none" cap="none" strike="noStrike">
                <a:solidFill>
                  <a:srgbClr val="7030A0"/>
                </a:solidFill>
                <a:latin typeface="Arial"/>
                <a:ea typeface="Arial"/>
                <a:cs typeface="Arial"/>
                <a:sym typeface="Arial"/>
              </a:rPr>
              <a:t>Preparación para el trabajo remoto – Propuesta de valor</a:t>
            </a:r>
            <a:br>
              <a:rPr b="0" i="0" lang="es-ES" sz="4000" u="none" cap="none" strike="noStrike">
                <a:solidFill>
                  <a:srgbClr val="7030A0"/>
                </a:solidFill>
                <a:latin typeface="Arial"/>
                <a:ea typeface="Arial"/>
                <a:cs typeface="Arial"/>
                <a:sym typeface="Arial"/>
              </a:rPr>
            </a:br>
            <a:endParaRPr b="0" i="0" sz="4000" u="none" cap="none" strike="noStrike">
              <a:solidFill>
                <a:srgbClr val="7030A0"/>
              </a:solidFill>
              <a:latin typeface="Arial"/>
              <a:ea typeface="Arial"/>
              <a:cs typeface="Arial"/>
              <a:sym typeface="Arial"/>
            </a:endParaRPr>
          </a:p>
        </p:txBody>
      </p:sp>
      <p:sp>
        <p:nvSpPr>
          <p:cNvPr id="108" name="Google Shape;108;p3"/>
          <p:cNvSpPr txBox="1"/>
          <p:nvPr/>
        </p:nvSpPr>
        <p:spPr>
          <a:xfrm>
            <a:off x="1455939" y="2374825"/>
            <a:ext cx="9809823"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000" u="none" cap="none" strike="noStrike">
                <a:solidFill>
                  <a:schemeClr val="dk1"/>
                </a:solidFill>
                <a:latin typeface="Arial"/>
                <a:ea typeface="Arial"/>
                <a:cs typeface="Arial"/>
                <a:sym typeface="Arial"/>
              </a:rPr>
              <a:t>Es beneficioso para los usuarios finales del proyecto RETAIN ME porque los trabajadores con preparación y conocimiento de trabajo remoto:</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 son más conscientes de las diferentes formas de trabajar de forma remota en un equipo </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 son más creativos para resolver problemas</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 Saber cómo prepararse para la comunicación virtual</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 Saber pensar críticamente</a:t>
            </a:r>
            <a:br>
              <a:rPr b="0" i="0" lang="es-ES" sz="2000" u="none" cap="none" strike="noStrike">
                <a:solidFill>
                  <a:schemeClr val="dk1"/>
                </a:solidFill>
                <a:latin typeface="Arial"/>
                <a:ea typeface="Arial"/>
                <a:cs typeface="Arial"/>
                <a:sym typeface="Arial"/>
              </a:rPr>
            </a:br>
            <a:r>
              <a:rPr b="0" i="0" lang="es-ES" sz="2000" u="none" cap="none" strike="noStrike">
                <a:solidFill>
                  <a:schemeClr val="dk1"/>
                </a:solidFill>
                <a:latin typeface="Arial"/>
                <a:ea typeface="Arial"/>
                <a:cs typeface="Arial"/>
                <a:sym typeface="Arial"/>
              </a:rPr>
              <a:t>... Conocer las habilidades y conocimientos más requeridos para la gestión del tiempo </a:t>
            </a:r>
            <a:br>
              <a:rPr b="0" i="0" lang="es-ES" sz="2000" u="none" cap="none" strike="noStrike">
                <a:solidFill>
                  <a:schemeClr val="dk1"/>
                </a:solidFill>
                <a:latin typeface="Arial"/>
                <a:ea typeface="Arial"/>
                <a:cs typeface="Arial"/>
                <a:sym typeface="Arial"/>
              </a:rPr>
            </a:br>
            <a:endParaRPr sz="1800">
              <a:solidFill>
                <a:schemeClr val="dk1"/>
              </a:solidFill>
              <a:latin typeface="Calibri"/>
              <a:ea typeface="Calibri"/>
              <a:cs typeface="Calibri"/>
              <a:sym typeface="Calibri"/>
            </a:endParaRPr>
          </a:p>
        </p:txBody>
      </p:sp>
      <p:pic>
        <p:nvPicPr>
          <p:cNvPr descr="A close up of a sign&#10;&#10;Description automatically generated" id="109" name="Google Shape;109;p3"/>
          <p:cNvPicPr preferRelativeResize="0"/>
          <p:nvPr/>
        </p:nvPicPr>
        <p:blipFill rotWithShape="1">
          <a:blip r:embed="rId5">
            <a:alphaModFix/>
          </a:blip>
          <a:srcRect b="0" l="0" r="0" t="0"/>
          <a:stretch/>
        </p:blipFill>
        <p:spPr>
          <a:xfrm>
            <a:off x="9743440" y="6040310"/>
            <a:ext cx="2047240" cy="583995"/>
          </a:xfrm>
          <a:prstGeom prst="rect">
            <a:avLst/>
          </a:prstGeom>
          <a:noFill/>
          <a:ln>
            <a:noFill/>
          </a:ln>
        </p:spPr>
      </p:pic>
      <p:sp>
        <p:nvSpPr>
          <p:cNvPr id="110" name="Google Shape;110;p3"/>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6">
            <a:alphaModFix/>
          </a:blip>
          <a:srcRect b="0" l="0" r="0" t="0"/>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17" name="Google Shape;117;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8" name="Google Shape;118;p4"/>
          <p:cNvSpPr/>
          <p:nvPr/>
        </p:nvSpPr>
        <p:spPr>
          <a:xfrm>
            <a:off x="0" y="1391024"/>
            <a:ext cx="11955486" cy="3930551"/>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4"/>
          <p:cNvSpPr txBox="1"/>
          <p:nvPr/>
        </p:nvSpPr>
        <p:spPr>
          <a:xfrm>
            <a:off x="266700" y="1473038"/>
            <a:ext cx="1178598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3600">
                <a:solidFill>
                  <a:srgbClr val="7030A0"/>
                </a:solidFill>
                <a:latin typeface="Arial"/>
                <a:ea typeface="Arial"/>
                <a:cs typeface="Arial"/>
                <a:sym typeface="Arial"/>
              </a:rPr>
              <a:t>Preparación para el trabajo remoto: objetivos clave de aprendizaje</a:t>
            </a:r>
            <a:br>
              <a:rPr lang="es-ES" sz="3600">
                <a:solidFill>
                  <a:srgbClr val="7030A0"/>
                </a:solidFill>
                <a:latin typeface="Arial"/>
                <a:ea typeface="Arial"/>
                <a:cs typeface="Arial"/>
                <a:sym typeface="Arial"/>
              </a:rPr>
            </a:br>
            <a:endParaRPr sz="3600">
              <a:solidFill>
                <a:srgbClr val="7030A0"/>
              </a:solidFill>
              <a:latin typeface="Arial"/>
              <a:ea typeface="Arial"/>
              <a:cs typeface="Arial"/>
              <a:sym typeface="Arial"/>
            </a:endParaRPr>
          </a:p>
        </p:txBody>
      </p:sp>
      <p:sp>
        <p:nvSpPr>
          <p:cNvPr id="120" name="Google Shape;120;p4"/>
          <p:cNvSpPr txBox="1"/>
          <p:nvPr/>
        </p:nvSpPr>
        <p:spPr>
          <a:xfrm>
            <a:off x="1080655" y="2141130"/>
            <a:ext cx="9151939" cy="317009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a:pPr>
            <a:r>
              <a:rPr b="1" lang="es-ES" sz="2000">
                <a:solidFill>
                  <a:schemeClr val="dk1"/>
                </a:solidFill>
                <a:latin typeface="Arial"/>
                <a:ea typeface="Arial"/>
                <a:cs typeface="Arial"/>
                <a:sym typeface="Arial"/>
              </a:rPr>
              <a:t>Los objetivos clave de aprendizaje para el capítulo de preparación para el trabajo remoto son:</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Los participantes saben cómo trabajar de forma remota en equipo </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Los participantes entienden la comunicación virtual</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Los participantes entienden el pensamiento crítico </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Los participantes saben cómo organizar y administrar mejor el tiempo</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Los participantes saben cómo usar la resolución creativa de problemas</a:t>
            </a:r>
            <a:br>
              <a:rPr b="1" lang="es-ES" sz="2000">
                <a:solidFill>
                  <a:schemeClr val="dk1"/>
                </a:solidFill>
                <a:latin typeface="Arial"/>
                <a:ea typeface="Arial"/>
                <a:cs typeface="Arial"/>
                <a:sym typeface="Arial"/>
              </a:rPr>
            </a:br>
            <a:r>
              <a:rPr b="1" lang="es-ES" sz="2000">
                <a:solidFill>
                  <a:schemeClr val="dk1"/>
                </a:solidFill>
                <a:latin typeface="Arial"/>
                <a:ea typeface="Arial"/>
                <a:cs typeface="Arial"/>
                <a:sym typeface="Arial"/>
              </a:rPr>
              <a:t>Los participantes saben cómo aplicar la disciplina</a:t>
            </a:r>
            <a:br>
              <a:rPr b="1" lang="es-ES" sz="2000">
                <a:solidFill>
                  <a:schemeClr val="dk1"/>
                </a:solidFill>
                <a:latin typeface="Arial"/>
                <a:ea typeface="Arial"/>
                <a:cs typeface="Arial"/>
                <a:sym typeface="Arial"/>
              </a:rPr>
            </a:br>
            <a:endParaRPr sz="1800">
              <a:solidFill>
                <a:schemeClr val="dk1"/>
              </a:solidFill>
              <a:latin typeface="Calibri"/>
              <a:ea typeface="Calibri"/>
              <a:cs typeface="Calibri"/>
              <a:sym typeface="Calibri"/>
            </a:endParaRPr>
          </a:p>
        </p:txBody>
      </p:sp>
      <p:sp>
        <p:nvSpPr>
          <p:cNvPr id="121" name="Google Shape;121;p4"/>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2" name="Google Shape;122;p4"/>
          <p:cNvPicPr preferRelativeResize="0"/>
          <p:nvPr/>
        </p:nvPicPr>
        <p:blipFill rotWithShape="1">
          <a:blip r:embed="rId5">
            <a:alphaModFix/>
          </a:blip>
          <a:srcRect b="0" l="0" r="0" t="0"/>
          <a:stretch/>
        </p:blipFill>
        <p:spPr>
          <a:xfrm>
            <a:off x="423313" y="6022566"/>
            <a:ext cx="1405487" cy="558864"/>
          </a:xfrm>
          <a:prstGeom prst="rect">
            <a:avLst/>
          </a:prstGeom>
          <a:noFill/>
          <a:ln>
            <a:noFill/>
          </a:ln>
        </p:spPr>
      </p:pic>
      <p:pic>
        <p:nvPicPr>
          <p:cNvPr id="123" name="Google Shape;123;p4"/>
          <p:cNvPicPr preferRelativeResize="0"/>
          <p:nvPr/>
        </p:nvPicPr>
        <p:blipFill rotWithShape="1">
          <a:blip r:embed="rId6">
            <a:alphaModFix/>
          </a:blip>
          <a:srcRect b="0" l="0" r="0" t="0"/>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129" name="Google Shape;129;p5"/>
          <p:cNvPicPr preferRelativeResize="0"/>
          <p:nvPr/>
        </p:nvPicPr>
        <p:blipFill rotWithShape="1">
          <a:blip r:embed="rId3">
            <a:alphaModFix/>
          </a:blip>
          <a:srcRect b="0" l="0" r="0" t="0"/>
          <a:stretch/>
        </p:blipFill>
        <p:spPr>
          <a:xfrm>
            <a:off x="3923930" y="974010"/>
            <a:ext cx="4077070" cy="2355115"/>
          </a:xfrm>
          <a:prstGeom prst="rect">
            <a:avLst/>
          </a:prstGeom>
          <a:noFill/>
          <a:ln>
            <a:noFill/>
          </a:ln>
        </p:spPr>
      </p:pic>
      <p:sp>
        <p:nvSpPr>
          <p:cNvPr id="130" name="Google Shape;130;p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131" name="Google Shape;131;p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2" name="Google Shape;132;p5"/>
          <p:cNvPicPr preferRelativeResize="0"/>
          <p:nvPr/>
        </p:nvPicPr>
        <p:blipFill rotWithShape="1">
          <a:blip r:embed="rId4">
            <a:alphaModFix/>
          </a:blip>
          <a:srcRect b="0" l="0" r="0" t="0"/>
          <a:stretch/>
        </p:blipFill>
        <p:spPr>
          <a:xfrm>
            <a:off x="2297323" y="3690456"/>
            <a:ext cx="7597354" cy="1609650"/>
          </a:xfrm>
          <a:prstGeom prst="rect">
            <a:avLst/>
          </a:prstGeom>
          <a:noFill/>
          <a:ln>
            <a:noFill/>
          </a:ln>
        </p:spPr>
      </p:pic>
      <p:pic>
        <p:nvPicPr>
          <p:cNvPr id="133" name="Google Shape;133;p5"/>
          <p:cNvPicPr preferRelativeResize="0"/>
          <p:nvPr/>
        </p:nvPicPr>
        <p:blipFill rotWithShape="1">
          <a:blip r:embed="rId5">
            <a:alphaModFix/>
          </a:blip>
          <a:srcRect b="0" l="0" r="0" t="0"/>
          <a:stretch/>
        </p:blipFill>
        <p:spPr>
          <a:xfrm>
            <a:off x="3220720" y="6185590"/>
            <a:ext cx="1964299" cy="412100"/>
          </a:xfrm>
          <a:prstGeom prst="rect">
            <a:avLst/>
          </a:prstGeom>
          <a:noFill/>
          <a:ln>
            <a:noFill/>
          </a:ln>
        </p:spPr>
      </p:pic>
      <p:pic>
        <p:nvPicPr>
          <p:cNvPr id="134" name="Google Shape;134;p5"/>
          <p:cNvPicPr preferRelativeResize="0"/>
          <p:nvPr/>
        </p:nvPicPr>
        <p:blipFill rotWithShape="1">
          <a:blip r:embed="rId3">
            <a:alphaModFix/>
          </a:blip>
          <a:srcRect b="0" l="0" r="0" t="0"/>
          <a:stretch/>
        </p:blipFill>
        <p:spPr>
          <a:xfrm>
            <a:off x="423313" y="6185590"/>
            <a:ext cx="1405487" cy="5588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2019-09-26T16:12:10Z</dcterms:created>
  <dc:creator>Mike Keegan</dc:creator>
</cp:coreProperties>
</file>