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669075" cy="9926625"/>
  <p:embeddedFontLst>
    <p:embeddedFont>
      <p:font typeface="Proxima Nova"/>
      <p:regular r:id="rId21"/>
      <p:bold r:id="rId22"/>
      <p:italic r:id="rId23"/>
      <p:boldItalic r:id="rId24"/>
    </p:embeddedFon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XP/Exa0hjvB+wvg8R9/bgzoQC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7"/>
          <p:cNvSpPr/>
          <p:nvPr>
            <p:ph idx="2" type="pic"/>
          </p:nvPr>
        </p:nvSpPr>
        <p:spPr>
          <a:xfrm>
            <a:off x="5183188" y="987425"/>
            <a:ext cx="6172200" cy="4873625"/>
          </a:xfrm>
          <a:prstGeom prst="rect">
            <a:avLst/>
          </a:prstGeom>
          <a:noFill/>
          <a:ln>
            <a:noFill/>
          </a:ln>
        </p:spPr>
      </p:sp>
      <p:sp>
        <p:nvSpPr>
          <p:cNvPr id="139" name="Google Shape;139;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2.jpg"/><Relationship Id="rId6"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3.jpg"/><Relationship Id="rId5" Type="http://schemas.openxmlformats.org/officeDocument/2006/relationships/image" Target="../media/image3.png"/><Relationship Id="rId6"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2.jp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33.jpg"/><Relationship Id="rId5" Type="http://schemas.openxmlformats.org/officeDocument/2006/relationships/image" Target="../media/image3.png"/><Relationship Id="rId6"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33.jpg"/><Relationship Id="rId5" Type="http://schemas.openxmlformats.org/officeDocument/2006/relationships/image" Target="../media/image3.png"/><Relationship Id="rId6"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b="0" l="0" r="0" t="0"/>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b="0" l="0" r="0" t="0"/>
          <a:stretch/>
        </p:blipFill>
        <p:spPr>
          <a:xfrm>
            <a:off x="742909" y="855409"/>
            <a:ext cx="6558564" cy="3269778"/>
          </a:xfrm>
          <a:prstGeom prst="rect">
            <a:avLst/>
          </a:prstGeom>
          <a:noFill/>
          <a:ln>
            <a:noFill/>
          </a:ln>
        </p:spPr>
      </p:pic>
      <p:sp>
        <p:nvSpPr>
          <p:cNvPr id="161" name="Google Shape;161;p1"/>
          <p:cNvSpPr txBox="1"/>
          <p:nvPr>
            <p:ph type="ctrTitle"/>
          </p:nvPr>
        </p:nvSpPr>
        <p:spPr>
          <a:xfrm>
            <a:off x="1297489" y="3524471"/>
            <a:ext cx="9597021" cy="2751522"/>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rgbClr val="C00000"/>
              </a:buClr>
              <a:buSzPts val="4800"/>
              <a:buFont typeface="Arial"/>
              <a:buNone/>
            </a:pPr>
            <a:r>
              <a:rPr lang="es-ES" sz="4800">
                <a:solidFill>
                  <a:srgbClr val="C00000"/>
                </a:solidFill>
                <a:latin typeface="Arial"/>
                <a:ea typeface="Arial"/>
                <a:cs typeface="Arial"/>
                <a:sym typeface="Arial"/>
              </a:rPr>
              <a:t>Propuesta de valor para recursos de preparación para el trabajo remoto.</a:t>
            </a:r>
            <a:br>
              <a:rPr lang="es-ES" sz="4800">
                <a:solidFill>
                  <a:srgbClr val="C00000"/>
                </a:solidFill>
                <a:latin typeface="Arial"/>
                <a:ea typeface="Arial"/>
                <a:cs typeface="Arial"/>
                <a:sym typeface="Arial"/>
              </a:rPr>
            </a:br>
            <a:r>
              <a:rPr lang="es-ES" sz="4800">
                <a:solidFill>
                  <a:srgbClr val="7030A0"/>
                </a:solidFill>
                <a:latin typeface="Arial"/>
                <a:ea typeface="Arial"/>
                <a:cs typeface="Arial"/>
                <a:sym typeface="Arial"/>
              </a:rPr>
              <a:t>B-Creative Association</a:t>
            </a:r>
            <a:endParaRPr/>
          </a:p>
        </p:txBody>
      </p:sp>
      <p:pic>
        <p:nvPicPr>
          <p:cNvPr id="162" name="Google Shape;162;p1"/>
          <p:cNvPicPr preferRelativeResize="0"/>
          <p:nvPr/>
        </p:nvPicPr>
        <p:blipFill rotWithShape="1">
          <a:blip r:embed="rId4">
            <a:alphaModFix/>
          </a:blip>
          <a:srcRect b="0" l="0" r="0" t="0"/>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60" name="Google Shape;260;p10"/>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61" name="Google Shape;261;p10"/>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62" name="Google Shape;262;p10"/>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63" name="Google Shape;263;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64" name="Google Shape;264;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65" name="Google Shape;265;p10"/>
          <p:cNvSpPr txBox="1"/>
          <p:nvPr/>
        </p:nvSpPr>
        <p:spPr>
          <a:xfrm>
            <a:off x="612816" y="495656"/>
            <a:ext cx="6243782"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En los lugares de trabajo digitales de hoy en día, muchos ya están acostumbrados a trabajar desde casa o de forma remota, pero para otros es una nueva experiencia a la que lleva un tiempo acostumbrarse. ¿Qué puede hacer como gerente y empleador para garantizar una comunicación efectiva y mantener el espíritu de equipo?</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En esta actividad obtendrás 5 consejos para comunicarte con tus empleados de forma remota, crear cohesión y mantener la productividad.</a:t>
            </a: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https://blog.benify.se/5-tips-for-effektiv-kommunikation-nar-dina-anstallda-jobbar-hemifran (SE)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n bild som visar tangentbord, elektronik&#10;&#10;Automatiskt genererad beskrivning" id="266" name="Google Shape;266;p10"/>
          <p:cNvPicPr preferRelativeResize="0"/>
          <p:nvPr/>
        </p:nvPicPr>
        <p:blipFill rotWithShape="1">
          <a:blip r:embed="rId6">
            <a:alphaModFix/>
          </a:blip>
          <a:srcRect b="0" l="0" r="0" t="0"/>
          <a:stretch/>
        </p:blipFill>
        <p:spPr>
          <a:xfrm>
            <a:off x="1721436" y="3056605"/>
            <a:ext cx="3224395" cy="18170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72" name="Google Shape;272;p11"/>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73" name="Google Shape;273;p11"/>
          <p:cNvSpPr txBox="1"/>
          <p:nvPr/>
        </p:nvSpPr>
        <p:spPr>
          <a:xfrm>
            <a:off x="342782" y="1157877"/>
            <a:ext cx="1108260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6000" u="none" cap="none" strike="noStrike">
                <a:solidFill>
                  <a:srgbClr val="FFFFFF"/>
                </a:solidFill>
                <a:latin typeface="Quattrocento Sans"/>
                <a:ea typeface="Quattrocento Sans"/>
                <a:cs typeface="Quattrocento Sans"/>
                <a:sym typeface="Quattrocento Sans"/>
              </a:rPr>
              <a:t> </a:t>
            </a:r>
            <a:br>
              <a:rPr b="1" i="0" lang="es-ES" sz="6000" u="none" cap="none" strike="noStrike">
                <a:solidFill>
                  <a:srgbClr val="FFFFFF"/>
                </a:solidFill>
                <a:latin typeface="Quattrocento Sans"/>
                <a:ea typeface="Quattrocento Sans"/>
                <a:cs typeface="Quattrocento Sans"/>
                <a:sym typeface="Quattrocento Sans"/>
              </a:rPr>
            </a:br>
            <a:r>
              <a:rPr b="1" lang="es-ES" sz="6000">
                <a:solidFill>
                  <a:srgbClr val="FFFFFF"/>
                </a:solidFill>
                <a:latin typeface="Quattrocento Sans"/>
                <a:ea typeface="Quattrocento Sans"/>
                <a:cs typeface="Quattrocento Sans"/>
                <a:sym typeface="Quattrocento Sans"/>
              </a:rPr>
              <a:t>ACTIVIDAD 2</a:t>
            </a:r>
            <a:br>
              <a:rPr b="1" lang="es-ES" sz="6000">
                <a:solidFill>
                  <a:srgbClr val="FFFFFF"/>
                </a:solidFill>
                <a:latin typeface="Quattrocento Sans"/>
                <a:ea typeface="Quattrocento Sans"/>
                <a:cs typeface="Quattrocento Sans"/>
                <a:sym typeface="Quattrocento Sans"/>
              </a:rPr>
            </a:br>
            <a:r>
              <a:rPr b="1" lang="es-ES" sz="6000">
                <a:solidFill>
                  <a:srgbClr val="FFFFFF"/>
                </a:solidFill>
                <a:latin typeface="Quattrocento Sans"/>
                <a:ea typeface="Quattrocento Sans"/>
                <a:cs typeface="Quattrocento Sans"/>
                <a:sym typeface="Quattrocento Sans"/>
              </a:rPr>
              <a:t>Dos verdades y una mentira</a:t>
            </a:r>
            <a:br>
              <a:rPr b="1" lang="es-ES" sz="6000">
                <a:solidFill>
                  <a:srgbClr val="FFFFFF"/>
                </a:solidFill>
                <a:latin typeface="Quattrocento Sans"/>
                <a:ea typeface="Quattrocento Sans"/>
                <a:cs typeface="Quattrocento Sans"/>
                <a:sym typeface="Quattrocento Sans"/>
              </a:rPr>
            </a:br>
            <a:endParaRPr b="1" i="0" sz="6000" u="none" cap="none" strike="noStrike">
              <a:solidFill>
                <a:srgbClr val="FFFFFF"/>
              </a:solidFill>
              <a:latin typeface="Quattrocento Sans"/>
              <a:ea typeface="Quattrocento Sans"/>
              <a:cs typeface="Quattrocento Sans"/>
              <a:sym typeface="Quattrocento Sans"/>
            </a:endParaRPr>
          </a:p>
        </p:txBody>
      </p:sp>
      <p:sp>
        <p:nvSpPr>
          <p:cNvPr id="274" name="Google Shape;274;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75" name="Google Shape;275;p11"/>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6" name="Google Shape;276;p11"/>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77" name="Google Shape;277;p11"/>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nvSpPr>
        <p:spPr>
          <a:xfrm>
            <a:off x="113421" y="500712"/>
            <a:ext cx="955889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600">
                <a:solidFill>
                  <a:srgbClr val="494949"/>
                </a:solidFill>
                <a:latin typeface="Proxima Nova"/>
                <a:ea typeface="Proxima Nova"/>
                <a:cs typeface="Proxima Nova"/>
                <a:sym typeface="Proxima Nova"/>
              </a:rPr>
              <a:t>Actividad: Dos verdades y una mentira</a:t>
            </a:r>
            <a:br>
              <a:rPr lang="es-ES" sz="3600">
                <a:solidFill>
                  <a:srgbClr val="494949"/>
                </a:solidFill>
                <a:latin typeface="Proxima Nova"/>
                <a:ea typeface="Proxima Nova"/>
                <a:cs typeface="Proxima Nova"/>
                <a:sym typeface="Proxima Nova"/>
              </a:rPr>
            </a:br>
            <a:endParaRPr b="1" i="0" sz="3600" u="none" cap="none" strike="noStrike">
              <a:solidFill>
                <a:srgbClr val="662483"/>
              </a:solidFill>
              <a:latin typeface="Quattrocento Sans"/>
              <a:ea typeface="Quattrocento Sans"/>
              <a:cs typeface="Quattrocento Sans"/>
              <a:sym typeface="Quattrocento Sans"/>
            </a:endParaRPr>
          </a:p>
        </p:txBody>
      </p:sp>
      <p:sp>
        <p:nvSpPr>
          <p:cNvPr id="283" name="Google Shape;283;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84" name="Google Shape;284;p12"/>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85" name="Google Shape;285;p12"/>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86" name="Google Shape;286;p12"/>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87" name="Google Shape;287;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88" name="Google Shape;288;p1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89" name="Google Shape;289;p12"/>
          <p:cNvSpPr txBox="1"/>
          <p:nvPr/>
        </p:nvSpPr>
        <p:spPr>
          <a:xfrm>
            <a:off x="581891" y="1708727"/>
            <a:ext cx="575425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Una actividad divertida: </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Esta es una forma de obtener una comunicación efectiva a través de un juego que también es una buena actividad de formación de equipos.</a:t>
            </a: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0" name="Google Shape;290;p12"/>
          <p:cNvPicPr preferRelativeResize="0"/>
          <p:nvPr/>
        </p:nvPicPr>
        <p:blipFill rotWithShape="1">
          <a:blip r:embed="rId6">
            <a:alphaModFix/>
          </a:blip>
          <a:srcRect b="0" l="0" r="0" t="0"/>
          <a:stretch/>
        </p:blipFill>
        <p:spPr>
          <a:xfrm>
            <a:off x="1014235" y="2670703"/>
            <a:ext cx="3523034" cy="35230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96" name="Google Shape;296;p13"/>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34121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6000" u="none" cap="none" strike="noStrike">
                <a:solidFill>
                  <a:srgbClr val="FFFFFF"/>
                </a:solidFill>
                <a:latin typeface="Quattrocento Sans"/>
                <a:ea typeface="Quattrocento Sans"/>
                <a:cs typeface="Quattrocento Sans"/>
                <a:sym typeface="Quattrocento Sans"/>
              </a:rPr>
              <a:t> </a:t>
            </a:r>
            <a:br>
              <a:rPr b="1" i="0" lang="es-ES" sz="6000" u="none" cap="none" strike="noStrike">
                <a:solidFill>
                  <a:srgbClr val="FFFFFF"/>
                </a:solidFill>
                <a:latin typeface="Quattrocento Sans"/>
                <a:ea typeface="Quattrocento Sans"/>
                <a:cs typeface="Quattrocento Sans"/>
                <a:sym typeface="Quattrocento Sans"/>
              </a:rPr>
            </a:br>
            <a:r>
              <a:rPr b="1" i="0" lang="es-ES" sz="6000" u="none" cap="none" strike="noStrike">
                <a:solidFill>
                  <a:srgbClr val="FFFFFF"/>
                </a:solidFill>
                <a:latin typeface="Quattrocento Sans"/>
                <a:ea typeface="Quattrocento Sans"/>
                <a:cs typeface="Quattrocento Sans"/>
                <a:sym typeface="Quattrocento Sans"/>
              </a:rPr>
              <a:t> </a:t>
            </a:r>
            <a:r>
              <a:rPr b="1" lang="es-ES" sz="6000">
                <a:solidFill>
                  <a:srgbClr val="FFFFFF"/>
                </a:solidFill>
                <a:latin typeface="Quattrocento Sans"/>
                <a:ea typeface="Quattrocento Sans"/>
                <a:cs typeface="Quattrocento Sans"/>
                <a:sym typeface="Quattrocento Sans"/>
              </a:rPr>
              <a:t>CERRAR Y CONCLUIR </a:t>
            </a:r>
            <a:endParaRPr b="1" i="0" sz="6000" u="none" cap="none" strike="noStrike">
              <a:solidFill>
                <a:srgbClr val="FFFFFF"/>
              </a:solidFill>
              <a:latin typeface="Quattrocento Sans"/>
              <a:ea typeface="Quattrocento Sans"/>
              <a:cs typeface="Quattrocento Sans"/>
              <a:sym typeface="Quattrocento Sans"/>
            </a:endParaRPr>
          </a:p>
        </p:txBody>
      </p:sp>
      <p:sp>
        <p:nvSpPr>
          <p:cNvPr id="298" name="Google Shape;298;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07" name="Google Shape;307;p14"/>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8" name="Google Shape;308;p14"/>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309" name="Google Shape;309;p14"/>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310" name="Google Shape;310;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311" name="Google Shape;311;p14"/>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312" name="Google Shape;312;p14"/>
          <p:cNvSpPr txBox="1"/>
          <p:nvPr/>
        </p:nvSpPr>
        <p:spPr>
          <a:xfrm>
            <a:off x="692727" y="795494"/>
            <a:ext cx="6465454"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Proxima Nova"/>
              <a:buChar char="-"/>
            </a:pPr>
            <a:r>
              <a:rPr lang="es-ES" sz="1800">
                <a:solidFill>
                  <a:srgbClr val="000000"/>
                </a:solidFill>
                <a:latin typeface="Proxima Nova"/>
                <a:ea typeface="Proxima Nova"/>
                <a:cs typeface="Proxima Nova"/>
                <a:sym typeface="Proxima Nova"/>
              </a:rPr>
              <a:t>Con tantas opciones de herramientas de comunicación virtual disponibles con un clic, definitivamente nos hace la vida más fácil. Hoy en día, la capacidad de comunicarnos virtual e instantáneamente o compartir nuestra información en segundos es muy crucial. La comunicación virtual está creando un entorno de comunicación que es rentable, ahorra tiempo y es accesible las 24 horas del día, los 7 días de la semana. La comunicación ha evolucionado en las últimas décadas y muy pronto, la comunicación virtual será la base de la comunicación en el futuro. Veremos una gama de nuevos productos y tecnologías que ayudarán a hacer que nuestra comunicación virtual sea más fácil y rápida. </a:t>
            </a:r>
            <a:br>
              <a:rPr lang="es-ES" sz="1800">
                <a:solidFill>
                  <a:srgbClr val="000000"/>
                </a:solidFill>
                <a:latin typeface="Proxima Nova"/>
                <a:ea typeface="Proxima Nova"/>
                <a:cs typeface="Proxima Nova"/>
                <a:sym typeface="Proxima Nova"/>
              </a:rPr>
            </a:br>
            <a:r>
              <a:rPr lang="es-ES" sz="1800">
                <a:solidFill>
                  <a:srgbClr val="000000"/>
                </a:solidFill>
                <a:latin typeface="Proxima Nova"/>
                <a:ea typeface="Proxima Nova"/>
                <a:cs typeface="Proxima Nova"/>
                <a:sym typeface="Proxima Nova"/>
              </a:rPr>
              <a:t>Con muchas ventajas y características, las personas de todo el mundo tienen acceso a múltiples herramientas de comunicación virtual, lo que hace su vida más fácil y cómoda.</a:t>
            </a:r>
            <a:br>
              <a:rPr lang="es-ES" sz="1800">
                <a:solidFill>
                  <a:srgbClr val="000000"/>
                </a:solidFill>
                <a:latin typeface="Proxima Nova"/>
                <a:ea typeface="Proxima Nova"/>
                <a:cs typeface="Proxima Nova"/>
                <a:sym typeface="Proxima Nova"/>
              </a:rPr>
            </a:b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318" name="Google Shape;318;p15"/>
          <p:cNvPicPr preferRelativeResize="0"/>
          <p:nvPr/>
        </p:nvPicPr>
        <p:blipFill rotWithShape="1">
          <a:blip r:embed="rId3">
            <a:alphaModFix/>
          </a:blip>
          <a:srcRect b="0" l="0" r="0" t="0"/>
          <a:stretch/>
        </p:blipFill>
        <p:spPr>
          <a:xfrm>
            <a:off x="3923930" y="974010"/>
            <a:ext cx="4077070" cy="2355115"/>
          </a:xfrm>
          <a:prstGeom prst="rect">
            <a:avLst/>
          </a:prstGeom>
          <a:noFill/>
          <a:ln>
            <a:noFill/>
          </a:ln>
        </p:spPr>
      </p:pic>
      <p:sp>
        <p:nvSpPr>
          <p:cNvPr id="319" name="Google Shape;319;p1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20" name="Google Shape;320;p1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1" name="Google Shape;321;p15"/>
          <p:cNvPicPr preferRelativeResize="0"/>
          <p:nvPr/>
        </p:nvPicPr>
        <p:blipFill rotWithShape="1">
          <a:blip r:embed="rId4">
            <a:alphaModFix/>
          </a:blip>
          <a:srcRect b="0" l="0" r="0" t="0"/>
          <a:stretch/>
        </p:blipFill>
        <p:spPr>
          <a:xfrm>
            <a:off x="2297323" y="3690456"/>
            <a:ext cx="7597354" cy="1609650"/>
          </a:xfrm>
          <a:prstGeom prst="rect">
            <a:avLst/>
          </a:prstGeom>
          <a:noFill/>
          <a:ln>
            <a:noFill/>
          </a:ln>
        </p:spPr>
      </p:pic>
      <p:pic>
        <p:nvPicPr>
          <p:cNvPr id="322" name="Google Shape;322;p15"/>
          <p:cNvPicPr preferRelativeResize="0"/>
          <p:nvPr/>
        </p:nvPicPr>
        <p:blipFill rotWithShape="1">
          <a:blip r:embed="rId5">
            <a:alphaModFix/>
          </a:blip>
          <a:srcRect b="0" l="0" r="0" t="0"/>
          <a:stretch/>
        </p:blipFill>
        <p:spPr>
          <a:xfrm>
            <a:off x="3220720" y="6185590"/>
            <a:ext cx="1964299" cy="412100"/>
          </a:xfrm>
          <a:prstGeom prst="rect">
            <a:avLst/>
          </a:prstGeom>
          <a:noFill/>
          <a:ln>
            <a:noFill/>
          </a:ln>
        </p:spPr>
      </p:pic>
      <p:pic>
        <p:nvPicPr>
          <p:cNvPr id="323" name="Google Shape;323;p15"/>
          <p:cNvPicPr preferRelativeResize="0"/>
          <p:nvPr/>
        </p:nvPicPr>
        <p:blipFill rotWithShape="1">
          <a:blip r:embed="rId3">
            <a:alphaModFix/>
          </a:blip>
          <a:srcRect b="0" l="0" r="0" t="0"/>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2"/>
          <p:cNvSpPr txBox="1"/>
          <p:nvPr/>
        </p:nvSpPr>
        <p:spPr>
          <a:xfrm>
            <a:off x="1024036" y="874925"/>
            <a:ext cx="9175750"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4400" u="none" cap="none" strike="noStrike">
                <a:solidFill>
                  <a:srgbClr val="7030A0"/>
                </a:solidFill>
                <a:latin typeface="Arial"/>
                <a:ea typeface="Arial"/>
                <a:cs typeface="Arial"/>
                <a:sym typeface="Arial"/>
              </a:rPr>
              <a:t>Preparación para el trabajo remoto - Temas</a:t>
            </a:r>
            <a:br>
              <a:rPr b="0" i="0" lang="es-ES" sz="4400" u="none" cap="none" strike="noStrike">
                <a:solidFill>
                  <a:srgbClr val="7030A0"/>
                </a:solidFill>
                <a:latin typeface="Arial"/>
                <a:ea typeface="Arial"/>
                <a:cs typeface="Arial"/>
                <a:sym typeface="Arial"/>
              </a:rPr>
            </a:br>
            <a:endParaRPr b="0" i="0" sz="4400" u="none" cap="none" strike="noStrike">
              <a:solidFill>
                <a:srgbClr val="7030A0"/>
              </a:solidFill>
              <a:latin typeface="Arial"/>
              <a:ea typeface="Arial"/>
              <a:cs typeface="Arial"/>
              <a:sym typeface="Arial"/>
            </a:endParaRPr>
          </a:p>
        </p:txBody>
      </p:sp>
      <p:sp>
        <p:nvSpPr>
          <p:cNvPr id="171" name="Google Shape;171;p2"/>
          <p:cNvSpPr txBox="1"/>
          <p:nvPr/>
        </p:nvSpPr>
        <p:spPr>
          <a:xfrm>
            <a:off x="1297395" y="2101584"/>
            <a:ext cx="8814869"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000" u="none" cap="none" strike="noStrike">
                <a:solidFill>
                  <a:schemeClr val="dk1"/>
                </a:solidFill>
                <a:latin typeface="Arial"/>
                <a:ea typeface="Arial"/>
                <a:cs typeface="Arial"/>
                <a:sym typeface="Arial"/>
              </a:rPr>
              <a:t>Dentro del proyecto RETAIN ME, se abordarán los siguientes 6 temas de preparación para el trabajo remoto:</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Temas de preparación para el trabajo a distancia</a:t>
            </a:r>
            <a:r>
              <a:rPr b="1" i="0" lang="es-ES" sz="2000" u="none" cap="none" strike="noStrike">
                <a:solidFill>
                  <a:schemeClr val="dk1"/>
                </a:solidFill>
                <a:latin typeface="Arial"/>
                <a:ea typeface="Arial"/>
                <a:cs typeface="Arial"/>
                <a:sym typeface="Arial"/>
              </a:rPr>
              <a:t>:</a:t>
            </a:r>
            <a:endParaRPr/>
          </a:p>
          <a:p>
            <a:pPr indent="-457200" lvl="0" marL="457200" marR="0" rtl="0" algn="l">
              <a:spcBef>
                <a:spcPts val="0"/>
              </a:spcBef>
              <a:spcAft>
                <a:spcPts val="0"/>
              </a:spcAft>
              <a:buClr>
                <a:schemeClr val="dk1"/>
              </a:buClr>
              <a:buSzPts val="2000"/>
              <a:buFont typeface="Arial"/>
              <a:buAutoNum type="arabicPeriod"/>
            </a:pPr>
            <a:r>
              <a:rPr lang="es-ES" sz="2000">
                <a:solidFill>
                  <a:schemeClr val="dk1"/>
                </a:solidFill>
                <a:latin typeface="Arial"/>
                <a:ea typeface="Arial"/>
                <a:cs typeface="Arial"/>
                <a:sym typeface="Arial"/>
              </a:rPr>
              <a:t>Capacidad para trabajar de forma remota en equipo.</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Comprender la comunicación virtual.</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Desarrollo de habilidades de gestión del tiempo y organización.</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4. Comprender y desarrollar la resolución creativa de problemas.</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5. Desarrollar habilidades para el pensamiento crítico</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6. Mejorar la capacidad de aplicar disciplina</a:t>
            </a:r>
            <a:br>
              <a:rPr lang="es-ES" sz="2000">
                <a:solidFill>
                  <a:schemeClr val="dk1"/>
                </a:solidFill>
                <a:latin typeface="Arial"/>
                <a:ea typeface="Arial"/>
                <a:cs typeface="Arial"/>
                <a:sym typeface="Arial"/>
              </a:rPr>
            </a:br>
            <a:endParaRPr b="1" sz="2000">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b="0" l="0" r="0" t="0"/>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b="0" l="0" r="0" t="0"/>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
          <p:cNvSpPr txBox="1"/>
          <p:nvPr/>
        </p:nvSpPr>
        <p:spPr>
          <a:xfrm>
            <a:off x="636479" y="772021"/>
            <a:ext cx="1071732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4000">
                <a:solidFill>
                  <a:srgbClr val="7030A0"/>
                </a:solidFill>
                <a:latin typeface="Arial"/>
                <a:ea typeface="Arial"/>
                <a:cs typeface="Arial"/>
                <a:sym typeface="Arial"/>
              </a:rPr>
              <a:t>Preparación para el trabajo remoto – Propuesta de valor</a:t>
            </a:r>
            <a:br>
              <a:rPr lang="es-ES" sz="4000">
                <a:solidFill>
                  <a:srgbClr val="7030A0"/>
                </a:solidFill>
                <a:latin typeface="Arial"/>
                <a:ea typeface="Arial"/>
                <a:cs typeface="Arial"/>
                <a:sym typeface="Arial"/>
              </a:rPr>
            </a:br>
            <a:endParaRPr sz="4000">
              <a:solidFill>
                <a:srgbClr val="7030A0"/>
              </a:solidFill>
              <a:latin typeface="Arial"/>
              <a:ea typeface="Arial"/>
              <a:cs typeface="Arial"/>
              <a:sym typeface="Arial"/>
            </a:endParaRPr>
          </a:p>
        </p:txBody>
      </p:sp>
      <p:sp>
        <p:nvSpPr>
          <p:cNvPr id="183" name="Google Shape;183;p3"/>
          <p:cNvSpPr txBox="1"/>
          <p:nvPr/>
        </p:nvSpPr>
        <p:spPr>
          <a:xfrm>
            <a:off x="1455939" y="2374825"/>
            <a:ext cx="9809823"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Arial"/>
                <a:ea typeface="Arial"/>
                <a:cs typeface="Arial"/>
                <a:sym typeface="Arial"/>
              </a:rPr>
              <a:t>Es beneficioso para los usuarios finales del proyecto RETAIN ME porque los trabajadores con preparación y conocimiento de trabajo remoto:</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 son más conscientes de las diferentes formas de trabajar de forma remota en un equipo </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 son más creativos para resolver problemas</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 Saber cómo prepararse para la comunicación virtual</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 Saber pensar críticamente</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 Conocer las habilidades y conocimientos más requeridos para la gestión del tiempo </a:t>
            </a:r>
            <a:br>
              <a:rPr lang="es-ES" sz="2000">
                <a:solidFill>
                  <a:schemeClr val="dk1"/>
                </a:solidFill>
                <a:latin typeface="Arial"/>
                <a:ea typeface="Arial"/>
                <a:cs typeface="Arial"/>
                <a:sym typeface="Arial"/>
              </a:rPr>
            </a:br>
            <a:endParaRPr sz="1800">
              <a:solidFill>
                <a:schemeClr val="dk1"/>
              </a:solidFill>
              <a:latin typeface="Calibri"/>
              <a:ea typeface="Calibri"/>
              <a:cs typeface="Calibri"/>
              <a:sym typeface="Calibri"/>
            </a:endParaRPr>
          </a:p>
        </p:txBody>
      </p:sp>
      <p:pic>
        <p:nvPicPr>
          <p:cNvPr descr="A close up of a sign&#10;&#10;Description automatically generated" id="184" name="Google Shape;184;p3"/>
          <p:cNvPicPr preferRelativeResize="0"/>
          <p:nvPr/>
        </p:nvPicPr>
        <p:blipFill rotWithShape="1">
          <a:blip r:embed="rId5">
            <a:alphaModFix/>
          </a:blip>
          <a:srcRect b="0" l="0" r="0" t="0"/>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b="0" l="0" r="0" t="0"/>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4"/>
          <p:cNvSpPr txBox="1"/>
          <p:nvPr/>
        </p:nvSpPr>
        <p:spPr>
          <a:xfrm>
            <a:off x="236514" y="744693"/>
            <a:ext cx="1178598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3600">
                <a:solidFill>
                  <a:srgbClr val="7030A0"/>
                </a:solidFill>
                <a:latin typeface="Arial"/>
                <a:ea typeface="Arial"/>
                <a:cs typeface="Arial"/>
                <a:sym typeface="Arial"/>
              </a:rPr>
              <a:t>Preparación para el trabajo remoto: objetivos clave de aprendizaje</a:t>
            </a:r>
            <a:br>
              <a:rPr lang="es-ES" sz="3600">
                <a:solidFill>
                  <a:srgbClr val="7030A0"/>
                </a:solidFill>
                <a:latin typeface="Arial"/>
                <a:ea typeface="Arial"/>
                <a:cs typeface="Arial"/>
                <a:sym typeface="Arial"/>
              </a:rPr>
            </a:br>
            <a:endParaRPr sz="3600">
              <a:solidFill>
                <a:srgbClr val="7030A0"/>
              </a:solidFill>
              <a:latin typeface="Arial"/>
              <a:ea typeface="Arial"/>
              <a:cs typeface="Arial"/>
              <a:sym typeface="Arial"/>
            </a:endParaRPr>
          </a:p>
        </p:txBody>
      </p:sp>
      <p:sp>
        <p:nvSpPr>
          <p:cNvPr id="195" name="Google Shape;195;p4"/>
          <p:cNvSpPr txBox="1"/>
          <p:nvPr/>
        </p:nvSpPr>
        <p:spPr>
          <a:xfrm>
            <a:off x="1080655" y="2141130"/>
            <a:ext cx="915193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dk1"/>
                </a:solidFill>
                <a:latin typeface="Arial"/>
                <a:ea typeface="Arial"/>
                <a:cs typeface="Arial"/>
                <a:sym typeface="Arial"/>
              </a:rPr>
              <a:t>El objetivo clave de aprendizaje para el capítulo de preparación para el trabajo remoto es:</a:t>
            </a:r>
            <a:endParaRPr/>
          </a:p>
          <a:p>
            <a:pPr indent="-342900" lvl="0" marL="342900" marR="0" rtl="0" algn="l">
              <a:spcBef>
                <a:spcPts val="0"/>
              </a:spcBef>
              <a:spcAft>
                <a:spcPts val="0"/>
              </a:spcAft>
              <a:buClr>
                <a:schemeClr val="dk1"/>
              </a:buClr>
              <a:buSzPts val="2000"/>
              <a:buFont typeface="Calibri"/>
              <a:buAutoNum type="arabicPeriod"/>
            </a:pPr>
            <a:r>
              <a:rPr lang="es-ES" sz="2000">
                <a:solidFill>
                  <a:schemeClr val="dk1"/>
                </a:solidFill>
                <a:latin typeface="Arial"/>
                <a:ea typeface="Arial"/>
                <a:cs typeface="Arial"/>
                <a:sym typeface="Arial"/>
              </a:rPr>
              <a:t>Los participantes saben cómo trabajar de forma remota en equipo </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Los participantes entienden la comunicación virtual</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Los participantes entienden el pensamiento crítico </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Los participantes saben cómo organizar y administrar mejor el tiempo</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Los participantes saben cómo usar la resolución creativa de problemas</a:t>
            </a:r>
            <a:br>
              <a:rPr lang="es-ES" sz="2000">
                <a:solidFill>
                  <a:schemeClr val="dk1"/>
                </a:solidFill>
                <a:latin typeface="Arial"/>
                <a:ea typeface="Arial"/>
                <a:cs typeface="Arial"/>
                <a:sym typeface="Arial"/>
              </a:rPr>
            </a:br>
            <a:r>
              <a:rPr lang="es-ES" sz="2000">
                <a:solidFill>
                  <a:schemeClr val="dk1"/>
                </a:solidFill>
                <a:latin typeface="Arial"/>
                <a:ea typeface="Arial"/>
                <a:cs typeface="Arial"/>
                <a:sym typeface="Arial"/>
              </a:rPr>
              <a:t>Los participantes saben cómo aplicar la disciplina</a:t>
            </a:r>
            <a:endParaRPr sz="1800">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b="0" l="0" r="0" t="0"/>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b="0" l="0" r="0" t="0"/>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b="0" l="29610" r="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b="0" l="25261" r="0"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600"/>
              <a:buFont typeface="Fjalla One"/>
              <a:buNone/>
            </a:pPr>
            <a:r>
              <a:rPr b="1" i="0" lang="es-ES" sz="6000" u="none" cap="none" strike="noStrike">
                <a:solidFill>
                  <a:srgbClr val="C00000"/>
                </a:solidFill>
                <a:latin typeface="Quattrocento Sans"/>
                <a:ea typeface="Quattrocento Sans"/>
                <a:cs typeface="Quattrocento Sans"/>
                <a:sym typeface="Quattrocento Sans"/>
              </a:rPr>
              <a:t>INTRODUCCIÓN</a:t>
            </a:r>
            <a:br>
              <a:rPr b="1" i="0" lang="es-ES" sz="6000" u="none" cap="none" strike="noStrike">
                <a:solidFill>
                  <a:srgbClr val="C00000"/>
                </a:solidFill>
                <a:latin typeface="Quattrocento Sans"/>
                <a:ea typeface="Quattrocento Sans"/>
                <a:cs typeface="Quattrocento Sans"/>
                <a:sym typeface="Quattrocento Sans"/>
              </a:rPr>
            </a:br>
            <a:endParaRPr b="1" i="0" sz="6000" u="none" cap="none" strike="noStrike">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4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rgbClr val="494949"/>
                </a:solidFill>
                <a:latin typeface="Proxima Nova"/>
                <a:ea typeface="Proxima Nova"/>
                <a:cs typeface="Proxima Nova"/>
                <a:sym typeface="Proxima Nova"/>
              </a:rPr>
              <a:t>Comprender la comunicación virtual</a:t>
            </a:r>
            <a:br>
              <a:rPr b="1" lang="es-ES" sz="2400">
                <a:solidFill>
                  <a:srgbClr val="494949"/>
                </a:solidFill>
                <a:latin typeface="Proxima Nova"/>
                <a:ea typeface="Proxima Nova"/>
                <a:cs typeface="Proxima Nova"/>
                <a:sym typeface="Proxima Nova"/>
              </a:rPr>
            </a:br>
            <a:endParaRPr b="1" i="0" sz="2400" u="none" cap="none" strike="noStrike">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21" name="Google Shape;221;p6"/>
          <p:cNvSpPr txBox="1"/>
          <p:nvPr/>
        </p:nvSpPr>
        <p:spPr>
          <a:xfrm>
            <a:off x="1146810" y="1339926"/>
            <a:ext cx="6467166"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Arial"/>
                <a:ea typeface="Arial"/>
                <a:cs typeface="Arial"/>
                <a:sym typeface="Arial"/>
              </a:rPr>
              <a:t>Definimos la comunicación virtual como un modo de comunicación que incluye el uso de la tecnología: audio y video para comunicarse con personas que no están físicamente presentes frente a nosotros. La gente puede estar en la habitación de al lado, en el otro piso, en el vecindario o incluso a kilómetros de distancia. Aunque la comunicación virtual comenzó hace mucho tiempo con la invención del teléfono, el advenimiento de las cámaras web, la videoconferencia y las comunicaciones instantáneas, lo que hizo de la comunicación virtual un gran éxito. Hoy en día utilizamos la comunicación virtual en casi todos los trabajos de la vida dentro de la familia, los amigos y la oficina, por nombrar algunos.</a:t>
            </a:r>
            <a:br>
              <a:rPr lang="es-E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27" name="Google Shape;227;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8" name="Google Shape;228;p7"/>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29" name="Google Shape;229;p7"/>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30" name="Google Shape;230;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31" name="Google Shape;231;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32" name="Google Shape;232;p7"/>
          <p:cNvSpPr txBox="1"/>
          <p:nvPr/>
        </p:nvSpPr>
        <p:spPr>
          <a:xfrm>
            <a:off x="1146810" y="1339926"/>
            <a:ext cx="6467166"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dk1"/>
                </a:solidFill>
                <a:latin typeface="Arial"/>
                <a:ea typeface="Arial"/>
                <a:cs typeface="Arial"/>
                <a:sym typeface="Arial"/>
              </a:rPr>
              <a:t>Comunicación efectiva </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La comunicación efectiva es importante dentro de un equipo virtual. La comunicación abierta y honesta no solo te ayuda a evitar malentendidos, sino que también aumentará tu efectividad.</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Es crucial obtener una comunicación correcta cuando se trabaja de forma remota. </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¿Por qué? Porque la comunicación virtual tiene un gran impacto en la productividad. Cuando su equipo sabe cómo comunicarse bien, pueden hacer el trabajo sin esperar horas para obtener una respuesta. Además, la mala comunicación entre los equipos remotos aumenta las posibilidades de que las cosas salgan mal. </a:t>
            </a:r>
            <a:br>
              <a:rPr b="1" lang="es-ES" sz="2000">
                <a:solidFill>
                  <a:schemeClr val="dk1"/>
                </a:solidFill>
                <a:latin typeface="Arial"/>
                <a:ea typeface="Arial"/>
                <a:cs typeface="Arial"/>
                <a:sym typeface="Arial"/>
              </a:rPr>
            </a:b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38" name="Google Shape;238;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9" name="Google Shape;239;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40" name="Google Shape;240;p8"/>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41" name="Google Shape;24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42" name="Google Shape;242;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43" name="Google Shape;243;p8"/>
          <p:cNvSpPr txBox="1"/>
          <p:nvPr/>
        </p:nvSpPr>
        <p:spPr>
          <a:xfrm>
            <a:off x="984578" y="299570"/>
            <a:ext cx="6467166" cy="64633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Reglas para una mejor comunicación en equipos virtuales</a:t>
            </a:r>
            <a:br>
              <a:rPr b="1" lang="es-ES" sz="1800">
                <a:solidFill>
                  <a:schemeClr val="dk1"/>
                </a:solidFill>
                <a:latin typeface="Arial"/>
                <a:ea typeface="Arial"/>
                <a:cs typeface="Arial"/>
                <a:sym typeface="Arial"/>
              </a:rPr>
            </a:br>
            <a:r>
              <a:rPr b="1" lang="es-ES" sz="1800">
                <a:solidFill>
                  <a:schemeClr val="dk1"/>
                </a:solidFill>
                <a:latin typeface="Arial"/>
                <a:ea typeface="Arial"/>
                <a:cs typeface="Arial"/>
                <a:sym typeface="Arial"/>
              </a:rPr>
              <a:t>Di "buenos días"</a:t>
            </a:r>
            <a:br>
              <a:rPr b="1" lang="es-ES" sz="1800">
                <a:solidFill>
                  <a:schemeClr val="dk1"/>
                </a:solidFill>
                <a:latin typeface="Arial"/>
                <a:ea typeface="Arial"/>
                <a:cs typeface="Arial"/>
                <a:sym typeface="Arial"/>
              </a:rPr>
            </a:br>
            <a:r>
              <a:rPr b="1" lang="es-ES" sz="1800">
                <a:solidFill>
                  <a:schemeClr val="dk1"/>
                </a:solidFill>
                <a:latin typeface="Arial"/>
                <a:ea typeface="Arial"/>
                <a:cs typeface="Arial"/>
                <a:sym typeface="Arial"/>
              </a:rPr>
              <a:t>Una de las mayores transiciones que enfrentan los empleados cuando trabajan de forma remota es la falta de interacción humana y la falta de estructura.</a:t>
            </a:r>
            <a:br>
              <a:rPr b="1" lang="es-ES" sz="1800">
                <a:solidFill>
                  <a:schemeClr val="dk1"/>
                </a:solidFill>
                <a:latin typeface="Arial"/>
                <a:ea typeface="Arial"/>
                <a:cs typeface="Arial"/>
                <a:sym typeface="Arial"/>
              </a:rPr>
            </a:br>
            <a:r>
              <a:rPr b="1" lang="es-ES" sz="1800">
                <a:solidFill>
                  <a:schemeClr val="dk1"/>
                </a:solidFill>
                <a:latin typeface="Arial"/>
                <a:ea typeface="Arial"/>
                <a:cs typeface="Arial"/>
                <a:sym typeface="Arial"/>
              </a:rPr>
              <a:t>¿Un buen lugar para empezar? Díganse "buenos días" y tómense un tiempo para conversar sobre su café de la mañana. Ayudará a su equipo remoto a sentirse un poco menos remoto.</a:t>
            </a:r>
            <a:br>
              <a:rPr b="1" lang="es-ES" sz="1800">
                <a:solidFill>
                  <a:schemeClr val="dk1"/>
                </a:solidFill>
                <a:latin typeface="Arial"/>
                <a:ea typeface="Arial"/>
                <a:cs typeface="Arial"/>
                <a:sym typeface="Arial"/>
              </a:rPr>
            </a:br>
            <a:r>
              <a:rPr b="1" lang="es-ES" sz="1800">
                <a:solidFill>
                  <a:schemeClr val="dk1"/>
                </a:solidFill>
                <a:latin typeface="Arial"/>
                <a:ea typeface="Arial"/>
                <a:cs typeface="Arial"/>
                <a:sym typeface="Arial"/>
              </a:rPr>
              <a:t>Genere confianza en persona y haga crecer esa confianza con expectativas claras. Para que las personas trabajen de manera efectiva virtualmente, tiene que haber confianza. La confianza no ocurre mágicamente. Se construye cuando reúne a su equipo para la capacitación o la formación de equipos, y luego continúa creciendo con expectativas claras establecidas constantemente por los líderes y cumplidas por el equipo.</a:t>
            </a:r>
            <a:br>
              <a:rPr b="1" lang="es-ES" sz="1800">
                <a:solidFill>
                  <a:schemeClr val="dk1"/>
                </a:solidFill>
                <a:latin typeface="Arial"/>
                <a:ea typeface="Arial"/>
                <a:cs typeface="Arial"/>
                <a:sym typeface="Arial"/>
              </a:rPr>
            </a:br>
            <a:r>
              <a:rPr b="1" lang="es-ES" sz="1800">
                <a:solidFill>
                  <a:schemeClr val="dk1"/>
                </a:solidFill>
                <a:latin typeface="Arial"/>
                <a:ea typeface="Arial"/>
                <a:cs typeface="Arial"/>
                <a:sym typeface="Arial"/>
              </a:rPr>
              <a:t>Trate de escuchar activamente cuando alguien más está hablando, y nunca intente realizar múltiples tareas. Presta toda tu atención a la otra persona: esto es una señal de respeto, y también la entenderás mejor.</a:t>
            </a:r>
            <a:br>
              <a:rPr b="1" lang="es-E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49" name="Google Shape;249;p9"/>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50" name="Google Shape;250;p9"/>
          <p:cNvSpPr txBox="1"/>
          <p:nvPr/>
        </p:nvSpPr>
        <p:spPr>
          <a:xfrm>
            <a:off x="342782" y="1157877"/>
            <a:ext cx="11082600" cy="65556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6000" u="none" cap="none" strike="noStrike">
                <a:solidFill>
                  <a:srgbClr val="FFFFFF"/>
                </a:solidFill>
                <a:latin typeface="Quattrocento Sans"/>
                <a:ea typeface="Quattrocento Sans"/>
                <a:cs typeface="Quattrocento Sans"/>
                <a:sym typeface="Quattrocento Sans"/>
              </a:rPr>
              <a:t> </a:t>
            </a:r>
            <a:br>
              <a:rPr b="1" i="0" lang="es-ES" sz="6000" u="none" cap="none" strike="noStrike">
                <a:solidFill>
                  <a:srgbClr val="FFFFFF"/>
                </a:solidFill>
                <a:latin typeface="Quattrocento Sans"/>
                <a:ea typeface="Quattrocento Sans"/>
                <a:cs typeface="Quattrocento Sans"/>
                <a:sym typeface="Quattrocento Sans"/>
              </a:rPr>
            </a:br>
            <a:r>
              <a:rPr b="1" lang="es-ES" sz="6000">
                <a:solidFill>
                  <a:srgbClr val="FFFFFF"/>
                </a:solidFill>
                <a:latin typeface="Quattrocento Sans"/>
                <a:ea typeface="Quattrocento Sans"/>
                <a:cs typeface="Quattrocento Sans"/>
                <a:sym typeface="Quattrocento Sans"/>
              </a:rPr>
              <a:t>ACTIVIDAD 1</a:t>
            </a:r>
            <a:br>
              <a:rPr b="1" lang="es-ES" sz="6000">
                <a:solidFill>
                  <a:srgbClr val="FFFFFF"/>
                </a:solidFill>
                <a:latin typeface="Quattrocento Sans"/>
                <a:ea typeface="Quattrocento Sans"/>
                <a:cs typeface="Quattrocento Sans"/>
                <a:sym typeface="Quattrocento Sans"/>
              </a:rPr>
            </a:br>
            <a:r>
              <a:rPr b="1" lang="es-ES" sz="6000">
                <a:solidFill>
                  <a:srgbClr val="FFFFFF"/>
                </a:solidFill>
                <a:latin typeface="Quattrocento Sans"/>
                <a:ea typeface="Quattrocento Sans"/>
                <a:cs typeface="Quattrocento Sans"/>
                <a:sym typeface="Quattrocento Sans"/>
              </a:rPr>
              <a:t>5 consejos para una comunicación efectiva cuando tus empleados trabajan desde casa</a:t>
            </a:r>
            <a:br>
              <a:rPr b="1" lang="es-ES" sz="6000">
                <a:solidFill>
                  <a:srgbClr val="FFFFFF"/>
                </a:solidFill>
                <a:latin typeface="Quattrocento Sans"/>
                <a:ea typeface="Quattrocento Sans"/>
                <a:cs typeface="Quattrocento Sans"/>
                <a:sym typeface="Quattrocento Sans"/>
              </a:rPr>
            </a:br>
            <a:endParaRPr b="1" i="0" sz="6000" u="none" cap="none" strike="noStrike">
              <a:solidFill>
                <a:srgbClr val="FFFFFF"/>
              </a:solidFill>
              <a:latin typeface="Quattrocento Sans"/>
              <a:ea typeface="Quattrocento Sans"/>
              <a:cs typeface="Quattrocento Sans"/>
              <a:sym typeface="Quattrocento Sans"/>
            </a:endParaRPr>
          </a:p>
        </p:txBody>
      </p:sp>
      <p:sp>
        <p:nvSpPr>
          <p:cNvPr id="251" name="Google Shape;251;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52" name="Google Shape;252;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3" name="Google Shape;253;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54" name="Google Shape;254;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2019-09-26T16:12:10Z</dcterms:created>
  <dc:creator>Mike Keegan</dc:creator>
</cp:coreProperties>
</file>