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669088" cy="9926638"/>
  <p:embeddedFontLst>
    <p:embeddedFont>
      <p:font typeface="Calibri" panose="020F0502020204030204" pitchFamily="34"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9H8icAg355hQwMlN8pAuAmTfW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innovationmanagement.se/2010/06/02/the-basics-of-creative-problem-solving-cps/" TargetMode="External"/><Relationship Id="rId5" Type="http://schemas.openxmlformats.org/officeDocument/2006/relationships/image" Target="../media/image1.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ntaskmanager.com/blog/top-problem-solving-activities-for-your-team-to-master/" TargetMode="External"/><Relationship Id="rId5" Type="http://schemas.openxmlformats.org/officeDocument/2006/relationships/image" Target="../media/image1.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a:stretch/>
        </p:blipFill>
        <p:spPr>
          <a:xfrm>
            <a:off x="742909" y="855409"/>
            <a:ext cx="6558564" cy="3269778"/>
          </a:xfrm>
          <a:prstGeom prst="rect">
            <a:avLst/>
          </a:prstGeom>
          <a:noFill/>
          <a:ln>
            <a:noFill/>
          </a:ln>
        </p:spPr>
      </p:pic>
      <p:sp>
        <p:nvSpPr>
          <p:cNvPr id="161" name="Google Shape;161;p1"/>
          <p:cNvSpPr txBox="1">
            <a:spLocks noGrp="1"/>
          </p:cNvSpPr>
          <p:nvPr>
            <p:ph type="ctrTitle"/>
          </p:nvPr>
        </p:nvSpPr>
        <p:spPr>
          <a:xfrm>
            <a:off x="1297489" y="3524511"/>
            <a:ext cx="9597021" cy="2751482"/>
          </a:xfrm>
          <a:prstGeom prst="rect">
            <a:avLst/>
          </a:prstGeom>
          <a:noFill/>
          <a:ln>
            <a:noFill/>
          </a:ln>
        </p:spPr>
        <p:txBody>
          <a:bodyPr spcFirstLastPara="1" wrap="square" lIns="91425" tIns="45700" rIns="91425" bIns="45700" anchor="b" anchorCtr="0">
            <a:spAutoFit/>
          </a:bodyPr>
          <a:lstStyle/>
          <a:p>
            <a:pPr lvl="0">
              <a:buClr>
                <a:srgbClr val="C00000"/>
              </a:buClr>
              <a:buSzPts val="4800"/>
            </a:pPr>
            <a:r>
              <a:rPr lang="es-ES" sz="4800" dirty="0">
                <a:solidFill>
                  <a:srgbClr val="C00000"/>
                </a:solidFill>
                <a:latin typeface="Arial"/>
                <a:ea typeface="Arial"/>
                <a:cs typeface="Arial"/>
                <a:sym typeface="Arial"/>
              </a:rPr>
              <a:t>Propuesta de valor para recursos de preparación para el trabajo remoto.</a:t>
            </a:r>
            <a:br>
              <a:rPr lang="es-ES" sz="4800" dirty="0">
                <a:solidFill>
                  <a:srgbClr val="C00000"/>
                </a:solidFill>
                <a:latin typeface="Arial"/>
                <a:ea typeface="Arial"/>
                <a:cs typeface="Arial"/>
                <a:sym typeface="Arial"/>
              </a:rPr>
            </a:br>
            <a:r>
              <a:rPr lang="en-US" sz="4800" dirty="0">
                <a:solidFill>
                  <a:srgbClr val="7030A0"/>
                </a:solidFill>
                <a:latin typeface="Arial"/>
                <a:ea typeface="Arial"/>
                <a:cs typeface="Arial"/>
                <a:sym typeface="Arial"/>
              </a:rPr>
              <a:t>B-Creative Association</a:t>
            </a:r>
            <a:endParaRPr dirty="0"/>
          </a:p>
        </p:txBody>
      </p:sp>
      <p:pic>
        <p:nvPicPr>
          <p:cNvPr id="162" name="Google Shape;162;p1"/>
          <p:cNvPicPr preferRelativeResize="0"/>
          <p:nvPr/>
        </p:nvPicPr>
        <p:blipFill rotWithShape="1">
          <a:blip r:embed="rId4">
            <a:alphaModFix/>
          </a:blip>
          <a:srcRect/>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62" name="Google Shape;262;p10"/>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64" name="Google Shape;264;p10"/>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65" name="Google Shape;265;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67" name="Google Shape;267;p10"/>
          <p:cNvSpPr txBox="1"/>
          <p:nvPr/>
        </p:nvSpPr>
        <p:spPr>
          <a:xfrm>
            <a:off x="612816" y="1483947"/>
            <a:ext cx="6243782" cy="3139281"/>
          </a:xfrm>
          <a:prstGeom prst="rect">
            <a:avLst/>
          </a:prstGeom>
          <a:noFill/>
          <a:ln>
            <a:noFill/>
          </a:ln>
        </p:spPr>
        <p:txBody>
          <a:bodyPr spcFirstLastPara="1" wrap="square" lIns="91425" tIns="45700" rIns="91425" bIns="45700" anchor="t" anchorCtr="0">
            <a:spAutoFit/>
          </a:bodyPr>
          <a:lstStyle/>
          <a:p>
            <a:pPr lvl="0"/>
            <a:r>
              <a:rPr lang="es-ES" sz="1800" dirty="0">
                <a:solidFill>
                  <a:schemeClr val="dk1"/>
                </a:solidFill>
                <a:latin typeface="Calibri"/>
                <a:ea typeface="Calibri"/>
                <a:cs typeface="Calibri"/>
                <a:sym typeface="Calibri"/>
              </a:rPr>
              <a:t>A través de la resolución creativa de problemas, también tendrá la oportunidad de desarrollar su personalidad, es decir, desarrollar habilidades de actividad, creatividad, perseverancia y cooperación.
Esta actividad tiene 7 consejos para la resolución creativa de problemas.
Enlace al recurso: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https://innovationmanagement.se/2010/06/02/the-basics-of-creative-problem-solving-cps/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3" name="Google Shape;273;p11"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74" name="Google Shape;274;p11"/>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ACTIVIDAD 2</a:t>
            </a:r>
            <a:endParaRPr dirty="0"/>
          </a:p>
        </p:txBody>
      </p:sp>
      <p:sp>
        <p:nvSpPr>
          <p:cNvPr id="275" name="Google Shape;275;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76" name="Google Shape;276;p11"/>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7" name="Google Shape;277;p11"/>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78" name="Google Shape;278;p11"/>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79" name="Google Shape;279;p11"/>
          <p:cNvSpPr txBox="1"/>
          <p:nvPr/>
        </p:nvSpPr>
        <p:spPr>
          <a:xfrm>
            <a:off x="471055" y="3176827"/>
            <a:ext cx="6169890" cy="1015622"/>
          </a:xfrm>
          <a:prstGeom prst="rect">
            <a:avLst/>
          </a:prstGeom>
          <a:noFill/>
          <a:ln>
            <a:noFill/>
          </a:ln>
        </p:spPr>
        <p:txBody>
          <a:bodyPr spcFirstLastPara="1" wrap="square" lIns="91425" tIns="45700" rIns="91425" bIns="45700" anchor="t" anchorCtr="0">
            <a:spAutoFit/>
          </a:bodyPr>
          <a:lstStyle/>
          <a:p>
            <a:pPr lvl="0"/>
            <a:r>
              <a:rPr lang="es-ES" sz="2000" dirty="0">
                <a:solidFill>
                  <a:schemeClr val="lt1"/>
                </a:solidFill>
                <a:latin typeface="Calibri"/>
                <a:ea typeface="Calibri"/>
                <a:cs typeface="Calibri"/>
                <a:sym typeface="Calibri"/>
              </a:rPr>
              <a:t>VIDEOS – QUÉ ES LA RESOLUCIÓN CREATIVA DE PROBLEMAS. 
</a:t>
            </a:r>
            <a:endParaRPr sz="2000"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85" name="Google Shape;285;p12"/>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6" name="Google Shape;286;p12"/>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87" name="Google Shape;287;p12"/>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88" name="Google Shape;288;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89" name="Google Shape;289;p12"/>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90" name="Google Shape;290;p12"/>
          <p:cNvSpPr txBox="1"/>
          <p:nvPr/>
        </p:nvSpPr>
        <p:spPr>
          <a:xfrm>
            <a:off x="655782" y="1052945"/>
            <a:ext cx="5754254" cy="2585283"/>
          </a:xfrm>
          <a:prstGeom prst="rect">
            <a:avLst/>
          </a:prstGeom>
          <a:noFill/>
          <a:ln>
            <a:noFill/>
          </a:ln>
        </p:spPr>
        <p:txBody>
          <a:bodyPr spcFirstLastPara="1" wrap="square" lIns="91425" tIns="45700" rIns="91425" bIns="45700" anchor="t" anchorCtr="0">
            <a:spAutoFit/>
          </a:bodyPr>
          <a:lstStyle/>
          <a:p>
            <a:pPr lvl="0"/>
            <a:r>
              <a:rPr lang="es-ES" sz="1800" dirty="0">
                <a:solidFill>
                  <a:schemeClr val="dk1"/>
                </a:solidFill>
                <a:latin typeface="Calibri"/>
                <a:ea typeface="Calibri"/>
                <a:cs typeface="Calibri"/>
                <a:sym typeface="Calibri"/>
              </a:rPr>
              <a:t>Cuando se trata de desarrollar soluciones innovadoras para desafíos organizacionales únicos o su propia vida, el uso de métodos probados y verdaderos para intercambiar ideas y encontrar la mejor solución posible puede ser una excelente manera de lograr sus objetivos. Una de esas metodologías es la resolución creativa de problemas.
Esta actividad contiene 3 videos que explican la resolución creativa de problemas.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6" name="Google Shape;296;p13"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ACTIVIDAD 3</a:t>
            </a:r>
            <a:endParaRPr sz="6000" b="1" i="0" u="none" strike="noStrike" cap="none" dirty="0">
              <a:solidFill>
                <a:srgbClr val="FFFFFF"/>
              </a:solidFill>
              <a:latin typeface="Quattrocento Sans"/>
              <a:ea typeface="Quattrocento Sans"/>
              <a:cs typeface="Quattrocento Sans"/>
              <a:sym typeface="Quattrocento Sans"/>
            </a:endParaRPr>
          </a:p>
        </p:txBody>
      </p:sp>
      <p:sp>
        <p:nvSpPr>
          <p:cNvPr id="298" name="Google Shape;298;p1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02" name="Google Shape;302;p13"/>
          <p:cNvSpPr txBox="1"/>
          <p:nvPr/>
        </p:nvSpPr>
        <p:spPr>
          <a:xfrm>
            <a:off x="471055" y="3176827"/>
            <a:ext cx="6169890" cy="1015622"/>
          </a:xfrm>
          <a:prstGeom prst="rect">
            <a:avLst/>
          </a:prstGeom>
          <a:noFill/>
          <a:ln>
            <a:noFill/>
          </a:ln>
        </p:spPr>
        <p:txBody>
          <a:bodyPr spcFirstLastPara="1" wrap="square" lIns="91425" tIns="45700" rIns="91425" bIns="45700" anchor="t" anchorCtr="0">
            <a:spAutoFit/>
          </a:bodyPr>
          <a:lstStyle/>
          <a:p>
            <a:pPr lvl="0"/>
            <a:r>
              <a:rPr lang="es-ES" sz="2000" dirty="0">
                <a:solidFill>
                  <a:schemeClr val="lt1"/>
                </a:solidFill>
                <a:latin typeface="Calibri"/>
                <a:ea typeface="Calibri"/>
                <a:cs typeface="Calibri"/>
                <a:sym typeface="Calibri"/>
              </a:rPr>
              <a:t>VIDEOS – QUÉ ES LA RESOLUCIÓN CREATIVA DE PROBLEMAS. 
</a:t>
            </a:r>
            <a:endParaRPr sz="20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08" name="Google Shape;308;p14"/>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10" name="Google Shape;310;p14"/>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11" name="Google Shape;311;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12" name="Google Shape;312;p14"/>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13" name="Google Shape;313;p14"/>
          <p:cNvSpPr txBox="1"/>
          <p:nvPr/>
        </p:nvSpPr>
        <p:spPr>
          <a:xfrm>
            <a:off x="655782" y="1052945"/>
            <a:ext cx="5754254" cy="3970318"/>
          </a:xfrm>
          <a:prstGeom prst="rect">
            <a:avLst/>
          </a:prstGeom>
          <a:noFill/>
          <a:ln>
            <a:noFill/>
          </a:ln>
        </p:spPr>
        <p:txBody>
          <a:bodyPr spcFirstLastPara="1" wrap="square" lIns="91425" tIns="45700" rIns="91425" bIns="45700" anchor="t" anchorCtr="0">
            <a:spAutoFit/>
          </a:bodyPr>
          <a:lstStyle/>
          <a:p>
            <a:pPr lvl="0"/>
            <a:r>
              <a:rPr lang="es-ES" sz="1800" dirty="0">
                <a:solidFill>
                  <a:schemeClr val="dk1"/>
                </a:solidFill>
                <a:latin typeface="Calibri"/>
                <a:ea typeface="Calibri"/>
                <a:cs typeface="Calibri"/>
                <a:sym typeface="Calibri"/>
              </a:rPr>
              <a:t>Todos los procesos de resolución de problemas comienzan con la identificación del problema. A continuación, el equipo debe evaluar los posibles cursos de acción y elegir la mejor manera de abordar el problema. Una actividad de resolución de problemas ayuda a identificar esas fortalezas y desarrolla habilidades y estrategias de resolución de problemas mientras se divierte con su equipo.
Esta actividad contiene 2 divertidas actividades de resolución de problemas.
Para más actividades visite la fuente: </a:t>
            </a: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https://www.ntaskmanager.com/blog/top-problem-solving-activities-for-your-team-to-master/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9" name="Google Shape;319;p15"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320" name="Google Shape;320;p15"/>
          <p:cNvSpPr txBox="1"/>
          <p:nvPr/>
        </p:nvSpPr>
        <p:spPr>
          <a:xfrm>
            <a:off x="342782" y="1157877"/>
            <a:ext cx="11341218"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i="0" u="none" strike="noStrike" cap="none" dirty="0">
                <a:solidFill>
                  <a:srgbClr val="FFFFFF"/>
                </a:solidFill>
                <a:latin typeface="Quattrocento Sans"/>
                <a:ea typeface="Quattrocento Sans"/>
                <a:cs typeface="Quattrocento Sans"/>
                <a:sym typeface="Quattrocento Sans"/>
              </a:rPr>
              <a:t> </a:t>
            </a:r>
            <a:r>
              <a:rPr lang="en-US" sz="6000" b="1" dirty="0">
                <a:solidFill>
                  <a:srgbClr val="FFFFFF"/>
                </a:solidFill>
                <a:latin typeface="Quattrocento Sans"/>
                <a:ea typeface="Quattrocento Sans"/>
                <a:cs typeface="Quattrocento Sans"/>
                <a:sym typeface="Quattrocento Sans"/>
              </a:rPr>
              <a:t>CERRAR </a:t>
            </a:r>
            <a:r>
              <a:rPr lang="en-US" sz="6000" b="1" i="0" u="none" strike="noStrike" cap="none" dirty="0">
                <a:solidFill>
                  <a:srgbClr val="FFFFFF"/>
                </a:solidFill>
                <a:latin typeface="Quattrocento Sans"/>
                <a:ea typeface="Quattrocento Sans"/>
                <a:cs typeface="Quattrocento Sans"/>
                <a:sym typeface="Quattrocento Sans"/>
              </a:rPr>
              <a:t>&amp; CONCLUSION </a:t>
            </a:r>
            <a:endParaRPr dirty="0"/>
          </a:p>
        </p:txBody>
      </p:sp>
      <p:sp>
        <p:nvSpPr>
          <p:cNvPr id="321" name="Google Shape;321;p1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22" name="Google Shape;322;p1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3" name="Google Shape;323;p15"/>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24" name="Google Shape;324;p15"/>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30" name="Google Shape;330;p1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1" name="Google Shape;331;p1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32" name="Google Shape;332;p1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33" name="Google Shape;333;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34" name="Google Shape;334;p1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35" name="Google Shape;335;p16"/>
          <p:cNvSpPr txBox="1"/>
          <p:nvPr/>
        </p:nvSpPr>
        <p:spPr>
          <a:xfrm>
            <a:off x="683491" y="593042"/>
            <a:ext cx="6465454" cy="4431942"/>
          </a:xfrm>
          <a:prstGeom prst="rect">
            <a:avLst/>
          </a:prstGeom>
          <a:noFill/>
          <a:ln>
            <a:noFill/>
          </a:ln>
        </p:spPr>
        <p:txBody>
          <a:bodyPr spcFirstLastPara="1" wrap="square" lIns="91425" tIns="45700" rIns="91425" bIns="45700" anchor="t" anchorCtr="0">
            <a:spAutoFit/>
          </a:bodyPr>
          <a:lstStyle/>
          <a:p>
            <a:pPr lvl="0"/>
            <a:r>
              <a:rPr lang="es-ES" sz="1800" dirty="0">
                <a:solidFill>
                  <a:schemeClr val="dk1"/>
                </a:solidFill>
                <a:latin typeface="Calibri"/>
                <a:ea typeface="Calibri"/>
                <a:cs typeface="Calibri"/>
                <a:sym typeface="Calibri"/>
              </a:rPr>
              <a:t>La resolución creativa de problemas es la resolución innovadora de problemas. Un solucionador de problemas creativo a menudo encuentra soluciones completamente nuevas en lugar de simplemente identificar e implementar soluciones normales.
"Cada problema tiene una solución. Solo tienes que ser lo suficientemente creativo como para encontrarlo". - Travis Kalanick
</a:t>
            </a: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i="1" dirty="0">
                <a:solidFill>
                  <a:schemeClr val="dk1"/>
                </a:solidFill>
                <a:latin typeface="Calibri"/>
                <a:ea typeface="Calibri"/>
                <a:cs typeface="Calibri"/>
                <a:sym typeface="Calibri"/>
              </a:rPr>
              <a:t>Image by </a:t>
            </a:r>
            <a:r>
              <a:rPr lang="en-US" sz="1000" i="1" dirty="0" err="1">
                <a:solidFill>
                  <a:schemeClr val="dk1"/>
                </a:solidFill>
                <a:latin typeface="Calibri"/>
                <a:ea typeface="Calibri"/>
                <a:cs typeface="Calibri"/>
                <a:sym typeface="Calibri"/>
              </a:rPr>
              <a:t>pch.vector</a:t>
            </a:r>
            <a:r>
              <a:rPr lang="en-US" sz="1000" i="1" dirty="0">
                <a:solidFill>
                  <a:schemeClr val="dk1"/>
                </a:solidFill>
                <a:latin typeface="Calibri"/>
                <a:ea typeface="Calibri"/>
                <a:cs typeface="Calibri"/>
                <a:sym typeface="Calibri"/>
              </a:rPr>
              <a:t> on </a:t>
            </a:r>
            <a:r>
              <a:rPr lang="en-US" sz="1000" i="1" dirty="0" err="1">
                <a:solidFill>
                  <a:schemeClr val="dk1"/>
                </a:solidFill>
                <a:latin typeface="Calibri"/>
                <a:ea typeface="Calibri"/>
                <a:cs typeface="Calibri"/>
                <a:sym typeface="Calibri"/>
              </a:rPr>
              <a:t>Freepik</a:t>
            </a:r>
            <a:endParaRPr sz="1000" i="1" dirty="0">
              <a:solidFill>
                <a:schemeClr val="dk1"/>
              </a:solidFill>
              <a:latin typeface="Calibri"/>
              <a:ea typeface="Calibri"/>
              <a:cs typeface="Calibri"/>
              <a:sym typeface="Calibri"/>
            </a:endParaRPr>
          </a:p>
        </p:txBody>
      </p:sp>
      <p:pic>
        <p:nvPicPr>
          <p:cNvPr id="336" name="Google Shape;336;p16"/>
          <p:cNvPicPr preferRelativeResize="0"/>
          <p:nvPr/>
        </p:nvPicPr>
        <p:blipFill rotWithShape="1">
          <a:blip r:embed="rId6">
            <a:alphaModFix/>
          </a:blip>
          <a:srcRect/>
          <a:stretch/>
        </p:blipFill>
        <p:spPr>
          <a:xfrm>
            <a:off x="1271081" y="2857443"/>
            <a:ext cx="3485745" cy="2178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342" name="Google Shape;342;p17"/>
          <p:cNvPicPr preferRelativeResize="0"/>
          <p:nvPr/>
        </p:nvPicPr>
        <p:blipFill rotWithShape="1">
          <a:blip r:embed="rId3">
            <a:alphaModFix/>
          </a:blip>
          <a:srcRect/>
          <a:stretch/>
        </p:blipFill>
        <p:spPr>
          <a:xfrm>
            <a:off x="3923930" y="974010"/>
            <a:ext cx="4077070" cy="2355115"/>
          </a:xfrm>
          <a:prstGeom prst="rect">
            <a:avLst/>
          </a:prstGeom>
          <a:noFill/>
          <a:ln>
            <a:noFill/>
          </a:ln>
        </p:spPr>
      </p:pic>
      <p:sp>
        <p:nvSpPr>
          <p:cNvPr id="343" name="Google Shape;343;p17"/>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344" name="Google Shape;344;p1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17"/>
          <p:cNvPicPr preferRelativeResize="0"/>
          <p:nvPr/>
        </p:nvPicPr>
        <p:blipFill rotWithShape="1">
          <a:blip r:embed="rId4">
            <a:alphaModFix/>
          </a:blip>
          <a:srcRect/>
          <a:stretch/>
        </p:blipFill>
        <p:spPr>
          <a:xfrm>
            <a:off x="2297323" y="3690456"/>
            <a:ext cx="7597354" cy="1609650"/>
          </a:xfrm>
          <a:prstGeom prst="rect">
            <a:avLst/>
          </a:prstGeom>
          <a:noFill/>
          <a:ln>
            <a:noFill/>
          </a:ln>
        </p:spPr>
      </p:pic>
      <p:pic>
        <p:nvPicPr>
          <p:cNvPr id="346" name="Google Shape;346;p17"/>
          <p:cNvPicPr preferRelativeResize="0"/>
          <p:nvPr/>
        </p:nvPicPr>
        <p:blipFill rotWithShape="1">
          <a:blip r:embed="rId5">
            <a:alphaModFix/>
          </a:blip>
          <a:srcRect/>
          <a:stretch/>
        </p:blipFill>
        <p:spPr>
          <a:xfrm>
            <a:off x="3220720" y="6185590"/>
            <a:ext cx="1964299" cy="412100"/>
          </a:xfrm>
          <a:prstGeom prst="rect">
            <a:avLst/>
          </a:prstGeom>
          <a:noFill/>
          <a:ln>
            <a:noFill/>
          </a:ln>
        </p:spPr>
      </p:pic>
      <p:pic>
        <p:nvPicPr>
          <p:cNvPr id="347" name="Google Shape;347;p17"/>
          <p:cNvPicPr preferRelativeResize="0"/>
          <p:nvPr/>
        </p:nvPicPr>
        <p:blipFill rotWithShape="1">
          <a:blip r:embed="rId3">
            <a:alphaModFix/>
          </a:blip>
          <a:srcRect/>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2"/>
          <p:cNvSpPr txBox="1"/>
          <p:nvPr/>
        </p:nvSpPr>
        <p:spPr>
          <a:xfrm>
            <a:off x="936514" y="630176"/>
            <a:ext cx="9175750" cy="2123618"/>
          </a:xfrm>
          <a:prstGeom prst="rect">
            <a:avLst/>
          </a:prstGeom>
          <a:noFill/>
          <a:ln>
            <a:noFill/>
          </a:ln>
        </p:spPr>
        <p:txBody>
          <a:bodyPr spcFirstLastPara="1" wrap="square" lIns="91425" tIns="45700" rIns="91425" bIns="45700" anchor="t" anchorCtr="0">
            <a:spAutoFit/>
          </a:bodyPr>
          <a:lstStyle/>
          <a:p>
            <a:pPr lvl="0" algn="ctr"/>
            <a:r>
              <a:rPr lang="es-ES" sz="4400">
                <a:solidFill>
                  <a:srgbClr val="7030A0"/>
                </a:solidFill>
              </a:rPr>
              <a:t>Preparación para el trabajo remoto - Temas
</a:t>
            </a:r>
            <a:endParaRPr dirty="0"/>
          </a:p>
        </p:txBody>
      </p:sp>
      <p:sp>
        <p:nvSpPr>
          <p:cNvPr id="171" name="Google Shape;171;p2"/>
          <p:cNvSpPr txBox="1"/>
          <p:nvPr/>
        </p:nvSpPr>
        <p:spPr>
          <a:xfrm>
            <a:off x="1297395" y="2101584"/>
            <a:ext cx="8814869" cy="3170099"/>
          </a:xfrm>
          <a:prstGeom prst="rect">
            <a:avLst/>
          </a:prstGeom>
          <a:noFill/>
          <a:ln>
            <a:noFill/>
          </a:ln>
        </p:spPr>
        <p:txBody>
          <a:bodyPr spcFirstLastPara="1" wrap="square" lIns="91425" tIns="45700" rIns="91425" bIns="45700" anchor="t" anchorCtr="0">
            <a:spAutoFit/>
          </a:bodyPr>
          <a:lstStyle/>
          <a:p>
            <a:pPr lvl="0"/>
            <a:r>
              <a:rPr lang="es-ES" sz="2000" dirty="0">
                <a:solidFill>
                  <a:schemeClr val="dk1"/>
                </a:solidFill>
              </a:rPr>
              <a:t>Dentro del proyecto RETAIN ME, se abordarán los siguientes 6 temas de preparación para el trabajo remoto:
</a:t>
            </a:r>
            <a:endParaRPr sz="2000" b="1" dirty="0">
              <a:solidFill>
                <a:schemeClr val="dk1"/>
              </a:solidFill>
              <a:latin typeface="Arial"/>
              <a:ea typeface="Arial"/>
              <a:cs typeface="Arial"/>
              <a:sym typeface="Arial"/>
            </a:endParaRPr>
          </a:p>
          <a:p>
            <a:pPr lvl="0"/>
            <a:r>
              <a:rPr lang="es-ES" sz="2000" b="1" dirty="0">
                <a:solidFill>
                  <a:schemeClr val="dk1"/>
                </a:solidFill>
              </a:rPr>
              <a:t>Temas de preparación para el trabajo a distancia</a:t>
            </a:r>
            <a:r>
              <a:rPr lang="en-US" sz="2000" b="1" dirty="0">
                <a:solidFill>
                  <a:schemeClr val="dk1"/>
                </a:solidFill>
                <a:latin typeface="Arial"/>
                <a:ea typeface="Arial"/>
                <a:cs typeface="Arial"/>
                <a:sym typeface="Arial"/>
              </a:rPr>
              <a:t>:</a:t>
            </a:r>
            <a:endParaRPr dirty="0"/>
          </a:p>
          <a:p>
            <a:pPr marL="457200" lvl="0" indent="-457200">
              <a:buClr>
                <a:schemeClr val="dk1"/>
              </a:buClr>
              <a:buSzPts val="2000"/>
              <a:buFont typeface="Arial"/>
              <a:buAutoNum type="arabicPeriod"/>
            </a:pPr>
            <a:r>
              <a:rPr lang="es-ES" sz="2000" dirty="0">
                <a:solidFill>
                  <a:schemeClr val="dk1"/>
                </a:solidFill>
              </a:rPr>
              <a:t>Capacidad para trabajar de forma remota en equipo.
Comprender la comunicación virtual.
Desarrollo de habilidades de gestión del tiempo y organización.
4. Comprender y desarrollar la resolución creativa de problemas.
5. Desarrollar habilidades para el pensamiento crítico
6. Mejorar la capacidad de aplicar disciplina</a:t>
            </a:r>
            <a:endParaRPr sz="2000" b="1" dirty="0">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
          <p:cNvSpPr txBox="1"/>
          <p:nvPr/>
        </p:nvSpPr>
        <p:spPr>
          <a:xfrm>
            <a:off x="350648" y="705041"/>
            <a:ext cx="10717321" cy="1938952"/>
          </a:xfrm>
          <a:prstGeom prst="rect">
            <a:avLst/>
          </a:prstGeom>
          <a:noFill/>
          <a:ln>
            <a:noFill/>
          </a:ln>
        </p:spPr>
        <p:txBody>
          <a:bodyPr spcFirstLastPara="1" wrap="square" lIns="91425" tIns="45700" rIns="91425" bIns="45700" anchor="t" anchorCtr="0">
            <a:spAutoFit/>
          </a:bodyPr>
          <a:lstStyle/>
          <a:p>
            <a:pPr lvl="0" algn="ctr"/>
            <a:r>
              <a:rPr lang="es-ES" sz="4000" dirty="0">
                <a:solidFill>
                  <a:srgbClr val="7030A0"/>
                </a:solidFill>
              </a:rPr>
              <a:t>Preparación para el trabajo remoto – Propuesta de valor
</a:t>
            </a:r>
            <a:endParaRPr dirty="0"/>
          </a:p>
        </p:txBody>
      </p:sp>
      <p:sp>
        <p:nvSpPr>
          <p:cNvPr id="183" name="Google Shape;183;p3"/>
          <p:cNvSpPr txBox="1"/>
          <p:nvPr/>
        </p:nvSpPr>
        <p:spPr>
          <a:xfrm>
            <a:off x="1455939" y="2374825"/>
            <a:ext cx="9809823" cy="3170058"/>
          </a:xfrm>
          <a:prstGeom prst="rect">
            <a:avLst/>
          </a:prstGeom>
          <a:noFill/>
          <a:ln>
            <a:noFill/>
          </a:ln>
        </p:spPr>
        <p:txBody>
          <a:bodyPr spcFirstLastPara="1" wrap="square" lIns="91425" tIns="45700" rIns="91425" bIns="45700" anchor="t" anchorCtr="0">
            <a:spAutoFit/>
          </a:bodyPr>
          <a:lstStyle/>
          <a:p>
            <a:pPr lvl="0"/>
            <a:r>
              <a:rPr lang="es-ES" sz="2000" dirty="0">
                <a:solidFill>
                  <a:schemeClr val="dk1"/>
                </a:solidFill>
              </a:rPr>
              <a:t>Es beneficioso para los usuarios finales del proyecto RETAIN ME porque los trabajadores con preparación y conocimiento de trabajo remoto:
... son más conscientes de las diferentes formas de trabajar de forma remota en un equipo 
... son más creativos para resolver problemas
... Saber cómo prepararse para la comunicación virtual
... Saber pensar críticamente
... Conocer las habilidades y conocimientos más requeridos para la gestión del tiempo 
</a:t>
            </a:r>
            <a:endParaRPr sz="1800" dirty="0">
              <a:solidFill>
                <a:schemeClr val="dk1"/>
              </a:solidFill>
              <a:latin typeface="Calibri"/>
              <a:ea typeface="Calibri"/>
              <a:cs typeface="Calibri"/>
              <a:sym typeface="Calibri"/>
            </a:endParaRPr>
          </a:p>
        </p:txBody>
      </p:sp>
      <p:pic>
        <p:nvPicPr>
          <p:cNvPr id="184" name="Google Shape;184;p3" descr="A close up of a sign&#10;&#10;Description automatically generated"/>
          <p:cNvPicPr preferRelativeResize="0"/>
          <p:nvPr/>
        </p:nvPicPr>
        <p:blipFill rotWithShape="1">
          <a:blip r:embed="rId5">
            <a:alphaModFix/>
          </a:blip>
          <a:srcRect/>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4"/>
          <p:cNvSpPr txBox="1"/>
          <p:nvPr/>
        </p:nvSpPr>
        <p:spPr>
          <a:xfrm>
            <a:off x="84753" y="774919"/>
            <a:ext cx="11785980" cy="1754286"/>
          </a:xfrm>
          <a:prstGeom prst="rect">
            <a:avLst/>
          </a:prstGeom>
          <a:noFill/>
          <a:ln>
            <a:noFill/>
          </a:ln>
        </p:spPr>
        <p:txBody>
          <a:bodyPr spcFirstLastPara="1" wrap="square" lIns="91425" tIns="45700" rIns="91425" bIns="45700" anchor="t" anchorCtr="0">
            <a:spAutoFit/>
          </a:bodyPr>
          <a:lstStyle/>
          <a:p>
            <a:pPr lvl="0" algn="ctr"/>
            <a:r>
              <a:rPr lang="es-ES" sz="3600" dirty="0">
                <a:solidFill>
                  <a:srgbClr val="7030A0"/>
                </a:solidFill>
              </a:rPr>
              <a:t>Preparación para el trabajo remoto: objetivos clave de aprendizaje
</a:t>
            </a:r>
            <a:endParaRPr dirty="0"/>
          </a:p>
        </p:txBody>
      </p:sp>
      <p:sp>
        <p:nvSpPr>
          <p:cNvPr id="195" name="Google Shape;195;p4"/>
          <p:cNvSpPr txBox="1"/>
          <p:nvPr/>
        </p:nvSpPr>
        <p:spPr>
          <a:xfrm>
            <a:off x="753447" y="2438586"/>
            <a:ext cx="9151939" cy="2554505"/>
          </a:xfrm>
          <a:prstGeom prst="rect">
            <a:avLst/>
          </a:prstGeom>
          <a:noFill/>
          <a:ln>
            <a:noFill/>
          </a:ln>
        </p:spPr>
        <p:txBody>
          <a:bodyPr spcFirstLastPara="1" wrap="square" lIns="91425" tIns="45700" rIns="91425" bIns="45700" anchor="t" anchorCtr="0">
            <a:spAutoFit/>
          </a:bodyPr>
          <a:lstStyle/>
          <a:p>
            <a:pPr lvl="0"/>
            <a:r>
              <a:rPr lang="es-ES" sz="2000" b="1" dirty="0">
                <a:solidFill>
                  <a:schemeClr val="dk1"/>
                </a:solidFill>
              </a:rPr>
              <a:t>El objetivo clave de aprendizaje para el capítulo de preparación para el trabajo remoto es</a:t>
            </a:r>
            <a:r>
              <a:rPr lang="en-US" sz="2000" b="1" dirty="0">
                <a:solidFill>
                  <a:schemeClr val="dk1"/>
                </a:solidFill>
                <a:latin typeface="Arial"/>
                <a:ea typeface="Arial"/>
                <a:cs typeface="Arial"/>
                <a:sym typeface="Arial"/>
              </a:rPr>
              <a:t>:</a:t>
            </a:r>
            <a:endParaRPr dirty="0"/>
          </a:p>
          <a:p>
            <a:pPr marL="342900" lvl="0" indent="-342900">
              <a:buClr>
                <a:schemeClr val="dk1"/>
              </a:buClr>
              <a:buSzPts val="2000"/>
              <a:buFont typeface="Calibri"/>
              <a:buAutoNum type="arabicPeriod"/>
            </a:pPr>
            <a:r>
              <a:rPr lang="es-ES" sz="2000" dirty="0">
                <a:solidFill>
                  <a:schemeClr val="dk1"/>
                </a:solidFill>
              </a:rPr>
              <a:t>Los participantes saben cómo trabajar de forma remota en equipo 
Los participantes entienden la comunicación virtual
Los participantes entienden el pensamiento crítico 
Los participantes saben cómo organizar y administrar mejor el tiempo
Los participantes saben cómo usar la resolución creativa de problemas
Los participantes saben cómo aplicar la disciplina</a:t>
            </a:r>
            <a:endParaRPr sz="1800" dirty="0">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l="2961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l="25261"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p>
            <a:pPr lvl="0" algn="ctr">
              <a:buClr>
                <a:srgbClr val="FFFFFF"/>
              </a:buClr>
              <a:buSzPts val="3600"/>
            </a:pPr>
            <a:r>
              <a:rPr lang="en-US" sz="6000" b="1" dirty="0">
                <a:solidFill>
                  <a:srgbClr val="C00000"/>
                </a:solidFill>
                <a:latin typeface="Quattrocento Sans"/>
                <a:ea typeface="Quattrocento Sans"/>
                <a:cs typeface="Quattrocento Sans"/>
                <a:sym typeface="Quattrocento Sans"/>
              </a:rPr>
              <a:t>INTRODUCCIÓN
</a:t>
            </a:r>
            <a:endParaRPr sz="6000" b="1" i="0" u="none" strike="noStrike" cap="none" dirty="0">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1200288"/>
          </a:xfrm>
          <a:prstGeom prst="rect">
            <a:avLst/>
          </a:prstGeom>
          <a:noFill/>
          <a:ln>
            <a:noFill/>
          </a:ln>
        </p:spPr>
        <p:txBody>
          <a:bodyPr spcFirstLastPara="1" wrap="square" lIns="91425" tIns="45700" rIns="91425" bIns="45700" anchor="t" anchorCtr="0">
            <a:spAutoFit/>
          </a:bodyPr>
          <a:lstStyle/>
          <a:p>
            <a:pPr lvl="0" algn="ctr">
              <a:buSzPts val="1100"/>
            </a:pPr>
            <a:r>
              <a:rPr lang="es-ES" sz="2400" b="1" dirty="0">
                <a:solidFill>
                  <a:srgbClr val="494949"/>
                </a:solidFill>
                <a:latin typeface="Proxima Nova"/>
                <a:ea typeface="Proxima Nova"/>
                <a:cs typeface="Proxima Nova"/>
                <a:sym typeface="Proxima Nova"/>
              </a:rPr>
              <a:t>Comprender y desarrollar la resolución creativa de problemas
</a:t>
            </a:r>
            <a:endParaRPr sz="2400" b="1" i="0" u="none" strike="noStrike" cap="none" dirty="0">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21" name="Google Shape;221;p6"/>
          <p:cNvSpPr txBox="1"/>
          <p:nvPr/>
        </p:nvSpPr>
        <p:spPr>
          <a:xfrm>
            <a:off x="546446" y="730326"/>
            <a:ext cx="6467166" cy="3785611"/>
          </a:xfrm>
          <a:prstGeom prst="rect">
            <a:avLst/>
          </a:prstGeom>
          <a:noFill/>
          <a:ln>
            <a:noFill/>
          </a:ln>
        </p:spPr>
        <p:txBody>
          <a:bodyPr spcFirstLastPara="1" wrap="square" lIns="91425" tIns="45700" rIns="91425" bIns="45700" anchor="t" anchorCtr="0">
            <a:spAutoFit/>
          </a:bodyPr>
          <a:lstStyle/>
          <a:p>
            <a:pPr lvl="0"/>
            <a:r>
              <a:rPr lang="es-ES" sz="2000" b="1" dirty="0">
                <a:solidFill>
                  <a:schemeClr val="dk1"/>
                </a:solidFill>
              </a:rPr>
              <a:t>Definición de resolución de problemas </a:t>
            </a:r>
          </a:p>
          <a:p>
            <a:pPr lvl="0"/>
            <a:r>
              <a:rPr lang="es-ES" sz="2000" b="1" dirty="0">
                <a:solidFill>
                  <a:schemeClr val="dk1"/>
                </a:solidFill>
              </a:rPr>
              <a:t>
</a:t>
            </a:r>
            <a:r>
              <a:rPr lang="es-ES" sz="2000" dirty="0">
                <a:solidFill>
                  <a:schemeClr val="dk1"/>
                </a:solidFill>
              </a:rPr>
              <a:t>La resolución de problemas es el proceso de pensamiento que un ser inteligente utiliza para resolver problemas. El proceso de resolución de problemas, considerado la función intelectual más compleja, ha sido estudiado por los psicólogos durante los últimos cien años.
</a:t>
            </a: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pic>
        <p:nvPicPr>
          <p:cNvPr id="222" name="Google Shape;222;p6"/>
          <p:cNvPicPr preferRelativeResize="0"/>
          <p:nvPr/>
        </p:nvPicPr>
        <p:blipFill rotWithShape="1">
          <a:blip r:embed="rId6">
            <a:alphaModFix/>
          </a:blip>
          <a:srcRect/>
          <a:stretch/>
        </p:blipFill>
        <p:spPr>
          <a:xfrm>
            <a:off x="1623128" y="3260649"/>
            <a:ext cx="2914141" cy="2017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28" name="Google Shape;228;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9" name="Google Shape;229;p7"/>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30" name="Google Shape;230;p7"/>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31" name="Google Shape;231;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32" name="Google Shape;232;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33" name="Google Shape;233;p7"/>
          <p:cNvSpPr txBox="1"/>
          <p:nvPr/>
        </p:nvSpPr>
        <p:spPr>
          <a:xfrm>
            <a:off x="480290" y="989044"/>
            <a:ext cx="6465454" cy="4801274"/>
          </a:xfrm>
          <a:prstGeom prst="rect">
            <a:avLst/>
          </a:prstGeom>
          <a:noFill/>
          <a:ln>
            <a:noFill/>
          </a:ln>
        </p:spPr>
        <p:txBody>
          <a:bodyPr spcFirstLastPara="1" wrap="square" lIns="91425" tIns="45700" rIns="91425" bIns="45700" anchor="t" anchorCtr="0">
            <a:spAutoFit/>
          </a:bodyPr>
          <a:lstStyle/>
          <a:p>
            <a:pPr lvl="0"/>
            <a:r>
              <a:rPr lang="es-ES" sz="1800" b="1" dirty="0">
                <a:solidFill>
                  <a:schemeClr val="dk1"/>
                </a:solidFill>
                <a:latin typeface="Calibri"/>
                <a:ea typeface="Calibri"/>
                <a:cs typeface="Calibri"/>
                <a:sym typeface="Calibri"/>
              </a:rPr>
              <a:t>Resolución creativa de problemas</a:t>
            </a:r>
          </a:p>
          <a:p>
            <a:pPr lvl="0"/>
            <a:r>
              <a:rPr lang="es-ES" sz="1800" b="1" dirty="0">
                <a:solidFill>
                  <a:schemeClr val="dk1"/>
                </a:solidFill>
                <a:latin typeface="Calibri"/>
                <a:ea typeface="Calibri"/>
                <a:cs typeface="Calibri"/>
                <a:sym typeface="Calibri"/>
              </a:rPr>
              <a:t>
</a:t>
            </a:r>
            <a:r>
              <a:rPr lang="es-ES" sz="1800" dirty="0">
                <a:solidFill>
                  <a:schemeClr val="dk1"/>
                </a:solidFill>
                <a:latin typeface="Calibri"/>
                <a:ea typeface="Calibri"/>
                <a:cs typeface="Calibri"/>
                <a:sym typeface="Calibri"/>
              </a:rPr>
              <a:t>Cuando se trata de resolución de problemas, sinéctica y creatividad, el cerebro es como la punta de un iceberg: solo vemos una pequeña parte de todo.
Cuando este cuerpo se enfrenta a un problema, debe resolverlo. Una parte significativa de los procesos mentales que conducen a esta solución son subconscientes, y aquí es donde entra en juego la sinéctica.
El nombre sinéctica proviene del griego </a:t>
            </a:r>
            <a:r>
              <a:rPr lang="es-ES" sz="1800" dirty="0" err="1">
                <a:solidFill>
                  <a:schemeClr val="dk1"/>
                </a:solidFill>
                <a:latin typeface="Calibri"/>
                <a:ea typeface="Calibri"/>
                <a:cs typeface="Calibri"/>
                <a:sym typeface="Calibri"/>
              </a:rPr>
              <a:t>synektikós</a:t>
            </a:r>
            <a:r>
              <a:rPr lang="es-ES" sz="1800" dirty="0">
                <a:solidFill>
                  <a:schemeClr val="dk1"/>
                </a:solidFill>
                <a:latin typeface="Calibri"/>
                <a:ea typeface="Calibri"/>
                <a:cs typeface="Calibri"/>
                <a:sym typeface="Calibri"/>
              </a:rPr>
              <a:t>, que significa "reunir elementos dispares y aparentemente irrelevantes". Es una metodología creativa para la resolución de problemas.
Además, uno de sus objetivos es aprovechar las características de este tipo de procesamiento. Por lo tanto, lluvia de ideas y encontrar un método para la resolución de problemas basado en la experiencia.</a:t>
            </a:r>
            <a:r>
              <a:rPr lang="es-ES" sz="1800" b="1" dirty="0">
                <a:solidFill>
                  <a:schemeClr val="dk1"/>
                </a:solidFill>
                <a:latin typeface="Calibri"/>
                <a:ea typeface="Calibri"/>
                <a:cs typeface="Calibri"/>
                <a:sym typeface="Calibri"/>
              </a:rPr>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39" name="Google Shape;239;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0" name="Google Shape;240;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41" name="Google Shape;241;p8"/>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42" name="Google Shape;242;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43" name="Google Shape;243;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44" name="Google Shape;244;p8"/>
          <p:cNvSpPr txBox="1"/>
          <p:nvPr/>
        </p:nvSpPr>
        <p:spPr>
          <a:xfrm>
            <a:off x="452581" y="133259"/>
            <a:ext cx="7490691" cy="7571303"/>
          </a:xfrm>
          <a:prstGeom prst="rect">
            <a:avLst/>
          </a:prstGeom>
          <a:noFill/>
          <a:ln>
            <a:noFill/>
          </a:ln>
        </p:spPr>
        <p:txBody>
          <a:bodyPr spcFirstLastPara="1" wrap="square" lIns="91425" tIns="45700" rIns="91425" bIns="45700" anchor="t" anchorCtr="0">
            <a:spAutoFit/>
          </a:bodyPr>
          <a:lstStyle/>
          <a:p>
            <a:pPr lvl="0"/>
            <a:r>
              <a:rPr lang="es-ES" sz="1800" dirty="0">
                <a:solidFill>
                  <a:schemeClr val="dk1"/>
                </a:solidFill>
                <a:latin typeface="Calibri"/>
                <a:ea typeface="Calibri"/>
                <a:cs typeface="Calibri"/>
                <a:sym typeface="Calibri"/>
              </a:rPr>
              <a:t>En la resolución creativa de problemas, combinas información y cosas para que el resultado sea algo completamente nuevo. Esto supone que el individuo y el grupo pueden pensar creativamente y tener actitudes creativas y habilidades y destrezas especiales. La resolución creativa de problemas es un proceso. Este proceso requiere notar el problema u oportunidad de mejora y, por lo tanto, identificar hechos y creencias, establecer metas y tener visiones, idear métodos e ideas, evaluar las ideas y elegir una solución y aceptarla e implementarla.
Para obtener más información sobre cómo comprender y desarrollar la resolución creativa de problemas, puede visitar los siguientes enlaces:
• ¿Qué es la resolución creativa de problemas y por qué es importante?
https://online.hbs.edu/blog/post/what-is-creative-problem-solving
•Resolución creativa de problemas
https://en.wikipedia.org/wiki/Creative_problem-solving
•Los fundamentos de la resolución creativa de problemas – CPS
https://innovationmanagement.se/2010/06/02/the-basics-of-creative-problem-solving-cps/
• Utilice la resolución creativa de problemas para construir un estilo de vida de trabajo remoto
https://frayedpassport.com/use-creative-problem-solving-to-build-a-remote-work-lifestyle/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0" name="Google Shape;250;p9"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51" name="Google Shape;251;p9"/>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ACTIVIDAD 1</a:t>
            </a:r>
            <a:endParaRPr dirty="0"/>
          </a:p>
        </p:txBody>
      </p:sp>
      <p:sp>
        <p:nvSpPr>
          <p:cNvPr id="252" name="Google Shape;252;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53" name="Google Shape;253;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4" name="Google Shape;254;p9"/>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55" name="Google Shape;255;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56" name="Google Shape;256;p9"/>
          <p:cNvSpPr txBox="1"/>
          <p:nvPr/>
        </p:nvSpPr>
        <p:spPr>
          <a:xfrm>
            <a:off x="424873" y="3096869"/>
            <a:ext cx="6169890" cy="954067"/>
          </a:xfrm>
          <a:prstGeom prst="rect">
            <a:avLst/>
          </a:prstGeom>
          <a:noFill/>
          <a:ln>
            <a:noFill/>
          </a:ln>
        </p:spPr>
        <p:txBody>
          <a:bodyPr spcFirstLastPara="1" wrap="square" lIns="91425" tIns="45700" rIns="91425" bIns="45700" anchor="t" anchorCtr="0">
            <a:spAutoFit/>
          </a:bodyPr>
          <a:lstStyle/>
          <a:p>
            <a:pPr lvl="0"/>
            <a:r>
              <a:rPr lang="es-ES" sz="2800" dirty="0">
                <a:solidFill>
                  <a:schemeClr val="lt1"/>
                </a:solidFill>
                <a:latin typeface="Calibri"/>
                <a:ea typeface="Calibri"/>
                <a:cs typeface="Calibri"/>
                <a:sym typeface="Calibri"/>
              </a:rPr>
              <a:t>UN MARCO CPS DE 7 PASOS
</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1080</Words>
  <Application>Microsoft Office PowerPoint</Application>
  <PresentationFormat>Panorámica</PresentationFormat>
  <Paragraphs>43</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17</vt:i4>
      </vt:variant>
    </vt:vector>
  </HeadingPairs>
  <TitlesOfParts>
    <vt:vector size="23" baseType="lpstr">
      <vt:lpstr>Proxima Nova</vt:lpstr>
      <vt:lpstr>Arial</vt:lpstr>
      <vt:lpstr>Calibri</vt:lpstr>
      <vt:lpstr>Quattrocento Sans</vt:lpstr>
      <vt:lpstr>Office Theme</vt:lpstr>
      <vt:lpstr>1_Office Theme</vt:lpstr>
      <vt:lpstr>Propuesta de valor para recursos de preparación para el trabajo remoto. B-Creative Association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Proposition for remote working readiness resources. B-Creative Association</dc:title>
  <dc:creator>Mike Keegan</dc:creator>
  <cp:lastModifiedBy>Marta Muñoz</cp:lastModifiedBy>
  <cp:revision>2</cp:revision>
  <dcterms:created xsi:type="dcterms:W3CDTF">2019-09-26T16:12:10Z</dcterms:created>
  <dcterms:modified xsi:type="dcterms:W3CDTF">2023-06-30T11:47:00Z</dcterms:modified>
</cp:coreProperties>
</file>