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handoutMasterIdLst>
    <p:handoutMasterId r:id="rId18"/>
  </p:handoutMasterIdLst>
  <p:sldIdLst>
    <p:sldId id="269" r:id="rId3"/>
    <p:sldId id="257" r:id="rId4"/>
    <p:sldId id="267" r:id="rId5"/>
    <p:sldId id="268" r:id="rId6"/>
    <p:sldId id="272" r:id="rId7"/>
    <p:sldId id="294" r:id="rId8"/>
    <p:sldId id="295" r:id="rId9"/>
    <p:sldId id="296" r:id="rId10"/>
    <p:sldId id="277" r:id="rId11"/>
    <p:sldId id="281" r:id="rId12"/>
    <p:sldId id="282" r:id="rId13"/>
    <p:sldId id="292" r:id="rId14"/>
    <p:sldId id="291" r:id="rId15"/>
    <p:sldId id="293" r:id="rId16"/>
    <p:sldId id="270" r:id="rId17"/>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8C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94"/>
  </p:normalViewPr>
  <p:slideViewPr>
    <p:cSldViewPr snapToGrid="0" snapToObjects="1">
      <p:cViewPr varScale="1">
        <p:scale>
          <a:sx n="58" d="100"/>
          <a:sy n="58" d="100"/>
        </p:scale>
        <p:origin x="128"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Substituent dată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76DF95D1-BA1A-4F61-A4D5-222D01E6DDD6}" type="datetimeFigureOut">
              <a:rPr lang="en-US" smtClean="0"/>
              <a:t>6/30/2023</a:t>
            </a:fld>
            <a:endParaRPr lang="en-US"/>
          </a:p>
        </p:txBody>
      </p:sp>
      <p:sp>
        <p:nvSpPr>
          <p:cNvPr id="4" name="Substituent subsol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5" name="Substituent număr diapozitiv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63DF82EB-296A-47BA-B3B5-0818C14B8FF4}" type="slidenum">
              <a:rPr lang="en-US" smtClean="0"/>
              <a:t>‹Nº›</a:t>
            </a:fld>
            <a:endParaRPr lang="en-US"/>
          </a:p>
        </p:txBody>
      </p:sp>
    </p:spTree>
    <p:extLst>
      <p:ext uri="{BB962C8B-B14F-4D97-AF65-F5344CB8AC3E}">
        <p14:creationId xmlns:p14="http://schemas.microsoft.com/office/powerpoint/2010/main" val="237539635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D1E04-EF3B-CD4E-A7F5-18385454C8B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DECAEE4-7DA0-1E48-962B-D9A84547B7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6F5CE90-B726-1A4E-B04B-B2DE3045DA84}"/>
              </a:ext>
            </a:extLst>
          </p:cNvPr>
          <p:cNvSpPr>
            <a:spLocks noGrp="1"/>
          </p:cNvSpPr>
          <p:nvPr>
            <p:ph type="dt" sz="half" idx="10"/>
          </p:nvPr>
        </p:nvSpPr>
        <p:spPr/>
        <p:txBody>
          <a:bodyPr/>
          <a:lstStyle/>
          <a:p>
            <a:fld id="{A78D0AB1-2F73-0E42-896D-EA55EB57A9A2}" type="datetimeFigureOut">
              <a:rPr lang="en-US" smtClean="0"/>
              <a:t>6/30/2023</a:t>
            </a:fld>
            <a:endParaRPr lang="en-US" dirty="0"/>
          </a:p>
        </p:txBody>
      </p:sp>
      <p:sp>
        <p:nvSpPr>
          <p:cNvPr id="5" name="Footer Placeholder 4">
            <a:extLst>
              <a:ext uri="{FF2B5EF4-FFF2-40B4-BE49-F238E27FC236}">
                <a16:creationId xmlns:a16="http://schemas.microsoft.com/office/drawing/2014/main" id="{A9F15408-2AD2-3247-8953-D7DB147470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331998B-CBF9-4449-A071-A58B074BFD0E}"/>
              </a:ext>
            </a:extLst>
          </p:cNvPr>
          <p:cNvSpPr>
            <a:spLocks noGrp="1"/>
          </p:cNvSpPr>
          <p:nvPr>
            <p:ph type="sldNum" sz="quarter" idx="12"/>
          </p:nvPr>
        </p:nvSpPr>
        <p:spPr/>
        <p:txBody>
          <a:bodyPr/>
          <a:lstStyle/>
          <a:p>
            <a:fld id="{528C72B2-CAFB-B245-B977-6EA33A0A0924}" type="slidenum">
              <a:rPr lang="en-US" smtClean="0"/>
              <a:t>‹Nº›</a:t>
            </a:fld>
            <a:endParaRPr lang="en-US" dirty="0"/>
          </a:p>
        </p:txBody>
      </p:sp>
    </p:spTree>
    <p:extLst>
      <p:ext uri="{BB962C8B-B14F-4D97-AF65-F5344CB8AC3E}">
        <p14:creationId xmlns:p14="http://schemas.microsoft.com/office/powerpoint/2010/main" val="1945191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FABA2-ECAC-204A-9706-BF31B23825F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5DBDBEE-1451-7543-94E3-22FEDAB97A8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D77C927-FC16-7A46-A639-7C0FBE6FF574}"/>
              </a:ext>
            </a:extLst>
          </p:cNvPr>
          <p:cNvSpPr>
            <a:spLocks noGrp="1"/>
          </p:cNvSpPr>
          <p:nvPr>
            <p:ph type="dt" sz="half" idx="10"/>
          </p:nvPr>
        </p:nvSpPr>
        <p:spPr/>
        <p:txBody>
          <a:bodyPr/>
          <a:lstStyle/>
          <a:p>
            <a:fld id="{A78D0AB1-2F73-0E42-896D-EA55EB57A9A2}" type="datetimeFigureOut">
              <a:rPr lang="en-US" smtClean="0"/>
              <a:t>6/30/2023</a:t>
            </a:fld>
            <a:endParaRPr lang="en-US" dirty="0"/>
          </a:p>
        </p:txBody>
      </p:sp>
      <p:sp>
        <p:nvSpPr>
          <p:cNvPr id="5" name="Footer Placeholder 4">
            <a:extLst>
              <a:ext uri="{FF2B5EF4-FFF2-40B4-BE49-F238E27FC236}">
                <a16:creationId xmlns:a16="http://schemas.microsoft.com/office/drawing/2014/main" id="{7804F36A-7F48-D443-890E-9DE6FE91B0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E83BC5-37E5-C041-9A3F-40457A016AB7}"/>
              </a:ext>
            </a:extLst>
          </p:cNvPr>
          <p:cNvSpPr>
            <a:spLocks noGrp="1"/>
          </p:cNvSpPr>
          <p:nvPr>
            <p:ph type="sldNum" sz="quarter" idx="12"/>
          </p:nvPr>
        </p:nvSpPr>
        <p:spPr/>
        <p:txBody>
          <a:bodyPr/>
          <a:lstStyle/>
          <a:p>
            <a:fld id="{528C72B2-CAFB-B245-B977-6EA33A0A0924}" type="slidenum">
              <a:rPr lang="en-US" smtClean="0"/>
              <a:t>‹Nº›</a:t>
            </a:fld>
            <a:endParaRPr lang="en-US" dirty="0"/>
          </a:p>
        </p:txBody>
      </p:sp>
    </p:spTree>
    <p:extLst>
      <p:ext uri="{BB962C8B-B14F-4D97-AF65-F5344CB8AC3E}">
        <p14:creationId xmlns:p14="http://schemas.microsoft.com/office/powerpoint/2010/main" val="815945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6D52D7-BCBB-574E-9AB2-8A83916051D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3EE1824-A5EF-3E4E-9224-01624E2AB7D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3B8DAB-445F-2F47-ADA7-6661EDDC29A0}"/>
              </a:ext>
            </a:extLst>
          </p:cNvPr>
          <p:cNvSpPr>
            <a:spLocks noGrp="1"/>
          </p:cNvSpPr>
          <p:nvPr>
            <p:ph type="dt" sz="half" idx="10"/>
          </p:nvPr>
        </p:nvSpPr>
        <p:spPr/>
        <p:txBody>
          <a:bodyPr/>
          <a:lstStyle/>
          <a:p>
            <a:fld id="{A78D0AB1-2F73-0E42-896D-EA55EB57A9A2}" type="datetimeFigureOut">
              <a:rPr lang="en-US" smtClean="0"/>
              <a:t>6/30/2023</a:t>
            </a:fld>
            <a:endParaRPr lang="en-US" dirty="0"/>
          </a:p>
        </p:txBody>
      </p:sp>
      <p:sp>
        <p:nvSpPr>
          <p:cNvPr id="5" name="Footer Placeholder 4">
            <a:extLst>
              <a:ext uri="{FF2B5EF4-FFF2-40B4-BE49-F238E27FC236}">
                <a16:creationId xmlns:a16="http://schemas.microsoft.com/office/drawing/2014/main" id="{248E8CF1-D920-AB40-B556-0BEF3A6CE2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663B82-A7F7-EE48-A145-FC3D7FB51DC2}"/>
              </a:ext>
            </a:extLst>
          </p:cNvPr>
          <p:cNvSpPr>
            <a:spLocks noGrp="1"/>
          </p:cNvSpPr>
          <p:nvPr>
            <p:ph type="sldNum" sz="quarter" idx="12"/>
          </p:nvPr>
        </p:nvSpPr>
        <p:spPr/>
        <p:txBody>
          <a:bodyPr/>
          <a:lstStyle/>
          <a:p>
            <a:fld id="{528C72B2-CAFB-B245-B977-6EA33A0A0924}" type="slidenum">
              <a:rPr lang="en-US" smtClean="0"/>
              <a:t>‹Nº›</a:t>
            </a:fld>
            <a:endParaRPr lang="en-US" dirty="0"/>
          </a:p>
        </p:txBody>
      </p:sp>
    </p:spTree>
    <p:extLst>
      <p:ext uri="{BB962C8B-B14F-4D97-AF65-F5344CB8AC3E}">
        <p14:creationId xmlns:p14="http://schemas.microsoft.com/office/powerpoint/2010/main" val="840576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0DB3-8622-43B8-8F03-328A016E4E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ED9F8A26-530A-4044-A184-FC8C730FCC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441E917D-0E03-49DA-BF92-F40B5858344C}"/>
              </a:ext>
            </a:extLst>
          </p:cNvPr>
          <p:cNvSpPr>
            <a:spLocks noGrp="1"/>
          </p:cNvSpPr>
          <p:nvPr>
            <p:ph type="dt" sz="half" idx="10"/>
          </p:nvPr>
        </p:nvSpPr>
        <p:spPr/>
        <p:txBody>
          <a:bodyPr/>
          <a:lstStyle/>
          <a:p>
            <a:fld id="{F387C834-A5CE-43E4-B625-AB789F6C3506}" type="datetimeFigureOut">
              <a:rPr lang="en-IE" smtClean="0"/>
              <a:t>30/06/2023</a:t>
            </a:fld>
            <a:endParaRPr lang="en-IE"/>
          </a:p>
        </p:txBody>
      </p:sp>
      <p:sp>
        <p:nvSpPr>
          <p:cNvPr id="5" name="Footer Placeholder 4">
            <a:extLst>
              <a:ext uri="{FF2B5EF4-FFF2-40B4-BE49-F238E27FC236}">
                <a16:creationId xmlns:a16="http://schemas.microsoft.com/office/drawing/2014/main" id="{C097F5EA-B805-46B9-BB91-FC0CECF5C5A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39F707F-9A9B-42F3-AF77-F355A3EDACC8}"/>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040661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5626-5053-4F53-AD86-D3C7AD14CCD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B7EFF34-5009-4FDB-A4E6-8CC660FEA4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B6188CF-8605-44D4-91B1-2D41EFB58F5B}"/>
              </a:ext>
            </a:extLst>
          </p:cNvPr>
          <p:cNvSpPr>
            <a:spLocks noGrp="1"/>
          </p:cNvSpPr>
          <p:nvPr>
            <p:ph type="dt" sz="half" idx="10"/>
          </p:nvPr>
        </p:nvSpPr>
        <p:spPr/>
        <p:txBody>
          <a:bodyPr/>
          <a:lstStyle/>
          <a:p>
            <a:fld id="{F387C834-A5CE-43E4-B625-AB789F6C3506}" type="datetimeFigureOut">
              <a:rPr lang="en-IE" smtClean="0"/>
              <a:t>30/06/2023</a:t>
            </a:fld>
            <a:endParaRPr lang="en-IE"/>
          </a:p>
        </p:txBody>
      </p:sp>
      <p:sp>
        <p:nvSpPr>
          <p:cNvPr id="5" name="Footer Placeholder 4">
            <a:extLst>
              <a:ext uri="{FF2B5EF4-FFF2-40B4-BE49-F238E27FC236}">
                <a16:creationId xmlns:a16="http://schemas.microsoft.com/office/drawing/2014/main" id="{BCE9CA68-90C4-44FC-81F7-F7D8DE8F73B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DF19B9A-6501-40FC-808A-48131EB7F8F9}"/>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967959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05224-4BD1-4DE4-A4D0-B20C58DDC5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1F6F86E0-9E97-410C-B513-F3B361D0E5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6E5D1C-C232-423C-B97D-100F561D6250}"/>
              </a:ext>
            </a:extLst>
          </p:cNvPr>
          <p:cNvSpPr>
            <a:spLocks noGrp="1"/>
          </p:cNvSpPr>
          <p:nvPr>
            <p:ph type="dt" sz="half" idx="10"/>
          </p:nvPr>
        </p:nvSpPr>
        <p:spPr/>
        <p:txBody>
          <a:bodyPr/>
          <a:lstStyle/>
          <a:p>
            <a:fld id="{F387C834-A5CE-43E4-B625-AB789F6C3506}" type="datetimeFigureOut">
              <a:rPr lang="en-IE" smtClean="0"/>
              <a:t>30/06/2023</a:t>
            </a:fld>
            <a:endParaRPr lang="en-IE"/>
          </a:p>
        </p:txBody>
      </p:sp>
      <p:sp>
        <p:nvSpPr>
          <p:cNvPr id="5" name="Footer Placeholder 4">
            <a:extLst>
              <a:ext uri="{FF2B5EF4-FFF2-40B4-BE49-F238E27FC236}">
                <a16:creationId xmlns:a16="http://schemas.microsoft.com/office/drawing/2014/main" id="{77C0A211-EBA1-4E9A-B9DA-9C81A23D624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098FFBA-2A57-4F90-8487-7EF319C7AB70}"/>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1934516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D77E8-D0ED-497A-AEDA-87C4D7E1445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39CFDF8-C344-4E1E-ABEC-13AEFB973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9D1C0642-E239-4556-A434-7203359EB5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83BD8258-D387-4762-A4C0-D05B2D5367A1}"/>
              </a:ext>
            </a:extLst>
          </p:cNvPr>
          <p:cNvSpPr>
            <a:spLocks noGrp="1"/>
          </p:cNvSpPr>
          <p:nvPr>
            <p:ph type="dt" sz="half" idx="10"/>
          </p:nvPr>
        </p:nvSpPr>
        <p:spPr/>
        <p:txBody>
          <a:bodyPr/>
          <a:lstStyle/>
          <a:p>
            <a:fld id="{F387C834-A5CE-43E4-B625-AB789F6C3506}" type="datetimeFigureOut">
              <a:rPr lang="en-IE" smtClean="0"/>
              <a:t>30/06/2023</a:t>
            </a:fld>
            <a:endParaRPr lang="en-IE"/>
          </a:p>
        </p:txBody>
      </p:sp>
      <p:sp>
        <p:nvSpPr>
          <p:cNvPr id="6" name="Footer Placeholder 5">
            <a:extLst>
              <a:ext uri="{FF2B5EF4-FFF2-40B4-BE49-F238E27FC236}">
                <a16:creationId xmlns:a16="http://schemas.microsoft.com/office/drawing/2014/main" id="{06FD8A61-6A1D-4124-9F58-BD5F57CD141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F3F7F21-8865-42F3-A675-E2533EE74EBA}"/>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815913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43296-F4B2-478A-956A-C9ED60DA91B4}"/>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BB4CAB0-4909-4ED2-A1F8-8BCA8945AC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D377DE-6D42-4C54-A671-F369C3E881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1BBC6379-94BA-4EAF-A5F0-56D5D8A34A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6703CD-3AF4-40DA-8ACB-AC8C3B1BD8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1CAD97B6-D14D-4492-981D-9E5985ABD771}"/>
              </a:ext>
            </a:extLst>
          </p:cNvPr>
          <p:cNvSpPr>
            <a:spLocks noGrp="1"/>
          </p:cNvSpPr>
          <p:nvPr>
            <p:ph type="dt" sz="half" idx="10"/>
          </p:nvPr>
        </p:nvSpPr>
        <p:spPr/>
        <p:txBody>
          <a:bodyPr/>
          <a:lstStyle/>
          <a:p>
            <a:fld id="{F387C834-A5CE-43E4-B625-AB789F6C3506}" type="datetimeFigureOut">
              <a:rPr lang="en-IE" smtClean="0"/>
              <a:t>30/06/2023</a:t>
            </a:fld>
            <a:endParaRPr lang="en-IE"/>
          </a:p>
        </p:txBody>
      </p:sp>
      <p:sp>
        <p:nvSpPr>
          <p:cNvPr id="8" name="Footer Placeholder 7">
            <a:extLst>
              <a:ext uri="{FF2B5EF4-FFF2-40B4-BE49-F238E27FC236}">
                <a16:creationId xmlns:a16="http://schemas.microsoft.com/office/drawing/2014/main" id="{4EAF5ACA-2978-4461-B567-C1828EEBF183}"/>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22C78FD9-CB2B-47C6-BBB1-34C37D9BD3D1}"/>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149466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062B0-2AAE-47B3-B372-3873DE83828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21668849-2ECA-41D6-8B99-8AEF7D789173}"/>
              </a:ext>
            </a:extLst>
          </p:cNvPr>
          <p:cNvSpPr>
            <a:spLocks noGrp="1"/>
          </p:cNvSpPr>
          <p:nvPr>
            <p:ph type="dt" sz="half" idx="10"/>
          </p:nvPr>
        </p:nvSpPr>
        <p:spPr/>
        <p:txBody>
          <a:bodyPr/>
          <a:lstStyle/>
          <a:p>
            <a:fld id="{F387C834-A5CE-43E4-B625-AB789F6C3506}" type="datetimeFigureOut">
              <a:rPr lang="en-IE" smtClean="0"/>
              <a:t>30/06/2023</a:t>
            </a:fld>
            <a:endParaRPr lang="en-IE"/>
          </a:p>
        </p:txBody>
      </p:sp>
      <p:sp>
        <p:nvSpPr>
          <p:cNvPr id="4" name="Footer Placeholder 3">
            <a:extLst>
              <a:ext uri="{FF2B5EF4-FFF2-40B4-BE49-F238E27FC236}">
                <a16:creationId xmlns:a16="http://schemas.microsoft.com/office/drawing/2014/main" id="{9CA92668-5314-4E22-A07D-FD58100A1D2F}"/>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554ABE01-6B71-4074-B5BB-31D11FC989A3}"/>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3884993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6ADACF-9141-475B-A768-629D6B5DD3D1}"/>
              </a:ext>
            </a:extLst>
          </p:cNvPr>
          <p:cNvSpPr>
            <a:spLocks noGrp="1"/>
          </p:cNvSpPr>
          <p:nvPr>
            <p:ph type="dt" sz="half" idx="10"/>
          </p:nvPr>
        </p:nvSpPr>
        <p:spPr/>
        <p:txBody>
          <a:bodyPr/>
          <a:lstStyle/>
          <a:p>
            <a:fld id="{F387C834-A5CE-43E4-B625-AB789F6C3506}" type="datetimeFigureOut">
              <a:rPr lang="en-IE" smtClean="0"/>
              <a:t>30/06/2023</a:t>
            </a:fld>
            <a:endParaRPr lang="en-IE"/>
          </a:p>
        </p:txBody>
      </p:sp>
      <p:sp>
        <p:nvSpPr>
          <p:cNvPr id="3" name="Footer Placeholder 2">
            <a:extLst>
              <a:ext uri="{FF2B5EF4-FFF2-40B4-BE49-F238E27FC236}">
                <a16:creationId xmlns:a16="http://schemas.microsoft.com/office/drawing/2014/main" id="{6D0C1420-8C9C-4FAB-A47A-7EBBD9FB23F7}"/>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6C1776D2-042E-4A42-A66E-8F17957372F0}"/>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45621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C000A-E381-47D4-AF28-55BB0241B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1AB8355-5A5E-429E-8F48-A00C18A284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200CB366-EC27-4962-870E-2EE927152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CF9126-C51B-4E7A-B8D9-60D71C13A91D}"/>
              </a:ext>
            </a:extLst>
          </p:cNvPr>
          <p:cNvSpPr>
            <a:spLocks noGrp="1"/>
          </p:cNvSpPr>
          <p:nvPr>
            <p:ph type="dt" sz="half" idx="10"/>
          </p:nvPr>
        </p:nvSpPr>
        <p:spPr/>
        <p:txBody>
          <a:bodyPr/>
          <a:lstStyle/>
          <a:p>
            <a:fld id="{F387C834-A5CE-43E4-B625-AB789F6C3506}" type="datetimeFigureOut">
              <a:rPr lang="en-IE" smtClean="0"/>
              <a:t>30/06/2023</a:t>
            </a:fld>
            <a:endParaRPr lang="en-IE"/>
          </a:p>
        </p:txBody>
      </p:sp>
      <p:sp>
        <p:nvSpPr>
          <p:cNvPr id="6" name="Footer Placeholder 5">
            <a:extLst>
              <a:ext uri="{FF2B5EF4-FFF2-40B4-BE49-F238E27FC236}">
                <a16:creationId xmlns:a16="http://schemas.microsoft.com/office/drawing/2014/main" id="{77FB720E-66A7-4BDF-A0AD-A966490D89A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8C8B8C2-0DC4-4088-A1DB-E6830AB10058}"/>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1452956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D93ED-6302-D246-977B-8F8BA5C0DB6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5FC9CB6-A44E-7C4F-86D6-67DB940F3A1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49D9012-79B1-8944-A19F-C489197915EC}"/>
              </a:ext>
            </a:extLst>
          </p:cNvPr>
          <p:cNvSpPr>
            <a:spLocks noGrp="1"/>
          </p:cNvSpPr>
          <p:nvPr>
            <p:ph type="dt" sz="half" idx="10"/>
          </p:nvPr>
        </p:nvSpPr>
        <p:spPr/>
        <p:txBody>
          <a:bodyPr/>
          <a:lstStyle/>
          <a:p>
            <a:fld id="{A78D0AB1-2F73-0E42-896D-EA55EB57A9A2}" type="datetimeFigureOut">
              <a:rPr lang="en-US" smtClean="0"/>
              <a:t>6/30/2023</a:t>
            </a:fld>
            <a:endParaRPr lang="en-US" dirty="0"/>
          </a:p>
        </p:txBody>
      </p:sp>
      <p:sp>
        <p:nvSpPr>
          <p:cNvPr id="5" name="Footer Placeholder 4">
            <a:extLst>
              <a:ext uri="{FF2B5EF4-FFF2-40B4-BE49-F238E27FC236}">
                <a16:creationId xmlns:a16="http://schemas.microsoft.com/office/drawing/2014/main" id="{97202DBC-E88E-0047-934E-C09E7B0EB1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C0B7D7-1BF2-294D-B08B-D95694171188}"/>
              </a:ext>
            </a:extLst>
          </p:cNvPr>
          <p:cNvSpPr>
            <a:spLocks noGrp="1"/>
          </p:cNvSpPr>
          <p:nvPr>
            <p:ph type="sldNum" sz="quarter" idx="12"/>
          </p:nvPr>
        </p:nvSpPr>
        <p:spPr/>
        <p:txBody>
          <a:bodyPr/>
          <a:lstStyle/>
          <a:p>
            <a:fld id="{528C72B2-CAFB-B245-B977-6EA33A0A0924}" type="slidenum">
              <a:rPr lang="en-US" smtClean="0"/>
              <a:t>‹Nº›</a:t>
            </a:fld>
            <a:endParaRPr lang="en-US" dirty="0"/>
          </a:p>
        </p:txBody>
      </p:sp>
    </p:spTree>
    <p:extLst>
      <p:ext uri="{BB962C8B-B14F-4D97-AF65-F5344CB8AC3E}">
        <p14:creationId xmlns:p14="http://schemas.microsoft.com/office/powerpoint/2010/main" val="2395977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DA93C-6AE5-42EF-AC5A-BAE80D1D52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D6ACB862-24A1-4C73-874F-5ABF0A6C9D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A3A8982A-E55E-40AB-8D33-87CAA5E95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86B1FB-6F77-44FF-A74B-DD36F0C636A9}"/>
              </a:ext>
            </a:extLst>
          </p:cNvPr>
          <p:cNvSpPr>
            <a:spLocks noGrp="1"/>
          </p:cNvSpPr>
          <p:nvPr>
            <p:ph type="dt" sz="half" idx="10"/>
          </p:nvPr>
        </p:nvSpPr>
        <p:spPr/>
        <p:txBody>
          <a:bodyPr/>
          <a:lstStyle/>
          <a:p>
            <a:fld id="{F387C834-A5CE-43E4-B625-AB789F6C3506}" type="datetimeFigureOut">
              <a:rPr lang="en-IE" smtClean="0"/>
              <a:t>30/06/2023</a:t>
            </a:fld>
            <a:endParaRPr lang="en-IE"/>
          </a:p>
        </p:txBody>
      </p:sp>
      <p:sp>
        <p:nvSpPr>
          <p:cNvPr id="6" name="Footer Placeholder 5">
            <a:extLst>
              <a:ext uri="{FF2B5EF4-FFF2-40B4-BE49-F238E27FC236}">
                <a16:creationId xmlns:a16="http://schemas.microsoft.com/office/drawing/2014/main" id="{6D46FFC8-9077-4EE8-A16D-40FF4AD281D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EC64BA2-0198-47D5-B30B-9937B57EA2B8}"/>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89405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435B5-1345-4390-ABF6-AB2BE94C96C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BED27764-A8D9-412B-94A1-4E7F652394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F02BF6F-1E67-4E1C-B37B-363F70A6C903}"/>
              </a:ext>
            </a:extLst>
          </p:cNvPr>
          <p:cNvSpPr>
            <a:spLocks noGrp="1"/>
          </p:cNvSpPr>
          <p:nvPr>
            <p:ph type="dt" sz="half" idx="10"/>
          </p:nvPr>
        </p:nvSpPr>
        <p:spPr/>
        <p:txBody>
          <a:bodyPr/>
          <a:lstStyle/>
          <a:p>
            <a:fld id="{F387C834-A5CE-43E4-B625-AB789F6C3506}" type="datetimeFigureOut">
              <a:rPr lang="en-IE" smtClean="0"/>
              <a:t>30/06/2023</a:t>
            </a:fld>
            <a:endParaRPr lang="en-IE"/>
          </a:p>
        </p:txBody>
      </p:sp>
      <p:sp>
        <p:nvSpPr>
          <p:cNvPr id="5" name="Footer Placeholder 4">
            <a:extLst>
              <a:ext uri="{FF2B5EF4-FFF2-40B4-BE49-F238E27FC236}">
                <a16:creationId xmlns:a16="http://schemas.microsoft.com/office/drawing/2014/main" id="{3C92106D-6913-4E05-B355-2DAF9461625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E89A64B-DF36-4E73-B4FF-5AD5DAA6E08F}"/>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569865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F292FF-A9F1-464A-A79D-EA6EB4A6AF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4828A75-7C8D-42B2-93E7-180C8CD046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4C562BC-2D92-4C40-8295-0A42695028A9}"/>
              </a:ext>
            </a:extLst>
          </p:cNvPr>
          <p:cNvSpPr>
            <a:spLocks noGrp="1"/>
          </p:cNvSpPr>
          <p:nvPr>
            <p:ph type="dt" sz="half" idx="10"/>
          </p:nvPr>
        </p:nvSpPr>
        <p:spPr/>
        <p:txBody>
          <a:bodyPr/>
          <a:lstStyle/>
          <a:p>
            <a:fld id="{F387C834-A5CE-43E4-B625-AB789F6C3506}" type="datetimeFigureOut">
              <a:rPr lang="en-IE" smtClean="0"/>
              <a:t>30/06/2023</a:t>
            </a:fld>
            <a:endParaRPr lang="en-IE"/>
          </a:p>
        </p:txBody>
      </p:sp>
      <p:sp>
        <p:nvSpPr>
          <p:cNvPr id="5" name="Footer Placeholder 4">
            <a:extLst>
              <a:ext uri="{FF2B5EF4-FFF2-40B4-BE49-F238E27FC236}">
                <a16:creationId xmlns:a16="http://schemas.microsoft.com/office/drawing/2014/main" id="{3A41ED42-88C6-462A-B6E4-39D1521C094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73245CD-176A-423D-920E-FDCDCC2ACBF3}"/>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838849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8678A-3BB0-494D-AED6-8042B60B4A8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65B7E61-5127-A142-A378-34FC2D9239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9BFAA2E-3ADD-E94B-AF6B-1786FE5E4C41}"/>
              </a:ext>
            </a:extLst>
          </p:cNvPr>
          <p:cNvSpPr>
            <a:spLocks noGrp="1"/>
          </p:cNvSpPr>
          <p:nvPr>
            <p:ph type="dt" sz="half" idx="10"/>
          </p:nvPr>
        </p:nvSpPr>
        <p:spPr/>
        <p:txBody>
          <a:bodyPr/>
          <a:lstStyle/>
          <a:p>
            <a:fld id="{A78D0AB1-2F73-0E42-896D-EA55EB57A9A2}" type="datetimeFigureOut">
              <a:rPr lang="en-US" smtClean="0"/>
              <a:t>6/30/2023</a:t>
            </a:fld>
            <a:endParaRPr lang="en-US" dirty="0"/>
          </a:p>
        </p:txBody>
      </p:sp>
      <p:sp>
        <p:nvSpPr>
          <p:cNvPr id="5" name="Footer Placeholder 4">
            <a:extLst>
              <a:ext uri="{FF2B5EF4-FFF2-40B4-BE49-F238E27FC236}">
                <a16:creationId xmlns:a16="http://schemas.microsoft.com/office/drawing/2014/main" id="{0BA8C191-3E7E-9547-B146-D67A569418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AC7C83-ECFD-9847-A34B-2F1A6F82FBC1}"/>
              </a:ext>
            </a:extLst>
          </p:cNvPr>
          <p:cNvSpPr>
            <a:spLocks noGrp="1"/>
          </p:cNvSpPr>
          <p:nvPr>
            <p:ph type="sldNum" sz="quarter" idx="12"/>
          </p:nvPr>
        </p:nvSpPr>
        <p:spPr/>
        <p:txBody>
          <a:bodyPr/>
          <a:lstStyle/>
          <a:p>
            <a:fld id="{528C72B2-CAFB-B245-B977-6EA33A0A0924}" type="slidenum">
              <a:rPr lang="en-US" smtClean="0"/>
              <a:t>‹Nº›</a:t>
            </a:fld>
            <a:endParaRPr lang="en-US" dirty="0"/>
          </a:p>
        </p:txBody>
      </p:sp>
    </p:spTree>
    <p:extLst>
      <p:ext uri="{BB962C8B-B14F-4D97-AF65-F5344CB8AC3E}">
        <p14:creationId xmlns:p14="http://schemas.microsoft.com/office/powerpoint/2010/main" val="2892585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868F0-5703-5C4B-B9CF-2BFE4BA7FC5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F489CF8-D32A-B948-937D-AACC16681CA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2B1CF87-3F24-5343-9FF0-64670146E2C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1A2B258-1646-1145-8C97-B71A230E1980}"/>
              </a:ext>
            </a:extLst>
          </p:cNvPr>
          <p:cNvSpPr>
            <a:spLocks noGrp="1"/>
          </p:cNvSpPr>
          <p:nvPr>
            <p:ph type="dt" sz="half" idx="10"/>
          </p:nvPr>
        </p:nvSpPr>
        <p:spPr/>
        <p:txBody>
          <a:bodyPr/>
          <a:lstStyle/>
          <a:p>
            <a:fld id="{A78D0AB1-2F73-0E42-896D-EA55EB57A9A2}" type="datetimeFigureOut">
              <a:rPr lang="en-US" smtClean="0"/>
              <a:t>6/30/2023</a:t>
            </a:fld>
            <a:endParaRPr lang="en-US" dirty="0"/>
          </a:p>
        </p:txBody>
      </p:sp>
      <p:sp>
        <p:nvSpPr>
          <p:cNvPr id="6" name="Footer Placeholder 5">
            <a:extLst>
              <a:ext uri="{FF2B5EF4-FFF2-40B4-BE49-F238E27FC236}">
                <a16:creationId xmlns:a16="http://schemas.microsoft.com/office/drawing/2014/main" id="{D1F1B314-387A-E548-A90A-D7FE45942B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2ADEE46-7BEA-D747-B33C-EFA24B9ACD02}"/>
              </a:ext>
            </a:extLst>
          </p:cNvPr>
          <p:cNvSpPr>
            <a:spLocks noGrp="1"/>
          </p:cNvSpPr>
          <p:nvPr>
            <p:ph type="sldNum" sz="quarter" idx="12"/>
          </p:nvPr>
        </p:nvSpPr>
        <p:spPr/>
        <p:txBody>
          <a:bodyPr/>
          <a:lstStyle/>
          <a:p>
            <a:fld id="{528C72B2-CAFB-B245-B977-6EA33A0A0924}" type="slidenum">
              <a:rPr lang="en-US" smtClean="0"/>
              <a:t>‹Nº›</a:t>
            </a:fld>
            <a:endParaRPr lang="en-US" dirty="0"/>
          </a:p>
        </p:txBody>
      </p:sp>
    </p:spTree>
    <p:extLst>
      <p:ext uri="{BB962C8B-B14F-4D97-AF65-F5344CB8AC3E}">
        <p14:creationId xmlns:p14="http://schemas.microsoft.com/office/powerpoint/2010/main" val="335898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CCA18-CAE5-E945-9ADE-1513F08D523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357B73B-BB3A-1148-A5FE-E90EDACB96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C85ACC2-7E90-A740-8022-3182679296B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4F85833-89F0-684D-BB4C-1803B6271D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A5B0C3E-F3E6-BD47-86F8-9E0CBF13C86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CFC4C9A-D933-A748-B85C-748D581327F0}"/>
              </a:ext>
            </a:extLst>
          </p:cNvPr>
          <p:cNvSpPr>
            <a:spLocks noGrp="1"/>
          </p:cNvSpPr>
          <p:nvPr>
            <p:ph type="dt" sz="half" idx="10"/>
          </p:nvPr>
        </p:nvSpPr>
        <p:spPr/>
        <p:txBody>
          <a:bodyPr/>
          <a:lstStyle/>
          <a:p>
            <a:fld id="{A78D0AB1-2F73-0E42-896D-EA55EB57A9A2}" type="datetimeFigureOut">
              <a:rPr lang="en-US" smtClean="0"/>
              <a:t>6/30/2023</a:t>
            </a:fld>
            <a:endParaRPr lang="en-US" dirty="0"/>
          </a:p>
        </p:txBody>
      </p:sp>
      <p:sp>
        <p:nvSpPr>
          <p:cNvPr id="8" name="Footer Placeholder 7">
            <a:extLst>
              <a:ext uri="{FF2B5EF4-FFF2-40B4-BE49-F238E27FC236}">
                <a16:creationId xmlns:a16="http://schemas.microsoft.com/office/drawing/2014/main" id="{3F74B2F4-BD39-3A41-BE73-46D67F0AA36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8932877-40BF-504E-8347-5144C8D5574C}"/>
              </a:ext>
            </a:extLst>
          </p:cNvPr>
          <p:cNvSpPr>
            <a:spLocks noGrp="1"/>
          </p:cNvSpPr>
          <p:nvPr>
            <p:ph type="sldNum" sz="quarter" idx="12"/>
          </p:nvPr>
        </p:nvSpPr>
        <p:spPr/>
        <p:txBody>
          <a:bodyPr/>
          <a:lstStyle/>
          <a:p>
            <a:fld id="{528C72B2-CAFB-B245-B977-6EA33A0A0924}" type="slidenum">
              <a:rPr lang="en-US" smtClean="0"/>
              <a:t>‹Nº›</a:t>
            </a:fld>
            <a:endParaRPr lang="en-US" dirty="0"/>
          </a:p>
        </p:txBody>
      </p:sp>
    </p:spTree>
    <p:extLst>
      <p:ext uri="{BB962C8B-B14F-4D97-AF65-F5344CB8AC3E}">
        <p14:creationId xmlns:p14="http://schemas.microsoft.com/office/powerpoint/2010/main" val="1062350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5CD59-F5D5-0443-80D9-72F9259BB91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7CA507E-6EE2-234F-8DC0-3DD89C5F4463}"/>
              </a:ext>
            </a:extLst>
          </p:cNvPr>
          <p:cNvSpPr>
            <a:spLocks noGrp="1"/>
          </p:cNvSpPr>
          <p:nvPr>
            <p:ph type="dt" sz="half" idx="10"/>
          </p:nvPr>
        </p:nvSpPr>
        <p:spPr/>
        <p:txBody>
          <a:bodyPr/>
          <a:lstStyle/>
          <a:p>
            <a:fld id="{A78D0AB1-2F73-0E42-896D-EA55EB57A9A2}" type="datetimeFigureOut">
              <a:rPr lang="en-US" smtClean="0"/>
              <a:t>6/30/2023</a:t>
            </a:fld>
            <a:endParaRPr lang="en-US" dirty="0"/>
          </a:p>
        </p:txBody>
      </p:sp>
      <p:sp>
        <p:nvSpPr>
          <p:cNvPr id="4" name="Footer Placeholder 3">
            <a:extLst>
              <a:ext uri="{FF2B5EF4-FFF2-40B4-BE49-F238E27FC236}">
                <a16:creationId xmlns:a16="http://schemas.microsoft.com/office/drawing/2014/main" id="{B091C29D-A9D2-2643-A696-A611ADC5F38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D64783B-119E-6A41-807F-3AE3F1300373}"/>
              </a:ext>
            </a:extLst>
          </p:cNvPr>
          <p:cNvSpPr>
            <a:spLocks noGrp="1"/>
          </p:cNvSpPr>
          <p:nvPr>
            <p:ph type="sldNum" sz="quarter" idx="12"/>
          </p:nvPr>
        </p:nvSpPr>
        <p:spPr/>
        <p:txBody>
          <a:bodyPr/>
          <a:lstStyle/>
          <a:p>
            <a:fld id="{528C72B2-CAFB-B245-B977-6EA33A0A0924}" type="slidenum">
              <a:rPr lang="en-US" smtClean="0"/>
              <a:t>‹Nº›</a:t>
            </a:fld>
            <a:endParaRPr lang="en-US" dirty="0"/>
          </a:p>
        </p:txBody>
      </p:sp>
    </p:spTree>
    <p:extLst>
      <p:ext uri="{BB962C8B-B14F-4D97-AF65-F5344CB8AC3E}">
        <p14:creationId xmlns:p14="http://schemas.microsoft.com/office/powerpoint/2010/main" val="2649453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91D130-176F-9645-BC82-90A64D609A46}"/>
              </a:ext>
            </a:extLst>
          </p:cNvPr>
          <p:cNvSpPr>
            <a:spLocks noGrp="1"/>
          </p:cNvSpPr>
          <p:nvPr>
            <p:ph type="dt" sz="half" idx="10"/>
          </p:nvPr>
        </p:nvSpPr>
        <p:spPr/>
        <p:txBody>
          <a:bodyPr/>
          <a:lstStyle/>
          <a:p>
            <a:fld id="{A78D0AB1-2F73-0E42-896D-EA55EB57A9A2}" type="datetimeFigureOut">
              <a:rPr lang="en-US" smtClean="0"/>
              <a:t>6/30/2023</a:t>
            </a:fld>
            <a:endParaRPr lang="en-US" dirty="0"/>
          </a:p>
        </p:txBody>
      </p:sp>
      <p:sp>
        <p:nvSpPr>
          <p:cNvPr id="3" name="Footer Placeholder 2">
            <a:extLst>
              <a:ext uri="{FF2B5EF4-FFF2-40B4-BE49-F238E27FC236}">
                <a16:creationId xmlns:a16="http://schemas.microsoft.com/office/drawing/2014/main" id="{C16B9028-0EB6-574D-95AB-3F3AFB74080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E6E6402-5CF8-2549-9F4D-ED8180799484}"/>
              </a:ext>
            </a:extLst>
          </p:cNvPr>
          <p:cNvSpPr>
            <a:spLocks noGrp="1"/>
          </p:cNvSpPr>
          <p:nvPr>
            <p:ph type="sldNum" sz="quarter" idx="12"/>
          </p:nvPr>
        </p:nvSpPr>
        <p:spPr/>
        <p:txBody>
          <a:bodyPr/>
          <a:lstStyle/>
          <a:p>
            <a:fld id="{528C72B2-CAFB-B245-B977-6EA33A0A0924}" type="slidenum">
              <a:rPr lang="en-US" smtClean="0"/>
              <a:t>‹Nº›</a:t>
            </a:fld>
            <a:endParaRPr lang="en-US" dirty="0"/>
          </a:p>
        </p:txBody>
      </p:sp>
    </p:spTree>
    <p:extLst>
      <p:ext uri="{BB962C8B-B14F-4D97-AF65-F5344CB8AC3E}">
        <p14:creationId xmlns:p14="http://schemas.microsoft.com/office/powerpoint/2010/main" val="178385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D24C7-9FAF-6E49-A938-059C00D071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AE0BF93-17B1-8A49-9FE3-8DE0146AC9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FDD2111-12E7-A946-85B6-3B21CAC709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EBFF97E-739C-8C4C-B202-84C2FBA86AA7}"/>
              </a:ext>
            </a:extLst>
          </p:cNvPr>
          <p:cNvSpPr>
            <a:spLocks noGrp="1"/>
          </p:cNvSpPr>
          <p:nvPr>
            <p:ph type="dt" sz="half" idx="10"/>
          </p:nvPr>
        </p:nvSpPr>
        <p:spPr/>
        <p:txBody>
          <a:bodyPr/>
          <a:lstStyle/>
          <a:p>
            <a:fld id="{A78D0AB1-2F73-0E42-896D-EA55EB57A9A2}" type="datetimeFigureOut">
              <a:rPr lang="en-US" smtClean="0"/>
              <a:t>6/30/2023</a:t>
            </a:fld>
            <a:endParaRPr lang="en-US" dirty="0"/>
          </a:p>
        </p:txBody>
      </p:sp>
      <p:sp>
        <p:nvSpPr>
          <p:cNvPr id="6" name="Footer Placeholder 5">
            <a:extLst>
              <a:ext uri="{FF2B5EF4-FFF2-40B4-BE49-F238E27FC236}">
                <a16:creationId xmlns:a16="http://schemas.microsoft.com/office/drawing/2014/main" id="{6A3D0CD0-4965-3A42-AD78-1DC2DAB7861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035D337-2648-E441-A612-7294CF3BAF21}"/>
              </a:ext>
            </a:extLst>
          </p:cNvPr>
          <p:cNvSpPr>
            <a:spLocks noGrp="1"/>
          </p:cNvSpPr>
          <p:nvPr>
            <p:ph type="sldNum" sz="quarter" idx="12"/>
          </p:nvPr>
        </p:nvSpPr>
        <p:spPr/>
        <p:txBody>
          <a:bodyPr/>
          <a:lstStyle/>
          <a:p>
            <a:fld id="{528C72B2-CAFB-B245-B977-6EA33A0A0924}" type="slidenum">
              <a:rPr lang="en-US" smtClean="0"/>
              <a:t>‹Nº›</a:t>
            </a:fld>
            <a:endParaRPr lang="en-US" dirty="0"/>
          </a:p>
        </p:txBody>
      </p:sp>
    </p:spTree>
    <p:extLst>
      <p:ext uri="{BB962C8B-B14F-4D97-AF65-F5344CB8AC3E}">
        <p14:creationId xmlns:p14="http://schemas.microsoft.com/office/powerpoint/2010/main" val="359343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1F841-B90A-7943-A378-8B84830621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A9D1E67-D0C2-3540-835F-3E5F7EDF03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32D6AD1-F17D-4147-8C53-28118C125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B54D54-B677-8C4B-BF15-FED123BB25F3}"/>
              </a:ext>
            </a:extLst>
          </p:cNvPr>
          <p:cNvSpPr>
            <a:spLocks noGrp="1"/>
          </p:cNvSpPr>
          <p:nvPr>
            <p:ph type="dt" sz="half" idx="10"/>
          </p:nvPr>
        </p:nvSpPr>
        <p:spPr/>
        <p:txBody>
          <a:bodyPr/>
          <a:lstStyle/>
          <a:p>
            <a:fld id="{A78D0AB1-2F73-0E42-896D-EA55EB57A9A2}" type="datetimeFigureOut">
              <a:rPr lang="en-US" smtClean="0"/>
              <a:t>6/30/2023</a:t>
            </a:fld>
            <a:endParaRPr lang="en-US" dirty="0"/>
          </a:p>
        </p:txBody>
      </p:sp>
      <p:sp>
        <p:nvSpPr>
          <p:cNvPr id="6" name="Footer Placeholder 5">
            <a:extLst>
              <a:ext uri="{FF2B5EF4-FFF2-40B4-BE49-F238E27FC236}">
                <a16:creationId xmlns:a16="http://schemas.microsoft.com/office/drawing/2014/main" id="{E3191FAA-2DAA-EA4E-87C2-6E932DCDEEE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5135C7-FB15-A540-9156-F6B6F6FB9461}"/>
              </a:ext>
            </a:extLst>
          </p:cNvPr>
          <p:cNvSpPr>
            <a:spLocks noGrp="1"/>
          </p:cNvSpPr>
          <p:nvPr>
            <p:ph type="sldNum" sz="quarter" idx="12"/>
          </p:nvPr>
        </p:nvSpPr>
        <p:spPr/>
        <p:txBody>
          <a:bodyPr/>
          <a:lstStyle/>
          <a:p>
            <a:fld id="{528C72B2-CAFB-B245-B977-6EA33A0A0924}" type="slidenum">
              <a:rPr lang="en-US" smtClean="0"/>
              <a:t>‹Nº›</a:t>
            </a:fld>
            <a:endParaRPr lang="en-US" dirty="0"/>
          </a:p>
        </p:txBody>
      </p:sp>
    </p:spTree>
    <p:extLst>
      <p:ext uri="{BB962C8B-B14F-4D97-AF65-F5344CB8AC3E}">
        <p14:creationId xmlns:p14="http://schemas.microsoft.com/office/powerpoint/2010/main" val="1623040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C91E4E-8655-3042-844C-A6176830AE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11FE06B-7EAF-554B-80BF-8F1E74FC47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153E6E3-EDF7-8A49-A874-CC9B24C227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D0AB1-2F73-0E42-896D-EA55EB57A9A2}" type="datetimeFigureOut">
              <a:rPr lang="en-US" smtClean="0"/>
              <a:t>6/30/2023</a:t>
            </a:fld>
            <a:endParaRPr lang="en-US" dirty="0"/>
          </a:p>
        </p:txBody>
      </p:sp>
      <p:sp>
        <p:nvSpPr>
          <p:cNvPr id="5" name="Footer Placeholder 4">
            <a:extLst>
              <a:ext uri="{FF2B5EF4-FFF2-40B4-BE49-F238E27FC236}">
                <a16:creationId xmlns:a16="http://schemas.microsoft.com/office/drawing/2014/main" id="{AFEA8674-54F3-264D-B241-67774288A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1D6FE90-E84A-EC4D-8E71-82DBCB7DA7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C72B2-CAFB-B245-B977-6EA33A0A0924}" type="slidenum">
              <a:rPr lang="en-US" smtClean="0"/>
              <a:t>‹Nº›</a:t>
            </a:fld>
            <a:endParaRPr lang="en-US" dirty="0"/>
          </a:p>
        </p:txBody>
      </p:sp>
    </p:spTree>
    <p:extLst>
      <p:ext uri="{BB962C8B-B14F-4D97-AF65-F5344CB8AC3E}">
        <p14:creationId xmlns:p14="http://schemas.microsoft.com/office/powerpoint/2010/main" val="3660039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7FADBC-06E6-4DC7-A36E-0B230B924C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7F3DEDC-F874-4218-9AE2-21426387A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543A371-3A0C-4CBA-8B38-8209AC153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7C834-A5CE-43E4-B625-AB789F6C3506}" type="datetimeFigureOut">
              <a:rPr lang="en-IE" smtClean="0"/>
              <a:t>30/06/2023</a:t>
            </a:fld>
            <a:endParaRPr lang="en-IE"/>
          </a:p>
        </p:txBody>
      </p:sp>
      <p:sp>
        <p:nvSpPr>
          <p:cNvPr id="5" name="Footer Placeholder 4">
            <a:extLst>
              <a:ext uri="{FF2B5EF4-FFF2-40B4-BE49-F238E27FC236}">
                <a16:creationId xmlns:a16="http://schemas.microsoft.com/office/drawing/2014/main" id="{CA72A1FB-42AD-46D0-8125-81AD06BA4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1A7D6539-CE22-465C-8A3F-3056CA46A8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DC0E1-1BF4-49EF-B1C4-A6338AE8135E}" type="slidenum">
              <a:rPr lang="en-IE" smtClean="0"/>
              <a:t>‹Nº›</a:t>
            </a:fld>
            <a:endParaRPr lang="en-IE"/>
          </a:p>
        </p:txBody>
      </p:sp>
    </p:spTree>
    <p:extLst>
      <p:ext uri="{BB962C8B-B14F-4D97-AF65-F5344CB8AC3E}">
        <p14:creationId xmlns:p14="http://schemas.microsoft.com/office/powerpoint/2010/main" val="2031618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image" Target="../media/image8.pn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image" Target="../media/image8.pn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image" Target="../media/image8.pn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906A27-D795-4865-B42F-92014B34725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17304" y="6275993"/>
            <a:ext cx="1964299" cy="412100"/>
          </a:xfrm>
          <a:prstGeom prst="rect">
            <a:avLst/>
          </a:prstGeom>
        </p:spPr>
      </p:pic>
      <p:pic>
        <p:nvPicPr>
          <p:cNvPr id="4" name="Picture 3">
            <a:extLst>
              <a:ext uri="{FF2B5EF4-FFF2-40B4-BE49-F238E27FC236}">
                <a16:creationId xmlns:a16="http://schemas.microsoft.com/office/drawing/2014/main" id="{8641ED3A-6319-4C7F-B64E-B4981B7C9E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2909" y="855409"/>
            <a:ext cx="6558564" cy="3269778"/>
          </a:xfrm>
          <a:prstGeom prst="rect">
            <a:avLst/>
          </a:prstGeom>
        </p:spPr>
      </p:pic>
      <p:sp>
        <p:nvSpPr>
          <p:cNvPr id="6" name="Title 5">
            <a:extLst>
              <a:ext uri="{FF2B5EF4-FFF2-40B4-BE49-F238E27FC236}">
                <a16:creationId xmlns:a16="http://schemas.microsoft.com/office/drawing/2014/main" id="{77D51BA8-305D-BA4F-B053-601A01FD369A}"/>
              </a:ext>
            </a:extLst>
          </p:cNvPr>
          <p:cNvSpPr txBox="1">
            <a:spLocks noGrp="1"/>
          </p:cNvSpPr>
          <p:nvPr>
            <p:ph type="ctrTitle"/>
          </p:nvPr>
        </p:nvSpPr>
        <p:spPr>
          <a:xfrm>
            <a:off x="1297489" y="4189268"/>
            <a:ext cx="10151602" cy="2086725"/>
          </a:xfrm>
          <a:prstGeom prst="rect">
            <a:avLst/>
          </a:prstGeom>
          <a:noFill/>
        </p:spPr>
        <p:txBody>
          <a:bodyPr wrap="square" rtlCol="0">
            <a:spAutoFit/>
          </a:bodyPr>
          <a:lstStyle/>
          <a:p>
            <a:r>
              <a:rPr lang="es-ES" sz="4800" dirty="0">
                <a:solidFill>
                  <a:srgbClr val="C00000"/>
                </a:solidFill>
                <a:latin typeface="Arial" panose="020B0604020202020204" pitchFamily="34" charset="0"/>
                <a:cs typeface="Arial" panose="020B0604020202020204" pitchFamily="34" charset="0"/>
              </a:rPr>
              <a:t>Propuesta de valor para recursos de preparación para el trabajo remoto</a:t>
            </a:r>
            <a:r>
              <a:rPr lang="en-US" sz="4800" dirty="0">
                <a:solidFill>
                  <a:srgbClr val="C00000"/>
                </a:solidFill>
                <a:latin typeface="Arial" panose="020B0604020202020204" pitchFamily="34" charset="0"/>
                <a:cs typeface="Arial" panose="020B0604020202020204" pitchFamily="34" charset="0"/>
              </a:rPr>
              <a:t>.</a:t>
            </a:r>
            <a:br>
              <a:rPr lang="en-US" sz="4800" dirty="0">
                <a:solidFill>
                  <a:srgbClr val="C00000"/>
                </a:solidFill>
                <a:latin typeface="Arial" panose="020B0604020202020204" pitchFamily="34" charset="0"/>
                <a:cs typeface="Arial" panose="020B0604020202020204" pitchFamily="34" charset="0"/>
              </a:rPr>
            </a:br>
            <a:r>
              <a:rPr lang="en-US" sz="4800" dirty="0">
                <a:solidFill>
                  <a:srgbClr val="7030A0"/>
                </a:solidFill>
                <a:latin typeface="Arial" panose="020B0604020202020204" pitchFamily="34" charset="0"/>
                <a:cs typeface="Arial" panose="020B0604020202020204" pitchFamily="34" charset="0"/>
              </a:rPr>
              <a:t>B-Creative Association</a:t>
            </a:r>
          </a:p>
        </p:txBody>
      </p:sp>
      <p:pic>
        <p:nvPicPr>
          <p:cNvPr id="7" name="Picture 6">
            <a:extLst>
              <a:ext uri="{FF2B5EF4-FFF2-40B4-BE49-F238E27FC236}">
                <a16:creationId xmlns:a16="http://schemas.microsoft.com/office/drawing/2014/main" id="{8641ED3A-6319-4C7F-B64E-B4981B7C9E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3313" y="6022566"/>
            <a:ext cx="1405487" cy="558864"/>
          </a:xfrm>
          <a:prstGeom prst="rect">
            <a:avLst/>
          </a:prstGeom>
        </p:spPr>
      </p:pic>
    </p:spTree>
    <p:extLst>
      <p:ext uri="{BB962C8B-B14F-4D97-AF65-F5344CB8AC3E}">
        <p14:creationId xmlns:p14="http://schemas.microsoft.com/office/powerpoint/2010/main" val="3562115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3" name="textruta 2">
            <a:extLst>
              <a:ext uri="{FF2B5EF4-FFF2-40B4-BE49-F238E27FC236}">
                <a16:creationId xmlns:a16="http://schemas.microsoft.com/office/drawing/2014/main" id="{50E03031-8A53-F0A7-B137-C65A5AE427A2}"/>
              </a:ext>
            </a:extLst>
          </p:cNvPr>
          <p:cNvSpPr txBox="1"/>
          <p:nvPr/>
        </p:nvSpPr>
        <p:spPr>
          <a:xfrm>
            <a:off x="618836" y="1062520"/>
            <a:ext cx="6465454" cy="2862322"/>
          </a:xfrm>
          <a:prstGeom prst="rect">
            <a:avLst/>
          </a:prstGeom>
          <a:noFill/>
        </p:spPr>
        <p:txBody>
          <a:bodyPr wrap="square">
            <a:spAutoFit/>
          </a:bodyPr>
          <a:lstStyle/>
          <a:p>
            <a:r>
              <a:rPr lang="es-ES" dirty="0"/>
              <a:t>Como trabajador remoto, debe esforzarse más para mantenerse enfocado. Desde interrupciones frecuentes de familiares y amigos hasta vecinos ruidosos y la fuerte necesidad de volver a la cama, hay innumerables distracciones a su alrededor, y puede ser difícil mantener el nivel de productividad que muestra en el entorno de oficina de 9 a 5.
Por eso es importante aprender a disciplinarse cuando se trabaja desde casa.
En esta actividad hay consejos para ser más disciplinado. 
</a:t>
            </a:r>
            <a:endParaRPr lang="en-US" dirty="0"/>
          </a:p>
        </p:txBody>
      </p:sp>
    </p:spTree>
    <p:extLst>
      <p:ext uri="{BB962C8B-B14F-4D97-AF65-F5344CB8AC3E}">
        <p14:creationId xmlns:p14="http://schemas.microsoft.com/office/powerpoint/2010/main" val="1287564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4">
            <a:alphaModFix amt="27000"/>
            <a:extLst>
              <a:ext uri="{28A0092B-C50C-407E-A947-70E740481C1C}">
                <a14:useLocalDpi xmlns:a14="http://schemas.microsoft.com/office/drawing/2010/main" val="0"/>
              </a:ext>
            </a:extLst>
          </a:blip>
          <a:srcRect t="7893" b="7891"/>
          <a:stretch/>
        </p:blipFill>
        <p:spPr>
          <a:xfrm>
            <a:off x="2" y="-39316"/>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74928" y="943031"/>
            <a:ext cx="11082600" cy="1938992"/>
          </a:xfrm>
          <a:prstGeom prst="rect">
            <a:avLst/>
          </a:prstGeom>
          <a:noFill/>
        </p:spPr>
        <p:txBody>
          <a:bodyPr wrap="square">
            <a:spAutoFit/>
          </a:bodyPr>
          <a:lstStyle/>
          <a:p>
            <a:pPr lvl="0">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lang="en-IE" sz="6000" b="1"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ACTIVIDAD 2</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51F5F37E-6920-415A-7BF2-3BAD5932A985}"/>
              </a:ext>
            </a:extLst>
          </p:cNvPr>
          <p:cNvSpPr txBox="1"/>
          <p:nvPr/>
        </p:nvSpPr>
        <p:spPr>
          <a:xfrm>
            <a:off x="157018" y="2863611"/>
            <a:ext cx="6169890" cy="1015663"/>
          </a:xfrm>
          <a:prstGeom prst="rect">
            <a:avLst/>
          </a:prstGeom>
          <a:noFill/>
        </p:spPr>
        <p:txBody>
          <a:bodyPr wrap="square">
            <a:spAutoFit/>
          </a:bodyPr>
          <a:lstStyle/>
          <a:p>
            <a:r>
              <a:rPr lang="es-ES" sz="2000" dirty="0">
                <a:solidFill>
                  <a:schemeClr val="bg1"/>
                </a:solidFill>
              </a:rPr>
              <a:t>CINCO MANERAS EFECTIVAS DE GANAR MÁS AUTODISCIPLINA
</a:t>
            </a:r>
            <a:endParaRPr lang="en-GB" sz="2000" dirty="0">
              <a:solidFill>
                <a:schemeClr val="bg1"/>
              </a:solidFill>
            </a:endParaRPr>
          </a:p>
        </p:txBody>
      </p:sp>
    </p:spTree>
    <p:extLst>
      <p:ext uri="{BB962C8B-B14F-4D97-AF65-F5344CB8AC3E}">
        <p14:creationId xmlns:p14="http://schemas.microsoft.com/office/powerpoint/2010/main" val="2645529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325857" y="1297867"/>
            <a:ext cx="6841561" cy="2308324"/>
          </a:xfrm>
          <a:prstGeom prst="rect">
            <a:avLst/>
          </a:prstGeom>
          <a:noFill/>
        </p:spPr>
        <p:txBody>
          <a:bodyPr wrap="square">
            <a:spAutoFit/>
          </a:bodyPr>
          <a:lstStyle/>
          <a:p>
            <a:pPr lvl="0">
              <a:defRPr/>
            </a:pPr>
            <a:r>
              <a:rPr lang="es-ES" dirty="0">
                <a:cs typeface="Segoe UI" panose="020B0502040204020203" pitchFamily="34" charset="0"/>
              </a:rPr>
              <a:t>Hay cinco características distintivas de las personas que tienen autodisciplina: autoconciencia, conciencia, compromiso, coraje y la capacidad de motivarse.
 Puedes aprender a ser más </a:t>
            </a:r>
            <a:r>
              <a:rPr lang="es-ES" dirty="0" err="1">
                <a:cs typeface="Segoe UI" panose="020B0502040204020203" pitchFamily="34" charset="0"/>
              </a:rPr>
              <a:t>autodisciplinado</a:t>
            </a:r>
            <a:r>
              <a:rPr lang="es-ES" dirty="0">
                <a:cs typeface="Segoe UI" panose="020B0502040204020203" pitchFamily="34" charset="0"/>
              </a:rPr>
              <a:t> practicando estos lados de ti mismo.
En esta actividad puedes aprender más sobre cómo ganar más autodisciplina.  
</a:t>
            </a:r>
            <a:endParaRPr kumimoji="0" lang="en-US" i="0" u="none" strike="noStrike" kern="1200" cap="none" spc="0" normalizeH="0" baseline="0" noProof="0" dirty="0">
              <a:ln>
                <a:noFill/>
              </a:ln>
              <a:effectLst/>
              <a:uLnTx/>
              <a:uFillTx/>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042515" y="100488"/>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2637325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4">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341218" cy="1938992"/>
          </a:xfrm>
          <a:prstGeom prst="rect">
            <a:avLst/>
          </a:prstGeom>
          <a:noFill/>
        </p:spPr>
        <p:txBody>
          <a:bodyPr wrap="square">
            <a:spAutoFit/>
          </a:bodyPr>
          <a:lstStyle/>
          <a:p>
            <a:pPr lvl="0">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r>
              <a:rPr lang="en-IE" sz="6000" b="1"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CERRAR </a:t>
            </a: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&amp; CONCLUSION</a:t>
            </a: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 </a:t>
            </a: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25218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3" name="textruta 2">
            <a:extLst>
              <a:ext uri="{FF2B5EF4-FFF2-40B4-BE49-F238E27FC236}">
                <a16:creationId xmlns:a16="http://schemas.microsoft.com/office/drawing/2014/main" id="{D35B99AB-C6C9-1433-8585-68DA42FFCC0D}"/>
              </a:ext>
            </a:extLst>
          </p:cNvPr>
          <p:cNvSpPr txBox="1"/>
          <p:nvPr/>
        </p:nvSpPr>
        <p:spPr>
          <a:xfrm>
            <a:off x="692727" y="1257312"/>
            <a:ext cx="6465454" cy="3416320"/>
          </a:xfrm>
          <a:prstGeom prst="rect">
            <a:avLst/>
          </a:prstGeom>
          <a:noFill/>
        </p:spPr>
        <p:txBody>
          <a:bodyPr wrap="square">
            <a:spAutoFit/>
          </a:bodyPr>
          <a:lstStyle/>
          <a:p>
            <a:r>
              <a:rPr lang="es-ES" dirty="0">
                <a:latin typeface="ProximaNovaRegular"/>
              </a:rPr>
              <a:t>Los rasgos más significativos de una persona </a:t>
            </a:r>
            <a:r>
              <a:rPr lang="es-ES" dirty="0" err="1">
                <a:latin typeface="ProximaNovaRegular"/>
              </a:rPr>
              <a:t>autodisciplinada</a:t>
            </a:r>
            <a:r>
              <a:rPr lang="es-ES" dirty="0">
                <a:latin typeface="ProximaNovaRegular"/>
              </a:rPr>
              <a:t> son la responsabilidad, la persistencia, la fuerte ética de trabajo y el autocuidado. Incluso si no sientes que marcas todas estas casillas, asegúrate de que es posible desarrollar tu autodisciplina. 
Este proceso comienza con ejercicios de autocontrol. Además, otras formas de mejorar su autodisciplina son evitar la multitarea y las distracciones, así como crear un entorno productivo para usted. 
Además, asegurarse de ser disciplinado es especialmente importante cuando se trabaja desde casa. En ese caso, debe tratar de cumplir con sus horas de trabajo en casa y siempre hacer planes para el día que tiene por delante.
</a:t>
            </a:r>
            <a:endParaRPr lang="en-GB" dirty="0">
              <a:latin typeface="ProximaNovaRegular"/>
            </a:endParaRPr>
          </a:p>
        </p:txBody>
      </p:sp>
    </p:spTree>
    <p:extLst>
      <p:ext uri="{BB962C8B-B14F-4D97-AF65-F5344CB8AC3E}">
        <p14:creationId xmlns:p14="http://schemas.microsoft.com/office/powerpoint/2010/main" val="3039344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2EEF9A8-0EF0-4F47-9334-882352D03E6F}"/>
              </a:ext>
            </a:extLst>
          </p:cNvPr>
          <p:cNvSpPr txBox="1"/>
          <p:nvPr/>
        </p:nvSpPr>
        <p:spPr>
          <a:xfrm>
            <a:off x="5185019" y="6117074"/>
            <a:ext cx="6771640" cy="553998"/>
          </a:xfrm>
          <a:prstGeom prst="rect">
            <a:avLst/>
          </a:prstGeom>
          <a:noFill/>
        </p:spPr>
        <p:txBody>
          <a:bodyPr wrap="square" rtlCol="0">
            <a:spAutoFit/>
          </a:bodyPr>
          <a:lstStyle/>
          <a:p>
            <a:pPr algn="just"/>
            <a:r>
              <a:rPr lang="en-IE" sz="1000" dirty="0">
                <a:latin typeface="Segoe UI" panose="020B0502040204020203" pitchFamily="34" charset="0"/>
                <a:ea typeface="Source Sans Pro" panose="020B0503030403020204" pitchFamily="34" charset="0"/>
                <a:cs typeface="Segoe UI" panose="020B0502040204020203"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2021-1-SE01-KA220-VET-000032922</a:t>
            </a:r>
          </a:p>
        </p:txBody>
      </p:sp>
      <p:pic>
        <p:nvPicPr>
          <p:cNvPr id="17" name="Google Shape;123;p19">
            <a:extLst>
              <a:ext uri="{FF2B5EF4-FFF2-40B4-BE49-F238E27FC236}">
                <a16:creationId xmlns:a16="http://schemas.microsoft.com/office/drawing/2014/main" id="{8B66006C-4DCB-433C-BE7A-F55AD5F33B2E}"/>
              </a:ext>
            </a:extLst>
          </p:cNvPr>
          <p:cNvPicPr preferRelativeResize="0"/>
          <p:nvPr/>
        </p:nvPicPr>
        <p:blipFill>
          <a:blip r:embed="rId2">
            <a:extLst>
              <a:ext uri="{28A0092B-C50C-407E-A947-70E740481C1C}">
                <a14:useLocalDpi xmlns:a14="http://schemas.microsoft.com/office/drawing/2010/main" val="0"/>
              </a:ext>
            </a:extLst>
          </a:blip>
          <a:srcRect/>
          <a:stretch/>
        </p:blipFill>
        <p:spPr>
          <a:xfrm>
            <a:off x="3923930" y="974010"/>
            <a:ext cx="4077070" cy="2355115"/>
          </a:xfrm>
          <a:prstGeom prst="rect">
            <a:avLst/>
          </a:prstGeom>
          <a:noFill/>
          <a:ln>
            <a:noFill/>
          </a:ln>
        </p:spPr>
      </p:pic>
      <p:sp>
        <p:nvSpPr>
          <p:cNvPr id="25" name="Rectangle 24">
            <a:extLst>
              <a:ext uri="{FF2B5EF4-FFF2-40B4-BE49-F238E27FC236}">
                <a16:creationId xmlns:a16="http://schemas.microsoft.com/office/drawing/2014/main" id="{BED7CE50-14A4-4A31-8650-6A391461465B}"/>
              </a:ext>
            </a:extLst>
          </p:cNvPr>
          <p:cNvSpPr/>
          <p:nvPr/>
        </p:nvSpPr>
        <p:spPr>
          <a:xfrm>
            <a:off x="10353554" y="57149"/>
            <a:ext cx="1838446" cy="793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sp>
        <p:nvSpPr>
          <p:cNvPr id="7" name="Rectangle 6">
            <a:extLst>
              <a:ext uri="{FF2B5EF4-FFF2-40B4-BE49-F238E27FC236}">
                <a16:creationId xmlns:a16="http://schemas.microsoft.com/office/drawing/2014/main" id="{6A17B786-ED52-4C2E-9DEF-14A96470614A}"/>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1FB80AD3-AF0A-4194-AD8D-7555188CBF5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97323" y="3690456"/>
            <a:ext cx="7597354" cy="1609650"/>
          </a:xfrm>
          <a:prstGeom prst="rect">
            <a:avLst/>
          </a:prstGeom>
        </p:spPr>
      </p:pic>
      <p:pic>
        <p:nvPicPr>
          <p:cNvPr id="9" name="Picture 8">
            <a:extLst>
              <a:ext uri="{FF2B5EF4-FFF2-40B4-BE49-F238E27FC236}">
                <a16:creationId xmlns:a16="http://schemas.microsoft.com/office/drawing/2014/main" id="{9E81700D-F452-4CAC-A942-A29E9FF0DF0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20720" y="6185590"/>
            <a:ext cx="1964299" cy="412100"/>
          </a:xfrm>
          <a:prstGeom prst="rect">
            <a:avLst/>
          </a:prstGeom>
        </p:spPr>
      </p:pic>
      <p:pic>
        <p:nvPicPr>
          <p:cNvPr id="10" name="Picture 9">
            <a:extLst>
              <a:ext uri="{FF2B5EF4-FFF2-40B4-BE49-F238E27FC236}">
                <a16:creationId xmlns:a16="http://schemas.microsoft.com/office/drawing/2014/main" id="{8641ED3A-6319-4C7F-B64E-B4981B7C9E1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23313" y="6185590"/>
            <a:ext cx="1405487" cy="558864"/>
          </a:xfrm>
          <a:prstGeom prst="rect">
            <a:avLst/>
          </a:prstGeom>
        </p:spPr>
      </p:pic>
    </p:spTree>
    <p:extLst>
      <p:ext uri="{BB962C8B-B14F-4D97-AF65-F5344CB8AC3E}">
        <p14:creationId xmlns:p14="http://schemas.microsoft.com/office/powerpoint/2010/main" val="1837763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855A15-BE3E-1C4E-83F9-911B673102B2}"/>
              </a:ext>
            </a:extLst>
          </p:cNvPr>
          <p:cNvPicPr>
            <a:picLocks noChangeAspect="1"/>
          </p:cNvPicPr>
          <p:nvPr/>
        </p:nvPicPr>
        <p:blipFill rotWithShape="1">
          <a:blip r:embed="rId2">
            <a:alphaModFix amt="36000"/>
          </a:blip>
          <a:srcRect t="15454" r="-1" b="15474"/>
          <a:stretch/>
        </p:blipFill>
        <p:spPr>
          <a:xfrm>
            <a:off x="740399" y="-187288"/>
            <a:ext cx="9928860" cy="6858001"/>
          </a:xfrm>
          <a:prstGeom prst="rect">
            <a:avLst/>
          </a:prstGeom>
          <a:solidFill>
            <a:schemeClr val="bg1"/>
          </a:solidFill>
        </p:spPr>
      </p:pic>
      <p:pic>
        <p:nvPicPr>
          <p:cNvPr id="9" name="Picture 8">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id="{B4DB5102-2185-C54C-B51D-9C03258022F4}"/>
              </a:ext>
            </a:extLst>
          </p:cNvPr>
          <p:cNvSpPr/>
          <p:nvPr/>
        </p:nvSpPr>
        <p:spPr>
          <a:xfrm>
            <a:off x="1024037" y="1733354"/>
            <a:ext cx="9361586" cy="418950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04ED3AF-267B-4B43-BA34-DEB6042E0540}"/>
              </a:ext>
            </a:extLst>
          </p:cNvPr>
          <p:cNvSpPr txBox="1"/>
          <p:nvPr/>
        </p:nvSpPr>
        <p:spPr>
          <a:xfrm>
            <a:off x="1024036" y="874925"/>
            <a:ext cx="9175750" cy="2123658"/>
          </a:xfrm>
          <a:prstGeom prst="rect">
            <a:avLst/>
          </a:prstGeom>
        </p:spPr>
        <p:txBody>
          <a:bodyPr wrap="square" rtlCol="0">
            <a:spAutoFit/>
          </a:bodyPr>
          <a:lstStyle/>
          <a:p>
            <a:pPr algn="ctr"/>
            <a:r>
              <a:rPr lang="es-ES" sz="4400" dirty="0">
                <a:solidFill>
                  <a:srgbClr val="7030A0"/>
                </a:solidFill>
                <a:latin typeface="Arial" panose="020B0604020202020204" pitchFamily="34" charset="0"/>
                <a:cs typeface="Arial" panose="020B0604020202020204" pitchFamily="34" charset="0"/>
              </a:rPr>
              <a:t>Preparación para el trabajo remoto - Temas
</a:t>
            </a:r>
            <a:endParaRPr lang="en-US" sz="4400" dirty="0">
              <a:solidFill>
                <a:srgbClr val="7030A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62D1785-DD3D-3548-A725-6EE3B057D9F4}"/>
              </a:ext>
            </a:extLst>
          </p:cNvPr>
          <p:cNvSpPr txBox="1"/>
          <p:nvPr/>
        </p:nvSpPr>
        <p:spPr>
          <a:xfrm>
            <a:off x="1297395" y="2101584"/>
            <a:ext cx="8814869" cy="3170099"/>
          </a:xfrm>
          <a:prstGeom prst="rect">
            <a:avLst/>
          </a:prstGeom>
          <a:noFill/>
        </p:spPr>
        <p:txBody>
          <a:bodyPr wrap="square" rtlCol="0">
            <a:spAutoFit/>
          </a:bodyPr>
          <a:lstStyle/>
          <a:p>
            <a:r>
              <a:rPr lang="es-ES" sz="2000" dirty="0">
                <a:latin typeface="Arial" panose="020B0604020202020204" pitchFamily="34" charset="0"/>
                <a:cs typeface="Arial" panose="020B0604020202020204" pitchFamily="34" charset="0"/>
              </a:rPr>
              <a:t>Dentro del proyecto RETAIN ME, se abordarán los siguientes 6 temas de preparación para el trabajo remoto:
</a:t>
            </a:r>
            <a:endParaRPr lang="en-IE" sz="2000" b="1" dirty="0">
              <a:latin typeface="Arial" panose="020B0604020202020204" pitchFamily="34" charset="0"/>
              <a:cs typeface="Arial" panose="020B0604020202020204" pitchFamily="34" charset="0"/>
            </a:endParaRPr>
          </a:p>
          <a:p>
            <a:r>
              <a:rPr lang="es-ES" sz="2000" b="1" dirty="0">
                <a:latin typeface="Arial" panose="020B0604020202020204" pitchFamily="34" charset="0"/>
                <a:cs typeface="Arial" panose="020B0604020202020204" pitchFamily="34" charset="0"/>
              </a:rPr>
              <a:t>Temas de preparación para el trabajo a distancia</a:t>
            </a:r>
            <a:r>
              <a:rPr lang="en-IE" sz="2000" b="1" dirty="0">
                <a:latin typeface="Arial" panose="020B0604020202020204" pitchFamily="34" charset="0"/>
                <a:cs typeface="Arial" panose="020B0604020202020204" pitchFamily="34" charset="0"/>
              </a:rPr>
              <a:t>:</a:t>
            </a:r>
          </a:p>
          <a:p>
            <a:pPr marL="457200" indent="-457200">
              <a:buAutoNum type="arabicPeriod"/>
            </a:pPr>
            <a:r>
              <a:rPr lang="es-ES" sz="2000" dirty="0">
                <a:latin typeface="Arial" panose="020B0604020202020204" pitchFamily="34" charset="0"/>
                <a:cs typeface="Arial" panose="020B0604020202020204" pitchFamily="34" charset="0"/>
              </a:rPr>
              <a:t>Capacidad para trabajar de forma remota en equipo.
Comprender la comunicación virtual.
Desarrollo de habilidades de gestión del tiempo y organización.
4. Comprender y desarrollar la resolución creativa de problemas.
5. Desarrollar habilidades para el pensamiento crítico
6. Mejorar la capacidad de aplicar disciplina</a:t>
            </a:r>
            <a:endParaRPr lang="en-IE" sz="2000"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CDF593A6-F399-D844-9CA7-BE394639EA10}"/>
              </a:ext>
            </a:extLst>
          </p:cNvPr>
          <p:cNvSpPr/>
          <p:nvPr/>
        </p:nvSpPr>
        <p:spPr>
          <a:xfrm>
            <a:off x="0" y="0"/>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8641ED3A-6319-4C7F-B64E-B4981B7C9E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1472" y="6257669"/>
            <a:ext cx="1405487" cy="558864"/>
          </a:xfrm>
          <a:prstGeom prst="rect">
            <a:avLst/>
          </a:prstGeom>
        </p:spPr>
      </p:pic>
      <p:pic>
        <p:nvPicPr>
          <p:cNvPr id="14" name="Picture 13">
            <a:extLst>
              <a:ext uri="{FF2B5EF4-FFF2-40B4-BE49-F238E27FC236}">
                <a16:creationId xmlns:a16="http://schemas.microsoft.com/office/drawing/2014/main" id="{C6906A27-D795-4865-B42F-92014B3472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117304" y="6365502"/>
            <a:ext cx="1964299" cy="412100"/>
          </a:xfrm>
          <a:prstGeom prst="rect">
            <a:avLst/>
          </a:prstGeom>
        </p:spPr>
      </p:pic>
    </p:spTree>
    <p:extLst>
      <p:ext uri="{BB962C8B-B14F-4D97-AF65-F5344CB8AC3E}">
        <p14:creationId xmlns:p14="http://schemas.microsoft.com/office/powerpoint/2010/main" val="1452956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855A15-BE3E-1C4E-83F9-911B673102B2}"/>
              </a:ext>
            </a:extLst>
          </p:cNvPr>
          <p:cNvPicPr>
            <a:picLocks noChangeAspect="1"/>
          </p:cNvPicPr>
          <p:nvPr/>
        </p:nvPicPr>
        <p:blipFill rotWithShape="1">
          <a:blip r:embed="rId2">
            <a:alphaModFix amt="36000"/>
          </a:blip>
          <a:srcRect t="15454" r="-1" b="15474"/>
          <a:stretch/>
        </p:blipFill>
        <p:spPr>
          <a:xfrm>
            <a:off x="838200" y="-1"/>
            <a:ext cx="9928860" cy="6858001"/>
          </a:xfrm>
          <a:prstGeom prst="rect">
            <a:avLst/>
          </a:prstGeom>
          <a:solidFill>
            <a:schemeClr val="bg1"/>
          </a:solidFill>
        </p:spPr>
      </p:pic>
      <p:pic>
        <p:nvPicPr>
          <p:cNvPr id="9" name="Picture 8">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id="{B4DB5102-2185-C54C-B51D-9C03258022F4}"/>
              </a:ext>
            </a:extLst>
          </p:cNvPr>
          <p:cNvSpPr/>
          <p:nvPr/>
        </p:nvSpPr>
        <p:spPr>
          <a:xfrm>
            <a:off x="19212" y="1485331"/>
            <a:ext cx="11771468" cy="391714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04ED3AF-267B-4B43-BA34-DEB6042E0540}"/>
              </a:ext>
            </a:extLst>
          </p:cNvPr>
          <p:cNvSpPr txBox="1"/>
          <p:nvPr/>
        </p:nvSpPr>
        <p:spPr>
          <a:xfrm>
            <a:off x="263514" y="829019"/>
            <a:ext cx="10717321" cy="1938992"/>
          </a:xfrm>
          <a:prstGeom prst="rect">
            <a:avLst/>
          </a:prstGeom>
        </p:spPr>
        <p:txBody>
          <a:bodyPr wrap="square" rtlCol="0">
            <a:spAutoFit/>
          </a:bodyPr>
          <a:lstStyle/>
          <a:p>
            <a:pPr algn="ctr"/>
            <a:r>
              <a:rPr lang="es-ES" sz="4000">
                <a:solidFill>
                  <a:srgbClr val="7030A0"/>
                </a:solidFill>
                <a:latin typeface="Arial" panose="020B0604020202020204" pitchFamily="34" charset="0"/>
                <a:cs typeface="Arial" panose="020B0604020202020204" pitchFamily="34" charset="0"/>
              </a:rPr>
              <a:t>Preparación para el trabajo remoto – Propuesta de valor
</a:t>
            </a:r>
            <a:endParaRPr lang="en-US" sz="4000" dirty="0">
              <a:solidFill>
                <a:srgbClr val="7030A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62D1785-DD3D-3548-A725-6EE3B057D9F4}"/>
              </a:ext>
            </a:extLst>
          </p:cNvPr>
          <p:cNvSpPr txBox="1"/>
          <p:nvPr/>
        </p:nvSpPr>
        <p:spPr>
          <a:xfrm>
            <a:off x="1455939" y="2374825"/>
            <a:ext cx="9809823" cy="3170099"/>
          </a:xfrm>
          <a:prstGeom prst="rect">
            <a:avLst/>
          </a:prstGeom>
          <a:noFill/>
        </p:spPr>
        <p:txBody>
          <a:bodyPr wrap="square" rtlCol="0">
            <a:spAutoFit/>
          </a:bodyPr>
          <a:lstStyle/>
          <a:p>
            <a:r>
              <a:rPr lang="es-ES" sz="2000" dirty="0">
                <a:latin typeface="Arial" panose="020B0604020202020204" pitchFamily="34" charset="0"/>
                <a:cs typeface="Arial" panose="020B0604020202020204" pitchFamily="34" charset="0"/>
              </a:rPr>
              <a:t>Es beneficioso para los usuarios finales del proyecto RETAIN ME porque los trabajadores con preparación y conocimiento de trabajo remoto:
... son más conscientes de las diferentes formas de trabajar de forma remota en un equipo 
... son más creativos para resolver problemas
... Saber cómo prepararse para la comunicación virtual
... Saber pensar críticamente
... Conocer las habilidades y conocimientos más requeridos para la gestión del tiempo 
</a:t>
            </a:r>
            <a:endParaRPr lang="en-US" dirty="0"/>
          </a:p>
        </p:txBody>
      </p:sp>
      <p:pic>
        <p:nvPicPr>
          <p:cNvPr id="11" name="Picture 10" descr="A close up of a sign&#10;&#10;Description automatically generated">
            <a:extLst>
              <a:ext uri="{FF2B5EF4-FFF2-40B4-BE49-F238E27FC236}">
                <a16:creationId xmlns:a16="http://schemas.microsoft.com/office/drawing/2014/main" id="{E500CD68-A721-D845-9A32-4E3B6356E453}"/>
              </a:ext>
            </a:extLst>
          </p:cNvPr>
          <p:cNvPicPr>
            <a:picLocks noChangeAspect="1"/>
          </p:cNvPicPr>
          <p:nvPr/>
        </p:nvPicPr>
        <p:blipFill>
          <a:blip r:embed="rId4"/>
          <a:stretch>
            <a:fillRect/>
          </a:stretch>
        </p:blipFill>
        <p:spPr>
          <a:xfrm>
            <a:off x="9743440" y="6040310"/>
            <a:ext cx="2047240" cy="583995"/>
          </a:xfrm>
          <a:prstGeom prst="rect">
            <a:avLst/>
          </a:prstGeom>
        </p:spPr>
      </p:pic>
      <p:sp>
        <p:nvSpPr>
          <p:cNvPr id="12" name="Rectangle 11">
            <a:extLst>
              <a:ext uri="{FF2B5EF4-FFF2-40B4-BE49-F238E27FC236}">
                <a16:creationId xmlns:a16="http://schemas.microsoft.com/office/drawing/2014/main" id="{CDF593A6-F399-D844-9CA7-BE394639EA10}"/>
              </a:ext>
            </a:extLst>
          </p:cNvPr>
          <p:cNvSpPr/>
          <p:nvPr/>
        </p:nvSpPr>
        <p:spPr>
          <a:xfrm>
            <a:off x="0" y="0"/>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8641ED3A-6319-4C7F-B64E-B4981B7C9E1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3514" y="6040310"/>
            <a:ext cx="1405487" cy="558864"/>
          </a:xfrm>
          <a:prstGeom prst="rect">
            <a:avLst/>
          </a:prstGeom>
        </p:spPr>
      </p:pic>
    </p:spTree>
    <p:extLst>
      <p:ext uri="{BB962C8B-B14F-4D97-AF65-F5344CB8AC3E}">
        <p14:creationId xmlns:p14="http://schemas.microsoft.com/office/powerpoint/2010/main" val="4279728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855A15-BE3E-1C4E-83F9-911B673102B2}"/>
              </a:ext>
            </a:extLst>
          </p:cNvPr>
          <p:cNvPicPr>
            <a:picLocks noChangeAspect="1"/>
          </p:cNvPicPr>
          <p:nvPr/>
        </p:nvPicPr>
        <p:blipFill rotWithShape="1">
          <a:blip r:embed="rId2">
            <a:alphaModFix amt="36000"/>
          </a:blip>
          <a:srcRect t="15454" r="-1" b="15474"/>
          <a:stretch/>
        </p:blipFill>
        <p:spPr>
          <a:xfrm>
            <a:off x="692194" y="-242669"/>
            <a:ext cx="9928860" cy="6858001"/>
          </a:xfrm>
          <a:prstGeom prst="rect">
            <a:avLst/>
          </a:prstGeom>
          <a:solidFill>
            <a:schemeClr val="bg1"/>
          </a:solidFill>
        </p:spPr>
      </p:pic>
      <p:pic>
        <p:nvPicPr>
          <p:cNvPr id="9" name="Picture 8">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id="{B4DB5102-2185-C54C-B51D-9C03258022F4}"/>
              </a:ext>
            </a:extLst>
          </p:cNvPr>
          <p:cNvSpPr/>
          <p:nvPr/>
        </p:nvSpPr>
        <p:spPr>
          <a:xfrm>
            <a:off x="0" y="1391024"/>
            <a:ext cx="11955486" cy="393055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04ED3AF-267B-4B43-BA34-DEB6042E0540}"/>
              </a:ext>
            </a:extLst>
          </p:cNvPr>
          <p:cNvSpPr txBox="1"/>
          <p:nvPr/>
        </p:nvSpPr>
        <p:spPr>
          <a:xfrm>
            <a:off x="266700" y="1082819"/>
            <a:ext cx="11785980" cy="1754326"/>
          </a:xfrm>
          <a:prstGeom prst="rect">
            <a:avLst/>
          </a:prstGeom>
        </p:spPr>
        <p:txBody>
          <a:bodyPr wrap="square" rtlCol="0">
            <a:spAutoFit/>
          </a:bodyPr>
          <a:lstStyle/>
          <a:p>
            <a:pPr algn="ctr"/>
            <a:r>
              <a:rPr lang="es-ES" sz="3600" dirty="0">
                <a:solidFill>
                  <a:srgbClr val="7030A0"/>
                </a:solidFill>
                <a:latin typeface="Arial" panose="020B0604020202020204" pitchFamily="34" charset="0"/>
                <a:cs typeface="Arial" panose="020B0604020202020204" pitchFamily="34" charset="0"/>
              </a:rPr>
              <a:t>Preparación para el trabajo remoto: objetivos clave de aprendizaje
</a:t>
            </a:r>
            <a:endParaRPr lang="en-US" sz="3600" dirty="0">
              <a:solidFill>
                <a:srgbClr val="7030A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62D1785-DD3D-3548-A725-6EE3B057D9F4}"/>
              </a:ext>
            </a:extLst>
          </p:cNvPr>
          <p:cNvSpPr txBox="1"/>
          <p:nvPr/>
        </p:nvSpPr>
        <p:spPr>
          <a:xfrm>
            <a:off x="1080655" y="2141130"/>
            <a:ext cx="9151939" cy="2862322"/>
          </a:xfrm>
          <a:prstGeom prst="rect">
            <a:avLst/>
          </a:prstGeom>
          <a:noFill/>
        </p:spPr>
        <p:txBody>
          <a:bodyPr wrap="square" rtlCol="0">
            <a:spAutoFit/>
          </a:bodyPr>
          <a:lstStyle/>
          <a:p>
            <a:r>
              <a:rPr lang="es-ES" sz="2000" b="1" dirty="0">
                <a:latin typeface="Arial" panose="020B0604020202020204" pitchFamily="34" charset="0"/>
                <a:cs typeface="Arial" panose="020B0604020202020204" pitchFamily="34" charset="0"/>
              </a:rPr>
              <a:t>El objetivo clave de aprendizaje para el capítulo de preparación para el trabajo remoto es</a:t>
            </a:r>
            <a:r>
              <a:rPr lang="en-IE" sz="2000" b="1" dirty="0">
                <a:latin typeface="Arial" panose="020B0604020202020204" pitchFamily="34" charset="0"/>
                <a:cs typeface="Arial" panose="020B0604020202020204" pitchFamily="34" charset="0"/>
              </a:rPr>
              <a:t>:</a:t>
            </a:r>
          </a:p>
          <a:p>
            <a:pPr marL="342900" indent="-342900">
              <a:buFont typeface="+mj-lt"/>
              <a:buAutoNum type="arabicPeriod"/>
            </a:pPr>
            <a:r>
              <a:rPr lang="es-ES" sz="2000" dirty="0">
                <a:latin typeface="Arial" panose="020B0604020202020204" pitchFamily="34" charset="0"/>
                <a:cs typeface="Arial" panose="020B0604020202020204" pitchFamily="34" charset="0"/>
              </a:rPr>
              <a:t>Los participantes saben cómo trabajar de forma remota en equipo 
Los participantes entienden la comunicación virtual
Los participantes entienden el pensamiento crítico 
Los participantes saben cómo organizar y administrar mejor el tiempo
Los participantes saben cómo usar la resolución creativa de problemas
Los participantes saben cómo aplicar la disciplina
</a:t>
            </a:r>
            <a:endParaRPr lang="en-US" dirty="0"/>
          </a:p>
        </p:txBody>
      </p:sp>
      <p:sp>
        <p:nvSpPr>
          <p:cNvPr id="12" name="Rectangle 11">
            <a:extLst>
              <a:ext uri="{FF2B5EF4-FFF2-40B4-BE49-F238E27FC236}">
                <a16:creationId xmlns:a16="http://schemas.microsoft.com/office/drawing/2014/main" id="{CDF593A6-F399-D844-9CA7-BE394639EA10}"/>
              </a:ext>
            </a:extLst>
          </p:cNvPr>
          <p:cNvSpPr/>
          <p:nvPr/>
        </p:nvSpPr>
        <p:spPr>
          <a:xfrm>
            <a:off x="0" y="0"/>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8641ED3A-6319-4C7F-B64E-B4981B7C9E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23313" y="6022566"/>
            <a:ext cx="1405487" cy="558864"/>
          </a:xfrm>
          <a:prstGeom prst="rect">
            <a:avLst/>
          </a:prstGeom>
        </p:spPr>
      </p:pic>
      <p:pic>
        <p:nvPicPr>
          <p:cNvPr id="14" name="Picture 13">
            <a:extLst>
              <a:ext uri="{FF2B5EF4-FFF2-40B4-BE49-F238E27FC236}">
                <a16:creationId xmlns:a16="http://schemas.microsoft.com/office/drawing/2014/main" id="{C6906A27-D795-4865-B42F-92014B3472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991187" y="6203232"/>
            <a:ext cx="1964299" cy="412100"/>
          </a:xfrm>
          <a:prstGeom prst="rect">
            <a:avLst/>
          </a:prstGeom>
        </p:spPr>
      </p:pic>
    </p:spTree>
    <p:extLst>
      <p:ext uri="{BB962C8B-B14F-4D97-AF65-F5344CB8AC3E}">
        <p14:creationId xmlns:p14="http://schemas.microsoft.com/office/powerpoint/2010/main" val="631310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2ECD066-6695-4258-BD5D-6EBC0CF889EC}"/>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9610" t="15389"/>
          <a:stretch/>
        </p:blipFill>
        <p:spPr>
          <a:xfrm>
            <a:off x="-1" y="0"/>
            <a:ext cx="10914939" cy="5404520"/>
          </a:xfrm>
          <a:prstGeom prst="rect">
            <a:avLst/>
          </a:prstGeom>
        </p:spPr>
      </p:pic>
      <p:pic>
        <p:nvPicPr>
          <p:cNvPr id="14" name="Graphic 13">
            <a:extLst>
              <a:ext uri="{FF2B5EF4-FFF2-40B4-BE49-F238E27FC236}">
                <a16:creationId xmlns:a16="http://schemas.microsoft.com/office/drawing/2014/main" id="{8559E724-BE85-4A13-A524-B0E886E785E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5262" t="6246"/>
          <a:stretch/>
        </p:blipFill>
        <p:spPr>
          <a:xfrm rot="10800000">
            <a:off x="-230354" y="434732"/>
            <a:ext cx="12187012" cy="5988533"/>
          </a:xfrm>
          <a:prstGeom prst="rect">
            <a:avLst/>
          </a:prstGeom>
        </p:spPr>
      </p:pic>
      <p:sp>
        <p:nvSpPr>
          <p:cNvPr id="6" name="Google Shape;1127;p41">
            <a:extLst>
              <a:ext uri="{FF2B5EF4-FFF2-40B4-BE49-F238E27FC236}">
                <a16:creationId xmlns:a16="http://schemas.microsoft.com/office/drawing/2014/main" id="{C9FF4707-6790-47F6-BECA-37A20E8A9C99}"/>
              </a:ext>
            </a:extLst>
          </p:cNvPr>
          <p:cNvSpPr txBox="1">
            <a:spLocks noGrp="1"/>
          </p:cNvSpPr>
          <p:nvPr/>
        </p:nvSpPr>
        <p:spPr>
          <a:xfrm>
            <a:off x="1158240" y="1702410"/>
            <a:ext cx="9235440" cy="19636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lvl="0" algn="ctr">
              <a:buClr>
                <a:prstClr val="white"/>
              </a:buClr>
              <a:defRPr/>
            </a:pPr>
            <a:r>
              <a:rPr lang="es-ES" sz="6000" b="1" dirty="0">
                <a:solidFill>
                  <a:srgbClr val="C00000"/>
                </a:solidFill>
                <a:latin typeface="Segoe UI" panose="020B0502040204020203" pitchFamily="34" charset="0"/>
                <a:ea typeface="Source Sans Pro Bold" panose="020B0703030403020204" pitchFamily="34" charset="0"/>
                <a:cs typeface="Segoe UI" panose="020B0502040204020203" pitchFamily="34" charset="0"/>
              </a:rPr>
              <a:t>INTRODUCCIÓN
</a:t>
            </a:r>
            <a:endParaRPr kumimoji="0" sz="6000" b="1" i="0" u="none" strike="noStrike" kern="1200" cap="none" spc="0" normalizeH="0" baseline="0" noProof="0" dirty="0">
              <a:ln>
                <a:noFill/>
              </a:ln>
              <a:solidFill>
                <a:srgbClr val="C00000"/>
              </a:solidFill>
              <a:effectLst/>
              <a:uLnTx/>
              <a:uFillTx/>
              <a:latin typeface="Segoe UI" panose="020B0502040204020203" pitchFamily="34" charset="0"/>
              <a:ea typeface="Source Sans Pro Bold" panose="020B0703030403020204" pitchFamily="34" charset="0"/>
              <a:cs typeface="Segoe UI" panose="020B0502040204020203" pitchFamily="34" charset="0"/>
              <a:sym typeface="Fjalla One"/>
            </a:endParaRPr>
          </a:p>
        </p:txBody>
      </p:sp>
      <p:sp>
        <p:nvSpPr>
          <p:cNvPr id="7" name="TextBox 6">
            <a:extLst>
              <a:ext uri="{FF2B5EF4-FFF2-40B4-BE49-F238E27FC236}">
                <a16:creationId xmlns:a16="http://schemas.microsoft.com/office/drawing/2014/main" id="{1F6939BD-C1A0-4275-8F03-125F5ED3DCD2}"/>
              </a:ext>
            </a:extLst>
          </p:cNvPr>
          <p:cNvSpPr txBox="1"/>
          <p:nvPr/>
        </p:nvSpPr>
        <p:spPr>
          <a:xfrm>
            <a:off x="2468442" y="2957030"/>
            <a:ext cx="6980357" cy="830997"/>
          </a:xfrm>
          <a:prstGeom prst="rect">
            <a:avLst/>
          </a:prstGeom>
          <a:noFill/>
        </p:spPr>
        <p:txBody>
          <a:bodyPr wrap="square" rtlCol="0">
            <a:spAutoFit/>
          </a:bodyPr>
          <a:lstStyle/>
          <a:p>
            <a:pPr lvl="0" algn="ctr">
              <a:buClr>
                <a:prstClr val="black"/>
              </a:buClr>
              <a:buSzPts val="1100"/>
              <a:defRPr/>
            </a:pPr>
            <a:r>
              <a:rPr lang="es-ES" sz="2400" b="1" dirty="0">
                <a:solidFill>
                  <a:srgbClr val="494949"/>
                </a:solidFill>
                <a:latin typeface="ProximaNovaRegular"/>
              </a:rPr>
              <a:t>Mejorar la capacidad de aplicar disciplina
</a:t>
            </a:r>
            <a:endParaRPr kumimoji="0" lang="en-IE" sz="2400" b="1" i="0" u="none" strike="noStrike" kern="1200" cap="none" spc="0" normalizeH="0" baseline="0" noProof="0" dirty="0">
              <a:ln>
                <a:noFill/>
              </a:ln>
              <a:solidFill>
                <a:srgbClr val="E7E6E6">
                  <a:lumMod val="50000"/>
                </a:srgbClr>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E249374D-3348-4A1C-9326-5E7780BA9123}"/>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5484480-1BD9-4180-8B87-93483EAB028C}"/>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9D251A91-C4C4-4256-AD76-5CC3610AE24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2" name="Picture 11">
            <a:extLst>
              <a:ext uri="{FF2B5EF4-FFF2-40B4-BE49-F238E27FC236}">
                <a16:creationId xmlns:a16="http://schemas.microsoft.com/office/drawing/2014/main" id="{C35BE5B6-8A80-497D-9E71-F72E98E8DED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2966577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3" name="textruta 2">
            <a:extLst>
              <a:ext uri="{FF2B5EF4-FFF2-40B4-BE49-F238E27FC236}">
                <a16:creationId xmlns:a16="http://schemas.microsoft.com/office/drawing/2014/main" id="{48BBDC48-A4DA-E373-63A9-CCCA65DF7860}"/>
              </a:ext>
            </a:extLst>
          </p:cNvPr>
          <p:cNvSpPr txBox="1"/>
          <p:nvPr/>
        </p:nvSpPr>
        <p:spPr>
          <a:xfrm>
            <a:off x="471054" y="1205898"/>
            <a:ext cx="6465454" cy="3970318"/>
          </a:xfrm>
          <a:prstGeom prst="rect">
            <a:avLst/>
          </a:prstGeom>
          <a:noFill/>
        </p:spPr>
        <p:txBody>
          <a:bodyPr wrap="square">
            <a:spAutoFit/>
          </a:bodyPr>
          <a:lstStyle/>
          <a:p>
            <a:r>
              <a:rPr lang="en-US" b="1" dirty="0"/>
              <a:t>¿</a:t>
            </a:r>
            <a:r>
              <a:rPr lang="en-US" b="1" dirty="0" err="1"/>
              <a:t>Qué</a:t>
            </a:r>
            <a:r>
              <a:rPr lang="en-US" b="1" dirty="0"/>
              <a:t> es la </a:t>
            </a:r>
            <a:r>
              <a:rPr lang="en-US" b="1" dirty="0" err="1"/>
              <a:t>autodisciplina</a:t>
            </a:r>
            <a:r>
              <a:rPr lang="en-US" b="1" dirty="0"/>
              <a:t>?
</a:t>
            </a:r>
            <a:endParaRPr lang="en-US" dirty="0"/>
          </a:p>
          <a:p>
            <a:r>
              <a:rPr lang="es-ES" dirty="0"/>
              <a:t>Una definición es: "La capacidad de hacer lo que necesitas hacer, cuando necesitas hacerlo, te apetezca o no".
La autodisciplina se trata, entre otras cosas, precisamente de la capacidad de posponer o renunciar a una recompensa inmediata. Después de haber hecho el trabajo duro y necesario, cosecharás frutos más grandes y mejores. Probablemente también te respetarás más, tu autoestima aumenta, te sientes orgulloso. La investigación y los estudios han demostrado que aquellos que tienen la disciplina de posponer o renunciar a una recompensa inmediata para obtener algo mejor más adelante en el tiempo suelen ser los más exitosos.
</a:t>
            </a:r>
            <a:endParaRPr lang="en-US" dirty="0"/>
          </a:p>
        </p:txBody>
      </p:sp>
    </p:spTree>
    <p:extLst>
      <p:ext uri="{BB962C8B-B14F-4D97-AF65-F5344CB8AC3E}">
        <p14:creationId xmlns:p14="http://schemas.microsoft.com/office/powerpoint/2010/main" val="3049189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3" name="textruta 2">
            <a:extLst>
              <a:ext uri="{FF2B5EF4-FFF2-40B4-BE49-F238E27FC236}">
                <a16:creationId xmlns:a16="http://schemas.microsoft.com/office/drawing/2014/main" id="{111F02BB-5E5D-6B9D-E5BA-05D4A78C6EEC}"/>
              </a:ext>
            </a:extLst>
          </p:cNvPr>
          <p:cNvSpPr txBox="1"/>
          <p:nvPr/>
        </p:nvSpPr>
        <p:spPr>
          <a:xfrm>
            <a:off x="387927" y="1385977"/>
            <a:ext cx="6465454" cy="3693319"/>
          </a:xfrm>
          <a:prstGeom prst="rect">
            <a:avLst/>
          </a:prstGeom>
          <a:noFill/>
        </p:spPr>
        <p:txBody>
          <a:bodyPr wrap="square">
            <a:spAutoFit/>
          </a:bodyPr>
          <a:lstStyle/>
          <a:p>
            <a:r>
              <a:rPr lang="es-ES" b="1" dirty="0"/>
              <a:t>La autodisciplina es algo que puedes aprender, no es innata.</a:t>
            </a:r>
            <a:r>
              <a:rPr lang="en-US" b="1" dirty="0"/>
              <a:t>.</a:t>
            </a:r>
          </a:p>
          <a:p>
            <a:endParaRPr lang="en-US" dirty="0"/>
          </a:p>
          <a:p>
            <a:r>
              <a:rPr lang="es-ES" dirty="0"/>
              <a:t>Es por eso que puedes reírte la próxima vez que alguien diga que es </a:t>
            </a:r>
            <a:r>
              <a:rPr lang="es-ES" dirty="0" err="1"/>
              <a:t>autodisciplinado</a:t>
            </a:r>
            <a:r>
              <a:rPr lang="es-ES" dirty="0"/>
              <a:t>. El hecho es que uno no puede ser </a:t>
            </a:r>
            <a:r>
              <a:rPr lang="es-ES" dirty="0" err="1"/>
              <a:t>autodisciplinado</a:t>
            </a:r>
            <a:r>
              <a:rPr lang="es-ES" dirty="0"/>
              <a:t>. Uno puede usar la autodisciplina, pero uno no puede ser </a:t>
            </a:r>
            <a:r>
              <a:rPr lang="es-ES" dirty="0" err="1"/>
              <a:t>autodisciplinado</a:t>
            </a:r>
            <a:r>
              <a:rPr lang="es-ES" dirty="0"/>
              <a:t> como si fuera una cualidad innata. Incluso aquellos que parecen ser buenos en la autodisciplina también tienen problemas con esa pequeña persona dentro de ellos que a veces se hace cargo. La razón de esto es que no importa cuán bueno seas en la autodisciplina, siempre hay margen de mejora. La autodisciplina es, por lo tanto, algo que puedes aprender y practicar todos los días.
</a:t>
            </a:r>
            <a:endParaRPr lang="en-US" dirty="0"/>
          </a:p>
        </p:txBody>
      </p:sp>
    </p:spTree>
    <p:extLst>
      <p:ext uri="{BB962C8B-B14F-4D97-AF65-F5344CB8AC3E}">
        <p14:creationId xmlns:p14="http://schemas.microsoft.com/office/powerpoint/2010/main" val="4204293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254952" y="26596"/>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3" name="textruta 2">
            <a:extLst>
              <a:ext uri="{FF2B5EF4-FFF2-40B4-BE49-F238E27FC236}">
                <a16:creationId xmlns:a16="http://schemas.microsoft.com/office/drawing/2014/main" id="{29B153F5-E1C7-A576-4322-A0343D2041A3}"/>
              </a:ext>
            </a:extLst>
          </p:cNvPr>
          <p:cNvSpPr txBox="1"/>
          <p:nvPr/>
        </p:nvSpPr>
        <p:spPr>
          <a:xfrm>
            <a:off x="406400" y="1330603"/>
            <a:ext cx="6465454" cy="4247317"/>
          </a:xfrm>
          <a:prstGeom prst="rect">
            <a:avLst/>
          </a:prstGeom>
          <a:noFill/>
        </p:spPr>
        <p:txBody>
          <a:bodyPr wrap="square">
            <a:spAutoFit/>
          </a:bodyPr>
          <a:lstStyle/>
          <a:p>
            <a:r>
              <a:rPr lang="en-US" b="1" dirty="0" err="1"/>
              <a:t>Autodisciplina</a:t>
            </a:r>
            <a:r>
              <a:rPr lang="en-US" b="1" dirty="0"/>
              <a:t> </a:t>
            </a:r>
          </a:p>
          <a:p>
            <a:endParaRPr lang="en-US" dirty="0"/>
          </a:p>
          <a:p>
            <a:r>
              <a:rPr lang="es-ES" dirty="0"/>
              <a:t>Como trabajador remoto, debe esforzarse más para mantenerse enfocado. Desde interrupciones frecuentes de familiares y amigos hasta vecinos ruidosos y la fuerte necesidad de volver a la cama, hay innumerables distracciones a su alrededor, y puede ser difícil mantener el nivel de productividad que muestra en el entorno de oficina de 9 a 5.
Por eso es importante aprender a disciplinarse cuando se trabaja desde casa.
La autodisciplina nos anima a hacer actividades que deberíamos estar haciendo, incluso cuando no tenemos ganas de hacerlas. De esa manera, la autodisciplina nos ayuda a ser más consistentes para que podamos alcanzar metas mayores.
</a:t>
            </a:r>
            <a:endParaRPr lang="en-US" dirty="0"/>
          </a:p>
        </p:txBody>
      </p:sp>
    </p:spTree>
    <p:extLst>
      <p:ext uri="{BB962C8B-B14F-4D97-AF65-F5344CB8AC3E}">
        <p14:creationId xmlns:p14="http://schemas.microsoft.com/office/powerpoint/2010/main" val="2074563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4">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lvl="0">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lang="en-IE" sz="6000" b="1"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ACTIVIDAD 1</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06A06EC0-17AE-5DF2-7293-2CE0A3C72289}"/>
              </a:ext>
            </a:extLst>
          </p:cNvPr>
          <p:cNvSpPr txBox="1"/>
          <p:nvPr/>
        </p:nvSpPr>
        <p:spPr>
          <a:xfrm>
            <a:off x="342780" y="3048122"/>
            <a:ext cx="7231037" cy="1015663"/>
          </a:xfrm>
          <a:prstGeom prst="rect">
            <a:avLst/>
          </a:prstGeom>
          <a:noFill/>
        </p:spPr>
        <p:txBody>
          <a:bodyPr wrap="square">
            <a:spAutoFit/>
          </a:bodyPr>
          <a:lstStyle/>
          <a:p>
            <a:r>
              <a:rPr lang="es-ES" sz="2000" dirty="0">
                <a:solidFill>
                  <a:schemeClr val="bg1"/>
                </a:solidFill>
              </a:rPr>
              <a:t>CÓMO MEJORAR LA AUTODISCIPLINA CUANDO SE TRABAJA DE FORMA REMOTA
</a:t>
            </a:r>
            <a:endParaRPr lang="en-GB" sz="2000" dirty="0">
              <a:solidFill>
                <a:schemeClr val="bg1"/>
              </a:solidFill>
            </a:endParaRPr>
          </a:p>
        </p:txBody>
      </p:sp>
    </p:spTree>
    <p:extLst>
      <p:ext uri="{BB962C8B-B14F-4D97-AF65-F5344CB8AC3E}">
        <p14:creationId xmlns:p14="http://schemas.microsoft.com/office/powerpoint/2010/main" val="384840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4721</TotalTime>
  <Words>989</Words>
  <Application>Microsoft Office PowerPoint</Application>
  <PresentationFormat>Panorámica</PresentationFormat>
  <Paragraphs>29</Paragraphs>
  <Slides>15</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15</vt:i4>
      </vt:variant>
    </vt:vector>
  </HeadingPairs>
  <TitlesOfParts>
    <vt:vector size="23" baseType="lpstr">
      <vt:lpstr>Arial</vt:lpstr>
      <vt:lpstr>Calibri</vt:lpstr>
      <vt:lpstr>Calibri Light</vt:lpstr>
      <vt:lpstr>Fjalla One</vt:lpstr>
      <vt:lpstr>ProximaNovaRegular</vt:lpstr>
      <vt:lpstr>Segoe UI</vt:lpstr>
      <vt:lpstr>Office Theme</vt:lpstr>
      <vt:lpstr>1_Office Theme</vt:lpstr>
      <vt:lpstr>Propuesta de valor para recursos de preparación para el trabajo remoto. B-Creative Association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Keegan</dc:creator>
  <cp:lastModifiedBy>Marta Muñoz</cp:lastModifiedBy>
  <cp:revision>65</cp:revision>
  <cp:lastPrinted>2019-12-06T16:57:25Z</cp:lastPrinted>
  <dcterms:created xsi:type="dcterms:W3CDTF">2019-09-26T16:12:10Z</dcterms:created>
  <dcterms:modified xsi:type="dcterms:W3CDTF">2023-06-30T12:21:56Z</dcterms:modified>
</cp:coreProperties>
</file>