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handoutMasterIdLst>
    <p:handoutMasterId r:id="rId18"/>
  </p:handoutMasterIdLst>
  <p:sldIdLst>
    <p:sldId id="269" r:id="rId3"/>
    <p:sldId id="257" r:id="rId4"/>
    <p:sldId id="267" r:id="rId5"/>
    <p:sldId id="268" r:id="rId6"/>
    <p:sldId id="272" r:id="rId7"/>
    <p:sldId id="294" r:id="rId8"/>
    <p:sldId id="295" r:id="rId9"/>
    <p:sldId id="296" r:id="rId10"/>
    <p:sldId id="277" r:id="rId11"/>
    <p:sldId id="281" r:id="rId12"/>
    <p:sldId id="282" r:id="rId13"/>
    <p:sldId id="292" r:id="rId14"/>
    <p:sldId id="291" r:id="rId15"/>
    <p:sldId id="293" r:id="rId16"/>
    <p:sldId id="270" r:id="rId17"/>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8C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94"/>
  </p:normalViewPr>
  <p:slideViewPr>
    <p:cSldViewPr snapToGrid="0" snapToObjects="1">
      <p:cViewPr varScale="1">
        <p:scale>
          <a:sx n="58" d="100"/>
          <a:sy n="58" d="100"/>
        </p:scale>
        <p:origin x="80"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Substituent dată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76DF95D1-BA1A-4F61-A4D5-222D01E6DDD6}" type="datetimeFigureOut">
              <a:rPr lang="en-US" smtClean="0"/>
              <a:t>6/30/2023</a:t>
            </a:fld>
            <a:endParaRPr lang="en-US"/>
          </a:p>
        </p:txBody>
      </p:sp>
      <p:sp>
        <p:nvSpPr>
          <p:cNvPr id="4" name="Substituent subsol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5" name="Substituent număr diapozitiv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63DF82EB-296A-47BA-B3B5-0818C14B8FF4}" type="slidenum">
              <a:rPr lang="en-US" smtClean="0"/>
              <a:t>‹Nº›</a:t>
            </a:fld>
            <a:endParaRPr lang="en-US"/>
          </a:p>
        </p:txBody>
      </p:sp>
    </p:spTree>
    <p:extLst>
      <p:ext uri="{BB962C8B-B14F-4D97-AF65-F5344CB8AC3E}">
        <p14:creationId xmlns:p14="http://schemas.microsoft.com/office/powerpoint/2010/main" val="237539635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D1E04-EF3B-CD4E-A7F5-18385454C8B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DECAEE4-7DA0-1E48-962B-D9A84547B7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6F5CE90-B726-1A4E-B04B-B2DE3045DA84}"/>
              </a:ext>
            </a:extLst>
          </p:cNvPr>
          <p:cNvSpPr>
            <a:spLocks noGrp="1"/>
          </p:cNvSpPr>
          <p:nvPr>
            <p:ph type="dt" sz="half" idx="10"/>
          </p:nvPr>
        </p:nvSpPr>
        <p:spPr/>
        <p:txBody>
          <a:bodyPr/>
          <a:lstStyle/>
          <a:p>
            <a:fld id="{A78D0AB1-2F73-0E42-896D-EA55EB57A9A2}" type="datetimeFigureOut">
              <a:rPr lang="en-US" smtClean="0"/>
              <a:t>6/30/2023</a:t>
            </a:fld>
            <a:endParaRPr lang="en-US" dirty="0"/>
          </a:p>
        </p:txBody>
      </p:sp>
      <p:sp>
        <p:nvSpPr>
          <p:cNvPr id="5" name="Footer Placeholder 4">
            <a:extLst>
              <a:ext uri="{FF2B5EF4-FFF2-40B4-BE49-F238E27FC236}">
                <a16:creationId xmlns:a16="http://schemas.microsoft.com/office/drawing/2014/main" id="{A9F15408-2AD2-3247-8953-D7DB147470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31998B-CBF9-4449-A071-A58B074BFD0E}"/>
              </a:ext>
            </a:extLst>
          </p:cNvPr>
          <p:cNvSpPr>
            <a:spLocks noGrp="1"/>
          </p:cNvSpPr>
          <p:nvPr>
            <p:ph type="sldNum" sz="quarter" idx="12"/>
          </p:nvPr>
        </p:nvSpPr>
        <p:spPr/>
        <p:txBody>
          <a:bodyPr/>
          <a:lstStyle/>
          <a:p>
            <a:fld id="{528C72B2-CAFB-B245-B977-6EA33A0A0924}" type="slidenum">
              <a:rPr lang="en-US" smtClean="0"/>
              <a:t>‹Nº›</a:t>
            </a:fld>
            <a:endParaRPr lang="en-US" dirty="0"/>
          </a:p>
        </p:txBody>
      </p:sp>
    </p:spTree>
    <p:extLst>
      <p:ext uri="{BB962C8B-B14F-4D97-AF65-F5344CB8AC3E}">
        <p14:creationId xmlns:p14="http://schemas.microsoft.com/office/powerpoint/2010/main" val="1945191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FABA2-ECAC-204A-9706-BF31B23825F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5DBDBEE-1451-7543-94E3-22FEDAB97A8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D77C927-FC16-7A46-A639-7C0FBE6FF574}"/>
              </a:ext>
            </a:extLst>
          </p:cNvPr>
          <p:cNvSpPr>
            <a:spLocks noGrp="1"/>
          </p:cNvSpPr>
          <p:nvPr>
            <p:ph type="dt" sz="half" idx="10"/>
          </p:nvPr>
        </p:nvSpPr>
        <p:spPr/>
        <p:txBody>
          <a:bodyPr/>
          <a:lstStyle/>
          <a:p>
            <a:fld id="{A78D0AB1-2F73-0E42-896D-EA55EB57A9A2}" type="datetimeFigureOut">
              <a:rPr lang="en-US" smtClean="0"/>
              <a:t>6/30/2023</a:t>
            </a:fld>
            <a:endParaRPr lang="en-US" dirty="0"/>
          </a:p>
        </p:txBody>
      </p:sp>
      <p:sp>
        <p:nvSpPr>
          <p:cNvPr id="5" name="Footer Placeholder 4">
            <a:extLst>
              <a:ext uri="{FF2B5EF4-FFF2-40B4-BE49-F238E27FC236}">
                <a16:creationId xmlns:a16="http://schemas.microsoft.com/office/drawing/2014/main" id="{7804F36A-7F48-D443-890E-9DE6FE91B0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E83BC5-37E5-C041-9A3F-40457A016AB7}"/>
              </a:ext>
            </a:extLst>
          </p:cNvPr>
          <p:cNvSpPr>
            <a:spLocks noGrp="1"/>
          </p:cNvSpPr>
          <p:nvPr>
            <p:ph type="sldNum" sz="quarter" idx="12"/>
          </p:nvPr>
        </p:nvSpPr>
        <p:spPr/>
        <p:txBody>
          <a:bodyPr/>
          <a:lstStyle/>
          <a:p>
            <a:fld id="{528C72B2-CAFB-B245-B977-6EA33A0A0924}" type="slidenum">
              <a:rPr lang="en-US" smtClean="0"/>
              <a:t>‹Nº›</a:t>
            </a:fld>
            <a:endParaRPr lang="en-US" dirty="0"/>
          </a:p>
        </p:txBody>
      </p:sp>
    </p:spTree>
    <p:extLst>
      <p:ext uri="{BB962C8B-B14F-4D97-AF65-F5344CB8AC3E}">
        <p14:creationId xmlns:p14="http://schemas.microsoft.com/office/powerpoint/2010/main" val="815945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6D52D7-BCBB-574E-9AB2-8A83916051D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3EE1824-A5EF-3E4E-9224-01624E2AB7D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3B8DAB-445F-2F47-ADA7-6661EDDC29A0}"/>
              </a:ext>
            </a:extLst>
          </p:cNvPr>
          <p:cNvSpPr>
            <a:spLocks noGrp="1"/>
          </p:cNvSpPr>
          <p:nvPr>
            <p:ph type="dt" sz="half" idx="10"/>
          </p:nvPr>
        </p:nvSpPr>
        <p:spPr/>
        <p:txBody>
          <a:bodyPr/>
          <a:lstStyle/>
          <a:p>
            <a:fld id="{A78D0AB1-2F73-0E42-896D-EA55EB57A9A2}" type="datetimeFigureOut">
              <a:rPr lang="en-US" smtClean="0"/>
              <a:t>6/30/2023</a:t>
            </a:fld>
            <a:endParaRPr lang="en-US" dirty="0"/>
          </a:p>
        </p:txBody>
      </p:sp>
      <p:sp>
        <p:nvSpPr>
          <p:cNvPr id="5" name="Footer Placeholder 4">
            <a:extLst>
              <a:ext uri="{FF2B5EF4-FFF2-40B4-BE49-F238E27FC236}">
                <a16:creationId xmlns:a16="http://schemas.microsoft.com/office/drawing/2014/main" id="{248E8CF1-D920-AB40-B556-0BEF3A6CE2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663B82-A7F7-EE48-A145-FC3D7FB51DC2}"/>
              </a:ext>
            </a:extLst>
          </p:cNvPr>
          <p:cNvSpPr>
            <a:spLocks noGrp="1"/>
          </p:cNvSpPr>
          <p:nvPr>
            <p:ph type="sldNum" sz="quarter" idx="12"/>
          </p:nvPr>
        </p:nvSpPr>
        <p:spPr/>
        <p:txBody>
          <a:bodyPr/>
          <a:lstStyle/>
          <a:p>
            <a:fld id="{528C72B2-CAFB-B245-B977-6EA33A0A0924}" type="slidenum">
              <a:rPr lang="en-US" smtClean="0"/>
              <a:t>‹Nº›</a:t>
            </a:fld>
            <a:endParaRPr lang="en-US" dirty="0"/>
          </a:p>
        </p:txBody>
      </p:sp>
    </p:spTree>
    <p:extLst>
      <p:ext uri="{BB962C8B-B14F-4D97-AF65-F5344CB8AC3E}">
        <p14:creationId xmlns:p14="http://schemas.microsoft.com/office/powerpoint/2010/main" val="840576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0DB3-8622-43B8-8F03-328A016E4E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ED9F8A26-530A-4044-A184-FC8C730FCC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441E917D-0E03-49DA-BF92-F40B5858344C}"/>
              </a:ext>
            </a:extLst>
          </p:cNvPr>
          <p:cNvSpPr>
            <a:spLocks noGrp="1"/>
          </p:cNvSpPr>
          <p:nvPr>
            <p:ph type="dt" sz="half" idx="10"/>
          </p:nvPr>
        </p:nvSpPr>
        <p:spPr/>
        <p:txBody>
          <a:bodyPr/>
          <a:lstStyle/>
          <a:p>
            <a:fld id="{F387C834-A5CE-43E4-B625-AB789F6C3506}" type="datetimeFigureOut">
              <a:rPr lang="en-IE" smtClean="0"/>
              <a:t>30/06/2023</a:t>
            </a:fld>
            <a:endParaRPr lang="en-IE"/>
          </a:p>
        </p:txBody>
      </p:sp>
      <p:sp>
        <p:nvSpPr>
          <p:cNvPr id="5" name="Footer Placeholder 4">
            <a:extLst>
              <a:ext uri="{FF2B5EF4-FFF2-40B4-BE49-F238E27FC236}">
                <a16:creationId xmlns:a16="http://schemas.microsoft.com/office/drawing/2014/main" id="{C097F5EA-B805-46B9-BB91-FC0CECF5C5A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39F707F-9A9B-42F3-AF77-F355A3EDACC8}"/>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040661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5626-5053-4F53-AD86-D3C7AD14CCD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B7EFF34-5009-4FDB-A4E6-8CC660FEA4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B6188CF-8605-44D4-91B1-2D41EFB58F5B}"/>
              </a:ext>
            </a:extLst>
          </p:cNvPr>
          <p:cNvSpPr>
            <a:spLocks noGrp="1"/>
          </p:cNvSpPr>
          <p:nvPr>
            <p:ph type="dt" sz="half" idx="10"/>
          </p:nvPr>
        </p:nvSpPr>
        <p:spPr/>
        <p:txBody>
          <a:bodyPr/>
          <a:lstStyle/>
          <a:p>
            <a:fld id="{F387C834-A5CE-43E4-B625-AB789F6C3506}" type="datetimeFigureOut">
              <a:rPr lang="en-IE" smtClean="0"/>
              <a:t>30/06/2023</a:t>
            </a:fld>
            <a:endParaRPr lang="en-IE"/>
          </a:p>
        </p:txBody>
      </p:sp>
      <p:sp>
        <p:nvSpPr>
          <p:cNvPr id="5" name="Footer Placeholder 4">
            <a:extLst>
              <a:ext uri="{FF2B5EF4-FFF2-40B4-BE49-F238E27FC236}">
                <a16:creationId xmlns:a16="http://schemas.microsoft.com/office/drawing/2014/main" id="{BCE9CA68-90C4-44FC-81F7-F7D8DE8F73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DF19B9A-6501-40FC-808A-48131EB7F8F9}"/>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967959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5224-4BD1-4DE4-A4D0-B20C58DDC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1F6F86E0-9E97-410C-B513-F3B361D0E5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6E5D1C-C232-423C-B97D-100F561D6250}"/>
              </a:ext>
            </a:extLst>
          </p:cNvPr>
          <p:cNvSpPr>
            <a:spLocks noGrp="1"/>
          </p:cNvSpPr>
          <p:nvPr>
            <p:ph type="dt" sz="half" idx="10"/>
          </p:nvPr>
        </p:nvSpPr>
        <p:spPr/>
        <p:txBody>
          <a:bodyPr/>
          <a:lstStyle/>
          <a:p>
            <a:fld id="{F387C834-A5CE-43E4-B625-AB789F6C3506}" type="datetimeFigureOut">
              <a:rPr lang="en-IE" smtClean="0"/>
              <a:t>30/06/2023</a:t>
            </a:fld>
            <a:endParaRPr lang="en-IE"/>
          </a:p>
        </p:txBody>
      </p:sp>
      <p:sp>
        <p:nvSpPr>
          <p:cNvPr id="5" name="Footer Placeholder 4">
            <a:extLst>
              <a:ext uri="{FF2B5EF4-FFF2-40B4-BE49-F238E27FC236}">
                <a16:creationId xmlns:a16="http://schemas.microsoft.com/office/drawing/2014/main" id="{77C0A211-EBA1-4E9A-B9DA-9C81A23D624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098FFBA-2A57-4F90-8487-7EF319C7AB70}"/>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1934516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D77E8-D0ED-497A-AEDA-87C4D7E1445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39CFDF8-C344-4E1E-ABEC-13AEFB973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D1C0642-E239-4556-A434-7203359EB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3BD8258-D387-4762-A4C0-D05B2D5367A1}"/>
              </a:ext>
            </a:extLst>
          </p:cNvPr>
          <p:cNvSpPr>
            <a:spLocks noGrp="1"/>
          </p:cNvSpPr>
          <p:nvPr>
            <p:ph type="dt" sz="half" idx="10"/>
          </p:nvPr>
        </p:nvSpPr>
        <p:spPr/>
        <p:txBody>
          <a:bodyPr/>
          <a:lstStyle/>
          <a:p>
            <a:fld id="{F387C834-A5CE-43E4-B625-AB789F6C3506}" type="datetimeFigureOut">
              <a:rPr lang="en-IE" smtClean="0"/>
              <a:t>30/06/2023</a:t>
            </a:fld>
            <a:endParaRPr lang="en-IE"/>
          </a:p>
        </p:txBody>
      </p:sp>
      <p:sp>
        <p:nvSpPr>
          <p:cNvPr id="6" name="Footer Placeholder 5">
            <a:extLst>
              <a:ext uri="{FF2B5EF4-FFF2-40B4-BE49-F238E27FC236}">
                <a16:creationId xmlns:a16="http://schemas.microsoft.com/office/drawing/2014/main" id="{06FD8A61-6A1D-4124-9F58-BD5F57CD141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F3F7F21-8865-42F3-A675-E2533EE74EBA}"/>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815913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43296-F4B2-478A-956A-C9ED60DA91B4}"/>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BB4CAB0-4909-4ED2-A1F8-8BCA8945AC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D377DE-6D42-4C54-A671-F369C3E881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1BBC6379-94BA-4EAF-A5F0-56D5D8A34A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6703CD-3AF4-40DA-8ACB-AC8C3B1BD8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1CAD97B6-D14D-4492-981D-9E5985ABD771}"/>
              </a:ext>
            </a:extLst>
          </p:cNvPr>
          <p:cNvSpPr>
            <a:spLocks noGrp="1"/>
          </p:cNvSpPr>
          <p:nvPr>
            <p:ph type="dt" sz="half" idx="10"/>
          </p:nvPr>
        </p:nvSpPr>
        <p:spPr/>
        <p:txBody>
          <a:bodyPr/>
          <a:lstStyle/>
          <a:p>
            <a:fld id="{F387C834-A5CE-43E4-B625-AB789F6C3506}" type="datetimeFigureOut">
              <a:rPr lang="en-IE" smtClean="0"/>
              <a:t>30/06/2023</a:t>
            </a:fld>
            <a:endParaRPr lang="en-IE"/>
          </a:p>
        </p:txBody>
      </p:sp>
      <p:sp>
        <p:nvSpPr>
          <p:cNvPr id="8" name="Footer Placeholder 7">
            <a:extLst>
              <a:ext uri="{FF2B5EF4-FFF2-40B4-BE49-F238E27FC236}">
                <a16:creationId xmlns:a16="http://schemas.microsoft.com/office/drawing/2014/main" id="{4EAF5ACA-2978-4461-B567-C1828EEBF183}"/>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22C78FD9-CB2B-47C6-BBB1-34C37D9BD3D1}"/>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149466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062B0-2AAE-47B3-B372-3873DE83828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21668849-2ECA-41D6-8B99-8AEF7D789173}"/>
              </a:ext>
            </a:extLst>
          </p:cNvPr>
          <p:cNvSpPr>
            <a:spLocks noGrp="1"/>
          </p:cNvSpPr>
          <p:nvPr>
            <p:ph type="dt" sz="half" idx="10"/>
          </p:nvPr>
        </p:nvSpPr>
        <p:spPr/>
        <p:txBody>
          <a:bodyPr/>
          <a:lstStyle/>
          <a:p>
            <a:fld id="{F387C834-A5CE-43E4-B625-AB789F6C3506}" type="datetimeFigureOut">
              <a:rPr lang="en-IE" smtClean="0"/>
              <a:t>30/06/2023</a:t>
            </a:fld>
            <a:endParaRPr lang="en-IE"/>
          </a:p>
        </p:txBody>
      </p:sp>
      <p:sp>
        <p:nvSpPr>
          <p:cNvPr id="4" name="Footer Placeholder 3">
            <a:extLst>
              <a:ext uri="{FF2B5EF4-FFF2-40B4-BE49-F238E27FC236}">
                <a16:creationId xmlns:a16="http://schemas.microsoft.com/office/drawing/2014/main" id="{9CA92668-5314-4E22-A07D-FD58100A1D2F}"/>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554ABE01-6B71-4074-B5BB-31D11FC989A3}"/>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3884993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6ADACF-9141-475B-A768-629D6B5DD3D1}"/>
              </a:ext>
            </a:extLst>
          </p:cNvPr>
          <p:cNvSpPr>
            <a:spLocks noGrp="1"/>
          </p:cNvSpPr>
          <p:nvPr>
            <p:ph type="dt" sz="half" idx="10"/>
          </p:nvPr>
        </p:nvSpPr>
        <p:spPr/>
        <p:txBody>
          <a:bodyPr/>
          <a:lstStyle/>
          <a:p>
            <a:fld id="{F387C834-A5CE-43E4-B625-AB789F6C3506}" type="datetimeFigureOut">
              <a:rPr lang="en-IE" smtClean="0"/>
              <a:t>30/06/2023</a:t>
            </a:fld>
            <a:endParaRPr lang="en-IE"/>
          </a:p>
        </p:txBody>
      </p:sp>
      <p:sp>
        <p:nvSpPr>
          <p:cNvPr id="3" name="Footer Placeholder 2">
            <a:extLst>
              <a:ext uri="{FF2B5EF4-FFF2-40B4-BE49-F238E27FC236}">
                <a16:creationId xmlns:a16="http://schemas.microsoft.com/office/drawing/2014/main" id="{6D0C1420-8C9C-4FAB-A47A-7EBBD9FB23F7}"/>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6C1776D2-042E-4A42-A66E-8F17957372F0}"/>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45621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C000A-E381-47D4-AF28-55BB0241B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1AB8355-5A5E-429E-8F48-A00C18A284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200CB366-EC27-4962-870E-2EE927152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CF9126-C51B-4E7A-B8D9-60D71C13A91D}"/>
              </a:ext>
            </a:extLst>
          </p:cNvPr>
          <p:cNvSpPr>
            <a:spLocks noGrp="1"/>
          </p:cNvSpPr>
          <p:nvPr>
            <p:ph type="dt" sz="half" idx="10"/>
          </p:nvPr>
        </p:nvSpPr>
        <p:spPr/>
        <p:txBody>
          <a:bodyPr/>
          <a:lstStyle/>
          <a:p>
            <a:fld id="{F387C834-A5CE-43E4-B625-AB789F6C3506}" type="datetimeFigureOut">
              <a:rPr lang="en-IE" smtClean="0"/>
              <a:t>30/06/2023</a:t>
            </a:fld>
            <a:endParaRPr lang="en-IE"/>
          </a:p>
        </p:txBody>
      </p:sp>
      <p:sp>
        <p:nvSpPr>
          <p:cNvPr id="6" name="Footer Placeholder 5">
            <a:extLst>
              <a:ext uri="{FF2B5EF4-FFF2-40B4-BE49-F238E27FC236}">
                <a16:creationId xmlns:a16="http://schemas.microsoft.com/office/drawing/2014/main" id="{77FB720E-66A7-4BDF-A0AD-A966490D89A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8C8B8C2-0DC4-4088-A1DB-E6830AB10058}"/>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1452956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D93ED-6302-D246-977B-8F8BA5C0DB6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5FC9CB6-A44E-7C4F-86D6-67DB940F3A1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49D9012-79B1-8944-A19F-C489197915EC}"/>
              </a:ext>
            </a:extLst>
          </p:cNvPr>
          <p:cNvSpPr>
            <a:spLocks noGrp="1"/>
          </p:cNvSpPr>
          <p:nvPr>
            <p:ph type="dt" sz="half" idx="10"/>
          </p:nvPr>
        </p:nvSpPr>
        <p:spPr/>
        <p:txBody>
          <a:bodyPr/>
          <a:lstStyle/>
          <a:p>
            <a:fld id="{A78D0AB1-2F73-0E42-896D-EA55EB57A9A2}" type="datetimeFigureOut">
              <a:rPr lang="en-US" smtClean="0"/>
              <a:t>6/30/2023</a:t>
            </a:fld>
            <a:endParaRPr lang="en-US" dirty="0"/>
          </a:p>
        </p:txBody>
      </p:sp>
      <p:sp>
        <p:nvSpPr>
          <p:cNvPr id="5" name="Footer Placeholder 4">
            <a:extLst>
              <a:ext uri="{FF2B5EF4-FFF2-40B4-BE49-F238E27FC236}">
                <a16:creationId xmlns:a16="http://schemas.microsoft.com/office/drawing/2014/main" id="{97202DBC-E88E-0047-934E-C09E7B0EB1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C0B7D7-1BF2-294D-B08B-D95694171188}"/>
              </a:ext>
            </a:extLst>
          </p:cNvPr>
          <p:cNvSpPr>
            <a:spLocks noGrp="1"/>
          </p:cNvSpPr>
          <p:nvPr>
            <p:ph type="sldNum" sz="quarter" idx="12"/>
          </p:nvPr>
        </p:nvSpPr>
        <p:spPr/>
        <p:txBody>
          <a:bodyPr/>
          <a:lstStyle/>
          <a:p>
            <a:fld id="{528C72B2-CAFB-B245-B977-6EA33A0A0924}" type="slidenum">
              <a:rPr lang="en-US" smtClean="0"/>
              <a:t>‹Nº›</a:t>
            </a:fld>
            <a:endParaRPr lang="en-US" dirty="0"/>
          </a:p>
        </p:txBody>
      </p:sp>
    </p:spTree>
    <p:extLst>
      <p:ext uri="{BB962C8B-B14F-4D97-AF65-F5344CB8AC3E}">
        <p14:creationId xmlns:p14="http://schemas.microsoft.com/office/powerpoint/2010/main" val="2395977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DA93C-6AE5-42EF-AC5A-BAE80D1D5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D6ACB862-24A1-4C73-874F-5ABF0A6C9D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A3A8982A-E55E-40AB-8D33-87CAA5E95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6B1FB-6F77-44FF-A74B-DD36F0C636A9}"/>
              </a:ext>
            </a:extLst>
          </p:cNvPr>
          <p:cNvSpPr>
            <a:spLocks noGrp="1"/>
          </p:cNvSpPr>
          <p:nvPr>
            <p:ph type="dt" sz="half" idx="10"/>
          </p:nvPr>
        </p:nvSpPr>
        <p:spPr/>
        <p:txBody>
          <a:bodyPr/>
          <a:lstStyle/>
          <a:p>
            <a:fld id="{F387C834-A5CE-43E4-B625-AB789F6C3506}" type="datetimeFigureOut">
              <a:rPr lang="en-IE" smtClean="0"/>
              <a:t>30/06/2023</a:t>
            </a:fld>
            <a:endParaRPr lang="en-IE"/>
          </a:p>
        </p:txBody>
      </p:sp>
      <p:sp>
        <p:nvSpPr>
          <p:cNvPr id="6" name="Footer Placeholder 5">
            <a:extLst>
              <a:ext uri="{FF2B5EF4-FFF2-40B4-BE49-F238E27FC236}">
                <a16:creationId xmlns:a16="http://schemas.microsoft.com/office/drawing/2014/main" id="{6D46FFC8-9077-4EE8-A16D-40FF4AD281D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EC64BA2-0198-47D5-B30B-9937B57EA2B8}"/>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89405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435B5-1345-4390-ABF6-AB2BE94C96C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ED27764-A8D9-412B-94A1-4E7F652394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F02BF6F-1E67-4E1C-B37B-363F70A6C903}"/>
              </a:ext>
            </a:extLst>
          </p:cNvPr>
          <p:cNvSpPr>
            <a:spLocks noGrp="1"/>
          </p:cNvSpPr>
          <p:nvPr>
            <p:ph type="dt" sz="half" idx="10"/>
          </p:nvPr>
        </p:nvSpPr>
        <p:spPr/>
        <p:txBody>
          <a:bodyPr/>
          <a:lstStyle/>
          <a:p>
            <a:fld id="{F387C834-A5CE-43E4-B625-AB789F6C3506}" type="datetimeFigureOut">
              <a:rPr lang="en-IE" smtClean="0"/>
              <a:t>30/06/2023</a:t>
            </a:fld>
            <a:endParaRPr lang="en-IE"/>
          </a:p>
        </p:txBody>
      </p:sp>
      <p:sp>
        <p:nvSpPr>
          <p:cNvPr id="5" name="Footer Placeholder 4">
            <a:extLst>
              <a:ext uri="{FF2B5EF4-FFF2-40B4-BE49-F238E27FC236}">
                <a16:creationId xmlns:a16="http://schemas.microsoft.com/office/drawing/2014/main" id="{3C92106D-6913-4E05-B355-2DAF9461625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E89A64B-DF36-4E73-B4FF-5AD5DAA6E08F}"/>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569865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F292FF-A9F1-464A-A79D-EA6EB4A6AF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4828A75-7C8D-42B2-93E7-180C8CD046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4C562BC-2D92-4C40-8295-0A42695028A9}"/>
              </a:ext>
            </a:extLst>
          </p:cNvPr>
          <p:cNvSpPr>
            <a:spLocks noGrp="1"/>
          </p:cNvSpPr>
          <p:nvPr>
            <p:ph type="dt" sz="half" idx="10"/>
          </p:nvPr>
        </p:nvSpPr>
        <p:spPr/>
        <p:txBody>
          <a:bodyPr/>
          <a:lstStyle/>
          <a:p>
            <a:fld id="{F387C834-A5CE-43E4-B625-AB789F6C3506}" type="datetimeFigureOut">
              <a:rPr lang="en-IE" smtClean="0"/>
              <a:t>30/06/2023</a:t>
            </a:fld>
            <a:endParaRPr lang="en-IE"/>
          </a:p>
        </p:txBody>
      </p:sp>
      <p:sp>
        <p:nvSpPr>
          <p:cNvPr id="5" name="Footer Placeholder 4">
            <a:extLst>
              <a:ext uri="{FF2B5EF4-FFF2-40B4-BE49-F238E27FC236}">
                <a16:creationId xmlns:a16="http://schemas.microsoft.com/office/drawing/2014/main" id="{3A41ED42-88C6-462A-B6E4-39D1521C094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73245CD-176A-423D-920E-FDCDCC2ACBF3}"/>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838849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8678A-3BB0-494D-AED6-8042B60B4A8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65B7E61-5127-A142-A378-34FC2D9239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9BFAA2E-3ADD-E94B-AF6B-1786FE5E4C41}"/>
              </a:ext>
            </a:extLst>
          </p:cNvPr>
          <p:cNvSpPr>
            <a:spLocks noGrp="1"/>
          </p:cNvSpPr>
          <p:nvPr>
            <p:ph type="dt" sz="half" idx="10"/>
          </p:nvPr>
        </p:nvSpPr>
        <p:spPr/>
        <p:txBody>
          <a:bodyPr/>
          <a:lstStyle/>
          <a:p>
            <a:fld id="{A78D0AB1-2F73-0E42-896D-EA55EB57A9A2}" type="datetimeFigureOut">
              <a:rPr lang="en-US" smtClean="0"/>
              <a:t>6/30/2023</a:t>
            </a:fld>
            <a:endParaRPr lang="en-US" dirty="0"/>
          </a:p>
        </p:txBody>
      </p:sp>
      <p:sp>
        <p:nvSpPr>
          <p:cNvPr id="5" name="Footer Placeholder 4">
            <a:extLst>
              <a:ext uri="{FF2B5EF4-FFF2-40B4-BE49-F238E27FC236}">
                <a16:creationId xmlns:a16="http://schemas.microsoft.com/office/drawing/2014/main" id="{0BA8C191-3E7E-9547-B146-D67A569418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AC7C83-ECFD-9847-A34B-2F1A6F82FBC1}"/>
              </a:ext>
            </a:extLst>
          </p:cNvPr>
          <p:cNvSpPr>
            <a:spLocks noGrp="1"/>
          </p:cNvSpPr>
          <p:nvPr>
            <p:ph type="sldNum" sz="quarter" idx="12"/>
          </p:nvPr>
        </p:nvSpPr>
        <p:spPr/>
        <p:txBody>
          <a:bodyPr/>
          <a:lstStyle/>
          <a:p>
            <a:fld id="{528C72B2-CAFB-B245-B977-6EA33A0A0924}" type="slidenum">
              <a:rPr lang="en-US" smtClean="0"/>
              <a:t>‹Nº›</a:t>
            </a:fld>
            <a:endParaRPr lang="en-US" dirty="0"/>
          </a:p>
        </p:txBody>
      </p:sp>
    </p:spTree>
    <p:extLst>
      <p:ext uri="{BB962C8B-B14F-4D97-AF65-F5344CB8AC3E}">
        <p14:creationId xmlns:p14="http://schemas.microsoft.com/office/powerpoint/2010/main" val="2892585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868F0-5703-5C4B-B9CF-2BFE4BA7FC5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F489CF8-D32A-B948-937D-AACC16681CA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2B1CF87-3F24-5343-9FF0-64670146E2C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1A2B258-1646-1145-8C97-B71A230E1980}"/>
              </a:ext>
            </a:extLst>
          </p:cNvPr>
          <p:cNvSpPr>
            <a:spLocks noGrp="1"/>
          </p:cNvSpPr>
          <p:nvPr>
            <p:ph type="dt" sz="half" idx="10"/>
          </p:nvPr>
        </p:nvSpPr>
        <p:spPr/>
        <p:txBody>
          <a:bodyPr/>
          <a:lstStyle/>
          <a:p>
            <a:fld id="{A78D0AB1-2F73-0E42-896D-EA55EB57A9A2}" type="datetimeFigureOut">
              <a:rPr lang="en-US" smtClean="0"/>
              <a:t>6/30/2023</a:t>
            </a:fld>
            <a:endParaRPr lang="en-US" dirty="0"/>
          </a:p>
        </p:txBody>
      </p:sp>
      <p:sp>
        <p:nvSpPr>
          <p:cNvPr id="6" name="Footer Placeholder 5">
            <a:extLst>
              <a:ext uri="{FF2B5EF4-FFF2-40B4-BE49-F238E27FC236}">
                <a16:creationId xmlns:a16="http://schemas.microsoft.com/office/drawing/2014/main" id="{D1F1B314-387A-E548-A90A-D7FE45942B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2ADEE46-7BEA-D747-B33C-EFA24B9ACD02}"/>
              </a:ext>
            </a:extLst>
          </p:cNvPr>
          <p:cNvSpPr>
            <a:spLocks noGrp="1"/>
          </p:cNvSpPr>
          <p:nvPr>
            <p:ph type="sldNum" sz="quarter" idx="12"/>
          </p:nvPr>
        </p:nvSpPr>
        <p:spPr/>
        <p:txBody>
          <a:bodyPr/>
          <a:lstStyle/>
          <a:p>
            <a:fld id="{528C72B2-CAFB-B245-B977-6EA33A0A0924}" type="slidenum">
              <a:rPr lang="en-US" smtClean="0"/>
              <a:t>‹Nº›</a:t>
            </a:fld>
            <a:endParaRPr lang="en-US" dirty="0"/>
          </a:p>
        </p:txBody>
      </p:sp>
    </p:spTree>
    <p:extLst>
      <p:ext uri="{BB962C8B-B14F-4D97-AF65-F5344CB8AC3E}">
        <p14:creationId xmlns:p14="http://schemas.microsoft.com/office/powerpoint/2010/main" val="335898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CCA18-CAE5-E945-9ADE-1513F08D523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357B73B-BB3A-1148-A5FE-E90EDACB96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C85ACC2-7E90-A740-8022-3182679296B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4F85833-89F0-684D-BB4C-1803B6271D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A5B0C3E-F3E6-BD47-86F8-9E0CBF13C86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CFC4C9A-D933-A748-B85C-748D581327F0}"/>
              </a:ext>
            </a:extLst>
          </p:cNvPr>
          <p:cNvSpPr>
            <a:spLocks noGrp="1"/>
          </p:cNvSpPr>
          <p:nvPr>
            <p:ph type="dt" sz="half" idx="10"/>
          </p:nvPr>
        </p:nvSpPr>
        <p:spPr/>
        <p:txBody>
          <a:bodyPr/>
          <a:lstStyle/>
          <a:p>
            <a:fld id="{A78D0AB1-2F73-0E42-896D-EA55EB57A9A2}" type="datetimeFigureOut">
              <a:rPr lang="en-US" smtClean="0"/>
              <a:t>6/30/2023</a:t>
            </a:fld>
            <a:endParaRPr lang="en-US" dirty="0"/>
          </a:p>
        </p:txBody>
      </p:sp>
      <p:sp>
        <p:nvSpPr>
          <p:cNvPr id="8" name="Footer Placeholder 7">
            <a:extLst>
              <a:ext uri="{FF2B5EF4-FFF2-40B4-BE49-F238E27FC236}">
                <a16:creationId xmlns:a16="http://schemas.microsoft.com/office/drawing/2014/main" id="{3F74B2F4-BD39-3A41-BE73-46D67F0AA36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8932877-40BF-504E-8347-5144C8D5574C}"/>
              </a:ext>
            </a:extLst>
          </p:cNvPr>
          <p:cNvSpPr>
            <a:spLocks noGrp="1"/>
          </p:cNvSpPr>
          <p:nvPr>
            <p:ph type="sldNum" sz="quarter" idx="12"/>
          </p:nvPr>
        </p:nvSpPr>
        <p:spPr/>
        <p:txBody>
          <a:bodyPr/>
          <a:lstStyle/>
          <a:p>
            <a:fld id="{528C72B2-CAFB-B245-B977-6EA33A0A0924}" type="slidenum">
              <a:rPr lang="en-US" smtClean="0"/>
              <a:t>‹Nº›</a:t>
            </a:fld>
            <a:endParaRPr lang="en-US" dirty="0"/>
          </a:p>
        </p:txBody>
      </p:sp>
    </p:spTree>
    <p:extLst>
      <p:ext uri="{BB962C8B-B14F-4D97-AF65-F5344CB8AC3E}">
        <p14:creationId xmlns:p14="http://schemas.microsoft.com/office/powerpoint/2010/main" val="1062350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5CD59-F5D5-0443-80D9-72F9259BB91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7CA507E-6EE2-234F-8DC0-3DD89C5F4463}"/>
              </a:ext>
            </a:extLst>
          </p:cNvPr>
          <p:cNvSpPr>
            <a:spLocks noGrp="1"/>
          </p:cNvSpPr>
          <p:nvPr>
            <p:ph type="dt" sz="half" idx="10"/>
          </p:nvPr>
        </p:nvSpPr>
        <p:spPr/>
        <p:txBody>
          <a:bodyPr/>
          <a:lstStyle/>
          <a:p>
            <a:fld id="{A78D0AB1-2F73-0E42-896D-EA55EB57A9A2}" type="datetimeFigureOut">
              <a:rPr lang="en-US" smtClean="0"/>
              <a:t>6/30/2023</a:t>
            </a:fld>
            <a:endParaRPr lang="en-US" dirty="0"/>
          </a:p>
        </p:txBody>
      </p:sp>
      <p:sp>
        <p:nvSpPr>
          <p:cNvPr id="4" name="Footer Placeholder 3">
            <a:extLst>
              <a:ext uri="{FF2B5EF4-FFF2-40B4-BE49-F238E27FC236}">
                <a16:creationId xmlns:a16="http://schemas.microsoft.com/office/drawing/2014/main" id="{B091C29D-A9D2-2643-A696-A611ADC5F38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D64783B-119E-6A41-807F-3AE3F1300373}"/>
              </a:ext>
            </a:extLst>
          </p:cNvPr>
          <p:cNvSpPr>
            <a:spLocks noGrp="1"/>
          </p:cNvSpPr>
          <p:nvPr>
            <p:ph type="sldNum" sz="quarter" idx="12"/>
          </p:nvPr>
        </p:nvSpPr>
        <p:spPr/>
        <p:txBody>
          <a:bodyPr/>
          <a:lstStyle/>
          <a:p>
            <a:fld id="{528C72B2-CAFB-B245-B977-6EA33A0A0924}" type="slidenum">
              <a:rPr lang="en-US" smtClean="0"/>
              <a:t>‹Nº›</a:t>
            </a:fld>
            <a:endParaRPr lang="en-US" dirty="0"/>
          </a:p>
        </p:txBody>
      </p:sp>
    </p:spTree>
    <p:extLst>
      <p:ext uri="{BB962C8B-B14F-4D97-AF65-F5344CB8AC3E}">
        <p14:creationId xmlns:p14="http://schemas.microsoft.com/office/powerpoint/2010/main" val="2649453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91D130-176F-9645-BC82-90A64D609A46}"/>
              </a:ext>
            </a:extLst>
          </p:cNvPr>
          <p:cNvSpPr>
            <a:spLocks noGrp="1"/>
          </p:cNvSpPr>
          <p:nvPr>
            <p:ph type="dt" sz="half" idx="10"/>
          </p:nvPr>
        </p:nvSpPr>
        <p:spPr/>
        <p:txBody>
          <a:bodyPr/>
          <a:lstStyle/>
          <a:p>
            <a:fld id="{A78D0AB1-2F73-0E42-896D-EA55EB57A9A2}" type="datetimeFigureOut">
              <a:rPr lang="en-US" smtClean="0"/>
              <a:t>6/30/2023</a:t>
            </a:fld>
            <a:endParaRPr lang="en-US" dirty="0"/>
          </a:p>
        </p:txBody>
      </p:sp>
      <p:sp>
        <p:nvSpPr>
          <p:cNvPr id="3" name="Footer Placeholder 2">
            <a:extLst>
              <a:ext uri="{FF2B5EF4-FFF2-40B4-BE49-F238E27FC236}">
                <a16:creationId xmlns:a16="http://schemas.microsoft.com/office/drawing/2014/main" id="{C16B9028-0EB6-574D-95AB-3F3AFB74080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E6E6402-5CF8-2549-9F4D-ED8180799484}"/>
              </a:ext>
            </a:extLst>
          </p:cNvPr>
          <p:cNvSpPr>
            <a:spLocks noGrp="1"/>
          </p:cNvSpPr>
          <p:nvPr>
            <p:ph type="sldNum" sz="quarter" idx="12"/>
          </p:nvPr>
        </p:nvSpPr>
        <p:spPr/>
        <p:txBody>
          <a:bodyPr/>
          <a:lstStyle/>
          <a:p>
            <a:fld id="{528C72B2-CAFB-B245-B977-6EA33A0A0924}" type="slidenum">
              <a:rPr lang="en-US" smtClean="0"/>
              <a:t>‹Nº›</a:t>
            </a:fld>
            <a:endParaRPr lang="en-US" dirty="0"/>
          </a:p>
        </p:txBody>
      </p:sp>
    </p:spTree>
    <p:extLst>
      <p:ext uri="{BB962C8B-B14F-4D97-AF65-F5344CB8AC3E}">
        <p14:creationId xmlns:p14="http://schemas.microsoft.com/office/powerpoint/2010/main" val="178385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D24C7-9FAF-6E49-A938-059C00D071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AE0BF93-17B1-8A49-9FE3-8DE0146AC9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FDD2111-12E7-A946-85B6-3B21CAC709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EBFF97E-739C-8C4C-B202-84C2FBA86AA7}"/>
              </a:ext>
            </a:extLst>
          </p:cNvPr>
          <p:cNvSpPr>
            <a:spLocks noGrp="1"/>
          </p:cNvSpPr>
          <p:nvPr>
            <p:ph type="dt" sz="half" idx="10"/>
          </p:nvPr>
        </p:nvSpPr>
        <p:spPr/>
        <p:txBody>
          <a:bodyPr/>
          <a:lstStyle/>
          <a:p>
            <a:fld id="{A78D0AB1-2F73-0E42-896D-EA55EB57A9A2}" type="datetimeFigureOut">
              <a:rPr lang="en-US" smtClean="0"/>
              <a:t>6/30/2023</a:t>
            </a:fld>
            <a:endParaRPr lang="en-US" dirty="0"/>
          </a:p>
        </p:txBody>
      </p:sp>
      <p:sp>
        <p:nvSpPr>
          <p:cNvPr id="6" name="Footer Placeholder 5">
            <a:extLst>
              <a:ext uri="{FF2B5EF4-FFF2-40B4-BE49-F238E27FC236}">
                <a16:creationId xmlns:a16="http://schemas.microsoft.com/office/drawing/2014/main" id="{6A3D0CD0-4965-3A42-AD78-1DC2DAB786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035D337-2648-E441-A612-7294CF3BAF21}"/>
              </a:ext>
            </a:extLst>
          </p:cNvPr>
          <p:cNvSpPr>
            <a:spLocks noGrp="1"/>
          </p:cNvSpPr>
          <p:nvPr>
            <p:ph type="sldNum" sz="quarter" idx="12"/>
          </p:nvPr>
        </p:nvSpPr>
        <p:spPr/>
        <p:txBody>
          <a:bodyPr/>
          <a:lstStyle/>
          <a:p>
            <a:fld id="{528C72B2-CAFB-B245-B977-6EA33A0A0924}" type="slidenum">
              <a:rPr lang="en-US" smtClean="0"/>
              <a:t>‹Nº›</a:t>
            </a:fld>
            <a:endParaRPr lang="en-US" dirty="0"/>
          </a:p>
        </p:txBody>
      </p:sp>
    </p:spTree>
    <p:extLst>
      <p:ext uri="{BB962C8B-B14F-4D97-AF65-F5344CB8AC3E}">
        <p14:creationId xmlns:p14="http://schemas.microsoft.com/office/powerpoint/2010/main" val="359343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1F841-B90A-7943-A378-8B84830621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A9D1E67-D0C2-3540-835F-3E5F7EDF03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32D6AD1-F17D-4147-8C53-28118C125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B54D54-B677-8C4B-BF15-FED123BB25F3}"/>
              </a:ext>
            </a:extLst>
          </p:cNvPr>
          <p:cNvSpPr>
            <a:spLocks noGrp="1"/>
          </p:cNvSpPr>
          <p:nvPr>
            <p:ph type="dt" sz="half" idx="10"/>
          </p:nvPr>
        </p:nvSpPr>
        <p:spPr/>
        <p:txBody>
          <a:bodyPr/>
          <a:lstStyle/>
          <a:p>
            <a:fld id="{A78D0AB1-2F73-0E42-896D-EA55EB57A9A2}" type="datetimeFigureOut">
              <a:rPr lang="en-US" smtClean="0"/>
              <a:t>6/30/2023</a:t>
            </a:fld>
            <a:endParaRPr lang="en-US" dirty="0"/>
          </a:p>
        </p:txBody>
      </p:sp>
      <p:sp>
        <p:nvSpPr>
          <p:cNvPr id="6" name="Footer Placeholder 5">
            <a:extLst>
              <a:ext uri="{FF2B5EF4-FFF2-40B4-BE49-F238E27FC236}">
                <a16:creationId xmlns:a16="http://schemas.microsoft.com/office/drawing/2014/main" id="{E3191FAA-2DAA-EA4E-87C2-6E932DCDEE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5135C7-FB15-A540-9156-F6B6F6FB9461}"/>
              </a:ext>
            </a:extLst>
          </p:cNvPr>
          <p:cNvSpPr>
            <a:spLocks noGrp="1"/>
          </p:cNvSpPr>
          <p:nvPr>
            <p:ph type="sldNum" sz="quarter" idx="12"/>
          </p:nvPr>
        </p:nvSpPr>
        <p:spPr/>
        <p:txBody>
          <a:bodyPr/>
          <a:lstStyle/>
          <a:p>
            <a:fld id="{528C72B2-CAFB-B245-B977-6EA33A0A0924}" type="slidenum">
              <a:rPr lang="en-US" smtClean="0"/>
              <a:t>‹Nº›</a:t>
            </a:fld>
            <a:endParaRPr lang="en-US" dirty="0"/>
          </a:p>
        </p:txBody>
      </p:sp>
    </p:spTree>
    <p:extLst>
      <p:ext uri="{BB962C8B-B14F-4D97-AF65-F5344CB8AC3E}">
        <p14:creationId xmlns:p14="http://schemas.microsoft.com/office/powerpoint/2010/main" val="1623040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C91E4E-8655-3042-844C-A6176830AE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11FE06B-7EAF-554B-80BF-8F1E74FC47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153E6E3-EDF7-8A49-A874-CC9B24C227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D0AB1-2F73-0E42-896D-EA55EB57A9A2}" type="datetimeFigureOut">
              <a:rPr lang="en-US" smtClean="0"/>
              <a:t>6/30/2023</a:t>
            </a:fld>
            <a:endParaRPr lang="en-US" dirty="0"/>
          </a:p>
        </p:txBody>
      </p:sp>
      <p:sp>
        <p:nvSpPr>
          <p:cNvPr id="5" name="Footer Placeholder 4">
            <a:extLst>
              <a:ext uri="{FF2B5EF4-FFF2-40B4-BE49-F238E27FC236}">
                <a16:creationId xmlns:a16="http://schemas.microsoft.com/office/drawing/2014/main" id="{AFEA8674-54F3-264D-B241-67774288A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1D6FE90-E84A-EC4D-8E71-82DBCB7DA7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C72B2-CAFB-B245-B977-6EA33A0A0924}" type="slidenum">
              <a:rPr lang="en-US" smtClean="0"/>
              <a:t>‹Nº›</a:t>
            </a:fld>
            <a:endParaRPr lang="en-US" dirty="0"/>
          </a:p>
        </p:txBody>
      </p:sp>
    </p:spTree>
    <p:extLst>
      <p:ext uri="{BB962C8B-B14F-4D97-AF65-F5344CB8AC3E}">
        <p14:creationId xmlns:p14="http://schemas.microsoft.com/office/powerpoint/2010/main" val="3660039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7FADBC-06E6-4DC7-A36E-0B230B924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7F3DEDC-F874-4218-9AE2-21426387A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543A371-3A0C-4CBA-8B38-8209AC153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7C834-A5CE-43E4-B625-AB789F6C3506}" type="datetimeFigureOut">
              <a:rPr lang="en-IE" smtClean="0"/>
              <a:t>30/06/2023</a:t>
            </a:fld>
            <a:endParaRPr lang="en-IE"/>
          </a:p>
        </p:txBody>
      </p:sp>
      <p:sp>
        <p:nvSpPr>
          <p:cNvPr id="5" name="Footer Placeholder 4">
            <a:extLst>
              <a:ext uri="{FF2B5EF4-FFF2-40B4-BE49-F238E27FC236}">
                <a16:creationId xmlns:a16="http://schemas.microsoft.com/office/drawing/2014/main" id="{CA72A1FB-42AD-46D0-8125-81AD06BA4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1A7D6539-CE22-465C-8A3F-3056CA46A8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DC0E1-1BF4-49EF-B1C4-A6338AE8135E}" type="slidenum">
              <a:rPr lang="en-IE" smtClean="0"/>
              <a:t>‹Nº›</a:t>
            </a:fld>
            <a:endParaRPr lang="en-IE"/>
          </a:p>
        </p:txBody>
      </p:sp>
    </p:spTree>
    <p:extLst>
      <p:ext uri="{BB962C8B-B14F-4D97-AF65-F5344CB8AC3E}">
        <p14:creationId xmlns:p14="http://schemas.microsoft.com/office/powerpoint/2010/main" val="2031618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jp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8.pn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8.pn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6.jpg"/><Relationship Id="rId5" Type="http://schemas.openxmlformats.org/officeDocument/2006/relationships/image" Target="../media/image1.jpg"/><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jp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8.pn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906A27-D795-4865-B42F-92014B34725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17304" y="6275993"/>
            <a:ext cx="1964299" cy="412100"/>
          </a:xfrm>
          <a:prstGeom prst="rect">
            <a:avLst/>
          </a:prstGeom>
        </p:spPr>
      </p:pic>
      <p:pic>
        <p:nvPicPr>
          <p:cNvPr id="4" name="Picture 3">
            <a:extLst>
              <a:ext uri="{FF2B5EF4-FFF2-40B4-BE49-F238E27FC236}">
                <a16:creationId xmlns:a16="http://schemas.microsoft.com/office/drawing/2014/main"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2909" y="855409"/>
            <a:ext cx="6558564" cy="3269778"/>
          </a:xfrm>
          <a:prstGeom prst="rect">
            <a:avLst/>
          </a:prstGeom>
        </p:spPr>
      </p:pic>
      <p:sp>
        <p:nvSpPr>
          <p:cNvPr id="6" name="Title 5">
            <a:extLst>
              <a:ext uri="{FF2B5EF4-FFF2-40B4-BE49-F238E27FC236}">
                <a16:creationId xmlns:a16="http://schemas.microsoft.com/office/drawing/2014/main" id="{77D51BA8-305D-BA4F-B053-601A01FD369A}"/>
              </a:ext>
            </a:extLst>
          </p:cNvPr>
          <p:cNvSpPr txBox="1">
            <a:spLocks noGrp="1"/>
          </p:cNvSpPr>
          <p:nvPr>
            <p:ph type="ctrTitle"/>
          </p:nvPr>
        </p:nvSpPr>
        <p:spPr>
          <a:xfrm>
            <a:off x="1297489" y="3524471"/>
            <a:ext cx="9597021" cy="2751522"/>
          </a:xfrm>
          <a:prstGeom prst="rect">
            <a:avLst/>
          </a:prstGeom>
          <a:noFill/>
        </p:spPr>
        <p:txBody>
          <a:bodyPr wrap="square" rtlCol="0">
            <a:spAutoFit/>
          </a:bodyPr>
          <a:lstStyle/>
          <a:p>
            <a:r>
              <a:rPr lang="es-ES" sz="4800" dirty="0">
                <a:solidFill>
                  <a:srgbClr val="C00000"/>
                </a:solidFill>
                <a:latin typeface="Arial" panose="020B0604020202020204" pitchFamily="34" charset="0"/>
                <a:cs typeface="Arial" panose="020B0604020202020204" pitchFamily="34" charset="0"/>
              </a:rPr>
              <a:t>Propuesta de valor para recursos de preparación para el trabajo remoto</a:t>
            </a:r>
            <a:r>
              <a:rPr lang="en-US" sz="4800" dirty="0">
                <a:solidFill>
                  <a:srgbClr val="C00000"/>
                </a:solidFill>
                <a:latin typeface="Arial" panose="020B0604020202020204" pitchFamily="34" charset="0"/>
                <a:cs typeface="Arial" panose="020B0604020202020204" pitchFamily="34" charset="0"/>
              </a:rPr>
              <a:t>.</a:t>
            </a:r>
            <a:br>
              <a:rPr lang="en-US" sz="4800" dirty="0">
                <a:solidFill>
                  <a:srgbClr val="C00000"/>
                </a:solidFill>
                <a:latin typeface="Arial" panose="020B0604020202020204" pitchFamily="34" charset="0"/>
                <a:cs typeface="Arial" panose="020B0604020202020204" pitchFamily="34" charset="0"/>
              </a:rPr>
            </a:br>
            <a:r>
              <a:rPr lang="en-US" sz="4800" dirty="0">
                <a:solidFill>
                  <a:srgbClr val="7030A0"/>
                </a:solidFill>
                <a:latin typeface="Arial" panose="020B0604020202020204" pitchFamily="34" charset="0"/>
                <a:cs typeface="Arial" panose="020B0604020202020204" pitchFamily="34" charset="0"/>
              </a:rPr>
              <a:t>B-Creative Association</a:t>
            </a:r>
          </a:p>
        </p:txBody>
      </p:sp>
      <p:pic>
        <p:nvPicPr>
          <p:cNvPr id="7" name="Picture 6">
            <a:extLst>
              <a:ext uri="{FF2B5EF4-FFF2-40B4-BE49-F238E27FC236}">
                <a16:creationId xmlns:a16="http://schemas.microsoft.com/office/drawing/2014/main"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3313" y="6022566"/>
            <a:ext cx="1405487" cy="558864"/>
          </a:xfrm>
          <a:prstGeom prst="rect">
            <a:avLst/>
          </a:prstGeom>
        </p:spPr>
      </p:pic>
    </p:spTree>
    <p:extLst>
      <p:ext uri="{BB962C8B-B14F-4D97-AF65-F5344CB8AC3E}">
        <p14:creationId xmlns:p14="http://schemas.microsoft.com/office/powerpoint/2010/main" val="3562115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textruta 2">
            <a:extLst>
              <a:ext uri="{FF2B5EF4-FFF2-40B4-BE49-F238E27FC236}">
                <a16:creationId xmlns:a16="http://schemas.microsoft.com/office/drawing/2014/main" id="{FA168F80-8CBF-709E-6977-72E09DDD13F5}"/>
              </a:ext>
            </a:extLst>
          </p:cNvPr>
          <p:cNvSpPr txBox="1"/>
          <p:nvPr/>
        </p:nvSpPr>
        <p:spPr>
          <a:xfrm>
            <a:off x="868218" y="1228636"/>
            <a:ext cx="7537652" cy="4770537"/>
          </a:xfrm>
          <a:prstGeom prst="rect">
            <a:avLst/>
          </a:prstGeom>
          <a:noFill/>
        </p:spPr>
        <p:txBody>
          <a:bodyPr wrap="square">
            <a:spAutoFit/>
          </a:bodyPr>
          <a:lstStyle/>
          <a:p>
            <a:r>
              <a:rPr lang="es-ES" dirty="0"/>
              <a:t>Tan pronto como comienzas a trabajar de forma remota, te conviertes en completamente responsable de todo tu tiempo, desde cómo lo gastas y estructuras, hasta cómo lo mantienes responsable y equilibrado.
En esta actividad obtienes algunos consejos para la gestión del tiempo para el trabajo remoto. 
</a:t>
            </a:r>
            <a:endParaRPr lang="en-US" dirty="0"/>
          </a:p>
          <a:p>
            <a:endParaRPr lang="en-US" dirty="0"/>
          </a:p>
          <a:p>
            <a:endParaRPr lang="en-US" dirty="0"/>
          </a:p>
          <a:p>
            <a:endParaRPr lang="en-US" dirty="0"/>
          </a:p>
          <a:p>
            <a:endParaRPr lang="en-US" dirty="0"/>
          </a:p>
          <a:p>
            <a:endParaRPr lang="en-US" dirty="0"/>
          </a:p>
          <a:p>
            <a:endParaRPr lang="en-US"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r>
              <a:rPr lang="en-US" sz="1100" dirty="0"/>
              <a:t>Image by </a:t>
            </a:r>
            <a:r>
              <a:rPr lang="en-US" sz="1100" dirty="0" err="1"/>
              <a:t>storyset</a:t>
            </a:r>
            <a:r>
              <a:rPr lang="en-US" sz="1100" dirty="0"/>
              <a:t> on </a:t>
            </a:r>
            <a:r>
              <a:rPr lang="en-US" sz="1100" dirty="0" err="1"/>
              <a:t>Freepik</a:t>
            </a:r>
            <a:endParaRPr lang="en-US" sz="1100" dirty="0"/>
          </a:p>
        </p:txBody>
      </p:sp>
      <p:pic>
        <p:nvPicPr>
          <p:cNvPr id="5" name="Bildobjekt 4" descr="En bild som visar text, leksak&#10;&#10;Automatiskt genererad beskrivning">
            <a:extLst>
              <a:ext uri="{FF2B5EF4-FFF2-40B4-BE49-F238E27FC236}">
                <a16:creationId xmlns:a16="http://schemas.microsoft.com/office/drawing/2014/main" id="{547525C9-E69C-B991-3623-200632F067C5}"/>
              </a:ext>
            </a:extLst>
          </p:cNvPr>
          <p:cNvPicPr>
            <a:picLocks noChangeAspect="1"/>
          </p:cNvPicPr>
          <p:nvPr/>
        </p:nvPicPr>
        <p:blipFill>
          <a:blip r:embed="rId6"/>
          <a:stretch>
            <a:fillRect/>
          </a:stretch>
        </p:blipFill>
        <p:spPr>
          <a:xfrm>
            <a:off x="1931166" y="2796995"/>
            <a:ext cx="2832369" cy="2832369"/>
          </a:xfrm>
          <a:prstGeom prst="rect">
            <a:avLst/>
          </a:prstGeom>
        </p:spPr>
      </p:pic>
    </p:spTree>
    <p:extLst>
      <p:ext uri="{BB962C8B-B14F-4D97-AF65-F5344CB8AC3E}">
        <p14:creationId xmlns:p14="http://schemas.microsoft.com/office/powerpoint/2010/main" val="1287564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lvl="0">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lang="en-IE" sz="6000" b="1"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ACTIVIDAD 2</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B4F85EB7-EFAB-1FC1-7770-066A14B68012}"/>
              </a:ext>
            </a:extLst>
          </p:cNvPr>
          <p:cNvSpPr txBox="1"/>
          <p:nvPr/>
        </p:nvSpPr>
        <p:spPr>
          <a:xfrm>
            <a:off x="342781" y="3096869"/>
            <a:ext cx="7000127" cy="1384995"/>
          </a:xfrm>
          <a:prstGeom prst="rect">
            <a:avLst/>
          </a:prstGeom>
          <a:noFill/>
        </p:spPr>
        <p:txBody>
          <a:bodyPr wrap="square">
            <a:spAutoFit/>
          </a:bodyPr>
          <a:lstStyle/>
          <a:p>
            <a:r>
              <a:rPr lang="en-US" sz="2800" dirty="0">
                <a:solidFill>
                  <a:schemeClr val="bg1"/>
                </a:solidFill>
              </a:rPr>
              <a:t>PRUEBA PARA IDENTIFICAR HABILIDADES ORGANIZATIVAS
</a:t>
            </a:r>
            <a:endParaRPr lang="en-GB" sz="2800" dirty="0">
              <a:solidFill>
                <a:schemeClr val="bg1"/>
              </a:solidFill>
            </a:endParaRPr>
          </a:p>
        </p:txBody>
      </p:sp>
    </p:spTree>
    <p:extLst>
      <p:ext uri="{BB962C8B-B14F-4D97-AF65-F5344CB8AC3E}">
        <p14:creationId xmlns:p14="http://schemas.microsoft.com/office/powerpoint/2010/main" val="2645529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2" name="textruta 1">
            <a:extLst>
              <a:ext uri="{FF2B5EF4-FFF2-40B4-BE49-F238E27FC236}">
                <a16:creationId xmlns:a16="http://schemas.microsoft.com/office/drawing/2014/main" id="{B015AAFD-ED8F-04AB-1BBA-522C5FA97B7E}"/>
              </a:ext>
            </a:extLst>
          </p:cNvPr>
          <p:cNvSpPr txBox="1"/>
          <p:nvPr/>
        </p:nvSpPr>
        <p:spPr>
          <a:xfrm>
            <a:off x="341746" y="923636"/>
            <a:ext cx="5754254" cy="3970318"/>
          </a:xfrm>
          <a:prstGeom prst="rect">
            <a:avLst/>
          </a:prstGeom>
          <a:noFill/>
        </p:spPr>
        <p:txBody>
          <a:bodyPr wrap="square" rtlCol="0">
            <a:spAutoFit/>
          </a:bodyPr>
          <a:lstStyle/>
          <a:p>
            <a:r>
              <a:rPr lang="es-ES" dirty="0"/>
              <a:t>Una actividad en la que debes responder algunas preguntas para determinar tus habilidades organizativas, es decir, la capacidad de influir activamente en las personas. 
Ejemplo de preguntas
1. ¿Con qué frecuencia logras ganarte a la mayoría de tus compañeros a tu lado?
2. ¿Eres bueno navegando una situación crítica?
3. ¿Te gusta hacer trabajo comunitario?
</a:t>
            </a:r>
            <a:endParaRPr lang="en-US" dirty="0"/>
          </a:p>
          <a:p>
            <a:endParaRPr lang="en-US" dirty="0"/>
          </a:p>
          <a:p>
            <a:endParaRPr lang="en-US" dirty="0"/>
          </a:p>
          <a:p>
            <a:endParaRPr lang="en-US" dirty="0"/>
          </a:p>
          <a:p>
            <a:endParaRPr lang="en-US" dirty="0"/>
          </a:p>
          <a:p>
            <a:endParaRPr lang="en-GB" dirty="0"/>
          </a:p>
        </p:txBody>
      </p:sp>
    </p:spTree>
    <p:extLst>
      <p:ext uri="{BB962C8B-B14F-4D97-AF65-F5344CB8AC3E}">
        <p14:creationId xmlns:p14="http://schemas.microsoft.com/office/powerpoint/2010/main" val="2637325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341218" cy="1938992"/>
          </a:xfrm>
          <a:prstGeom prst="rect">
            <a:avLst/>
          </a:prstGeom>
          <a:noFill/>
        </p:spPr>
        <p:txBody>
          <a:bodyPr wrap="square">
            <a:spAutoFit/>
          </a:bodyPr>
          <a:lstStyle/>
          <a:p>
            <a:pPr lvl="0">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r>
              <a:rPr lang="en-IE" sz="6000" b="1"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CERRAR </a:t>
            </a: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&amp; CONCLUSION</a:t>
            </a: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 </a:t>
            </a: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25218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4" name="textruta 3">
            <a:extLst>
              <a:ext uri="{FF2B5EF4-FFF2-40B4-BE49-F238E27FC236}">
                <a16:creationId xmlns:a16="http://schemas.microsoft.com/office/drawing/2014/main" id="{EF45F7AE-36EA-3B7A-4D4F-81F8769BAEBA}"/>
              </a:ext>
            </a:extLst>
          </p:cNvPr>
          <p:cNvSpPr txBox="1"/>
          <p:nvPr/>
        </p:nvSpPr>
        <p:spPr>
          <a:xfrm>
            <a:off x="945940" y="506999"/>
            <a:ext cx="6465454" cy="6078587"/>
          </a:xfrm>
          <a:prstGeom prst="rect">
            <a:avLst/>
          </a:prstGeom>
          <a:noFill/>
        </p:spPr>
        <p:txBody>
          <a:bodyPr wrap="square">
            <a:spAutoFit/>
          </a:bodyPr>
          <a:lstStyle/>
          <a:p>
            <a:r>
              <a:rPr lang="es-ES" dirty="0"/>
              <a:t>En general, comprender la importancia de las habilidades blandas, como la gestión del tiempo y las habilidades de organización, en el crecimiento personal y profesional es el primer paso para el avance del trabajo remoto a largo plazo. Las habilidades blandas a menudo reflejan su capacidad para trabajar con otros y progresar dentro de una organización. 
</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100" dirty="0"/>
              <a:t>Image by </a:t>
            </a:r>
            <a:r>
              <a:rPr lang="en-US" sz="1100" dirty="0" err="1"/>
              <a:t>macrovector_official</a:t>
            </a:r>
            <a:r>
              <a:rPr lang="en-US" sz="1100" dirty="0"/>
              <a:t> on </a:t>
            </a:r>
            <a:r>
              <a:rPr lang="en-US" sz="1100" dirty="0" err="1"/>
              <a:t>Freepik</a:t>
            </a:r>
            <a:endParaRPr lang="en-GB" sz="1100" dirty="0"/>
          </a:p>
        </p:txBody>
      </p:sp>
      <p:pic>
        <p:nvPicPr>
          <p:cNvPr id="6" name="Bildobjekt 5">
            <a:extLst>
              <a:ext uri="{FF2B5EF4-FFF2-40B4-BE49-F238E27FC236}">
                <a16:creationId xmlns:a16="http://schemas.microsoft.com/office/drawing/2014/main" id="{4ABA309E-920D-FA38-7B66-D2B116FE2D73}"/>
              </a:ext>
            </a:extLst>
          </p:cNvPr>
          <p:cNvPicPr>
            <a:picLocks noChangeAspect="1"/>
          </p:cNvPicPr>
          <p:nvPr/>
        </p:nvPicPr>
        <p:blipFill>
          <a:blip r:embed="rId6"/>
          <a:stretch>
            <a:fillRect/>
          </a:stretch>
        </p:blipFill>
        <p:spPr>
          <a:xfrm>
            <a:off x="1935805" y="2161143"/>
            <a:ext cx="3221476" cy="3221476"/>
          </a:xfrm>
          <a:prstGeom prst="rect">
            <a:avLst/>
          </a:prstGeom>
        </p:spPr>
      </p:pic>
    </p:spTree>
    <p:extLst>
      <p:ext uri="{BB962C8B-B14F-4D97-AF65-F5344CB8AC3E}">
        <p14:creationId xmlns:p14="http://schemas.microsoft.com/office/powerpoint/2010/main" val="3039344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2EEF9A8-0EF0-4F47-9334-882352D03E6F}"/>
              </a:ext>
            </a:extLst>
          </p:cNvPr>
          <p:cNvSpPr txBox="1"/>
          <p:nvPr/>
        </p:nvSpPr>
        <p:spPr>
          <a:xfrm>
            <a:off x="5185019" y="6117074"/>
            <a:ext cx="6771640" cy="553998"/>
          </a:xfrm>
          <a:prstGeom prst="rect">
            <a:avLst/>
          </a:prstGeom>
          <a:noFill/>
        </p:spPr>
        <p:txBody>
          <a:bodyPr wrap="square" rtlCol="0">
            <a:spAutoFit/>
          </a:bodyPr>
          <a:lstStyle/>
          <a:p>
            <a:pPr algn="just"/>
            <a:r>
              <a:rPr lang="en-IE" sz="1000" dirty="0">
                <a:latin typeface="Segoe UI" panose="020B0502040204020203" pitchFamily="34" charset="0"/>
                <a:ea typeface="Source Sans Pro" panose="020B0503030403020204" pitchFamily="34" charset="0"/>
                <a:cs typeface="Segoe UI" panose="020B0502040204020203"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2021-1-SE01-KA220-VET-000032922</a:t>
            </a:r>
          </a:p>
        </p:txBody>
      </p:sp>
      <p:pic>
        <p:nvPicPr>
          <p:cNvPr id="17" name="Google Shape;123;p19">
            <a:extLst>
              <a:ext uri="{FF2B5EF4-FFF2-40B4-BE49-F238E27FC236}">
                <a16:creationId xmlns:a16="http://schemas.microsoft.com/office/drawing/2014/main" id="{8B66006C-4DCB-433C-BE7A-F55AD5F33B2E}"/>
              </a:ext>
            </a:extLst>
          </p:cNvPr>
          <p:cNvPicPr preferRelativeResize="0"/>
          <p:nvPr/>
        </p:nvPicPr>
        <p:blipFill>
          <a:blip r:embed="rId2">
            <a:extLst>
              <a:ext uri="{28A0092B-C50C-407E-A947-70E740481C1C}">
                <a14:useLocalDpi xmlns:a14="http://schemas.microsoft.com/office/drawing/2010/main" val="0"/>
              </a:ext>
            </a:extLst>
          </a:blip>
          <a:srcRect/>
          <a:stretch/>
        </p:blipFill>
        <p:spPr>
          <a:xfrm>
            <a:off x="3923930" y="974010"/>
            <a:ext cx="4077070" cy="2355115"/>
          </a:xfrm>
          <a:prstGeom prst="rect">
            <a:avLst/>
          </a:prstGeom>
          <a:noFill/>
          <a:ln>
            <a:noFill/>
          </a:ln>
        </p:spPr>
      </p:pic>
      <p:sp>
        <p:nvSpPr>
          <p:cNvPr id="25" name="Rectangle 24">
            <a:extLst>
              <a:ext uri="{FF2B5EF4-FFF2-40B4-BE49-F238E27FC236}">
                <a16:creationId xmlns:a16="http://schemas.microsoft.com/office/drawing/2014/main" id="{BED7CE50-14A4-4A31-8650-6A391461465B}"/>
              </a:ext>
            </a:extLst>
          </p:cNvPr>
          <p:cNvSpPr/>
          <p:nvPr/>
        </p:nvSpPr>
        <p:spPr>
          <a:xfrm>
            <a:off x="10353554" y="57149"/>
            <a:ext cx="1838446" cy="793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sp>
        <p:nvSpPr>
          <p:cNvPr id="7" name="Rectangle 6">
            <a:extLst>
              <a:ext uri="{FF2B5EF4-FFF2-40B4-BE49-F238E27FC236}">
                <a16:creationId xmlns:a16="http://schemas.microsoft.com/office/drawing/2014/main" id="{6A17B786-ED52-4C2E-9DEF-14A96470614A}"/>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1FB80AD3-AF0A-4194-AD8D-7555188CBF5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97323" y="3690456"/>
            <a:ext cx="7597354" cy="1609650"/>
          </a:xfrm>
          <a:prstGeom prst="rect">
            <a:avLst/>
          </a:prstGeom>
        </p:spPr>
      </p:pic>
      <p:pic>
        <p:nvPicPr>
          <p:cNvPr id="9" name="Picture 8">
            <a:extLst>
              <a:ext uri="{FF2B5EF4-FFF2-40B4-BE49-F238E27FC236}">
                <a16:creationId xmlns:a16="http://schemas.microsoft.com/office/drawing/2014/main" id="{9E81700D-F452-4CAC-A942-A29E9FF0DF0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20720" y="6185590"/>
            <a:ext cx="1964299" cy="412100"/>
          </a:xfrm>
          <a:prstGeom prst="rect">
            <a:avLst/>
          </a:prstGeom>
        </p:spPr>
      </p:pic>
      <p:pic>
        <p:nvPicPr>
          <p:cNvPr id="10" name="Picture 9">
            <a:extLst>
              <a:ext uri="{FF2B5EF4-FFF2-40B4-BE49-F238E27FC236}">
                <a16:creationId xmlns:a16="http://schemas.microsoft.com/office/drawing/2014/main" id="{8641ED3A-6319-4C7F-B64E-B4981B7C9E1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23313" y="6185590"/>
            <a:ext cx="1405487" cy="558864"/>
          </a:xfrm>
          <a:prstGeom prst="rect">
            <a:avLst/>
          </a:prstGeom>
        </p:spPr>
      </p:pic>
    </p:spTree>
    <p:extLst>
      <p:ext uri="{BB962C8B-B14F-4D97-AF65-F5344CB8AC3E}">
        <p14:creationId xmlns:p14="http://schemas.microsoft.com/office/powerpoint/2010/main" val="1837763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B4DB5102-2185-C54C-B51D-9C03258022F4}"/>
              </a:ext>
            </a:extLst>
          </p:cNvPr>
          <p:cNvSpPr/>
          <p:nvPr/>
        </p:nvSpPr>
        <p:spPr>
          <a:xfrm>
            <a:off x="1024037" y="1733354"/>
            <a:ext cx="9361586" cy="418950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04ED3AF-267B-4B43-BA34-DEB6042E0540}"/>
              </a:ext>
            </a:extLst>
          </p:cNvPr>
          <p:cNvSpPr txBox="1"/>
          <p:nvPr/>
        </p:nvSpPr>
        <p:spPr>
          <a:xfrm>
            <a:off x="1024036" y="874925"/>
            <a:ext cx="9175750" cy="2123658"/>
          </a:xfrm>
          <a:prstGeom prst="rect">
            <a:avLst/>
          </a:prstGeom>
        </p:spPr>
        <p:txBody>
          <a:bodyPr wrap="square" rtlCol="0">
            <a:spAutoFit/>
          </a:bodyPr>
          <a:lstStyle/>
          <a:p>
            <a:pPr algn="ctr"/>
            <a:r>
              <a:rPr lang="es-ES" sz="4400" dirty="0">
                <a:solidFill>
                  <a:srgbClr val="7030A0"/>
                </a:solidFill>
                <a:latin typeface="Arial" panose="020B0604020202020204" pitchFamily="34" charset="0"/>
                <a:cs typeface="Arial" panose="020B0604020202020204" pitchFamily="34" charset="0"/>
              </a:rPr>
              <a:t>Preparación para el trabajo remoto - Temas
</a:t>
            </a:r>
            <a:endParaRPr lang="en-US" sz="4400" dirty="0">
              <a:solidFill>
                <a:srgbClr val="7030A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62D1785-DD3D-3548-A725-6EE3B057D9F4}"/>
              </a:ext>
            </a:extLst>
          </p:cNvPr>
          <p:cNvSpPr txBox="1"/>
          <p:nvPr/>
        </p:nvSpPr>
        <p:spPr>
          <a:xfrm>
            <a:off x="1297395" y="2101584"/>
            <a:ext cx="8814869" cy="3477875"/>
          </a:xfrm>
          <a:prstGeom prst="rect">
            <a:avLst/>
          </a:prstGeom>
          <a:noFill/>
        </p:spPr>
        <p:txBody>
          <a:bodyPr wrap="square" rtlCol="0">
            <a:spAutoFit/>
          </a:bodyPr>
          <a:lstStyle/>
          <a:p>
            <a:r>
              <a:rPr lang="es-ES" sz="2000" dirty="0">
                <a:latin typeface="Arial" panose="020B0604020202020204" pitchFamily="34" charset="0"/>
                <a:cs typeface="Arial" panose="020B0604020202020204" pitchFamily="34" charset="0"/>
              </a:rPr>
              <a:t>Dentro del proyecto RETAIN ME, se abordarán los siguientes 6 temas de preparación para el trabajo remoto</a:t>
            </a:r>
            <a:r>
              <a:rPr lang="en-IE" sz="2000" dirty="0">
                <a:latin typeface="Arial" panose="020B0604020202020204" pitchFamily="34" charset="0"/>
                <a:cs typeface="Arial" panose="020B0604020202020204" pitchFamily="34" charset="0"/>
              </a:rPr>
              <a:t>:</a:t>
            </a:r>
          </a:p>
          <a:p>
            <a:endParaRPr lang="en-IE" sz="2000" b="1" dirty="0">
              <a:latin typeface="Arial" panose="020B0604020202020204" pitchFamily="34" charset="0"/>
              <a:cs typeface="Arial" panose="020B0604020202020204" pitchFamily="34" charset="0"/>
            </a:endParaRPr>
          </a:p>
          <a:p>
            <a:r>
              <a:rPr lang="es-ES" sz="2000" b="1" dirty="0">
                <a:latin typeface="Arial" panose="020B0604020202020204" pitchFamily="34" charset="0"/>
                <a:cs typeface="Arial" panose="020B0604020202020204" pitchFamily="34" charset="0"/>
              </a:rPr>
              <a:t>Temas de preparación para el trabajo a distancia</a:t>
            </a:r>
            <a:r>
              <a:rPr lang="en-IE" sz="2000" b="1" dirty="0">
                <a:latin typeface="Arial" panose="020B0604020202020204" pitchFamily="34" charset="0"/>
                <a:cs typeface="Arial" panose="020B0604020202020204" pitchFamily="34" charset="0"/>
              </a:rPr>
              <a:t>:</a:t>
            </a:r>
          </a:p>
          <a:p>
            <a:pPr marL="457200" indent="-457200">
              <a:buAutoNum type="arabicPeriod"/>
            </a:pPr>
            <a:r>
              <a:rPr lang="es-ES" sz="2000" dirty="0">
                <a:latin typeface="Arial" panose="020B0604020202020204" pitchFamily="34" charset="0"/>
                <a:cs typeface="Arial" panose="020B0604020202020204" pitchFamily="34" charset="0"/>
              </a:rPr>
              <a:t>Capacidad para trabajar de forma remota en equipo.
Comprender la comunicación virtual.
Desarrollo de habilidades de gestión del tiempo y organización.
4. Comprender y desarrollar la resolución creativa de problemas.
5. Desarrollar habilidades para el pensamiento crítico
6. Mejorar la capacidad de aplicar disciplina
</a:t>
            </a:r>
            <a:endParaRPr lang="en-IE" sz="20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8641ED3A-6319-4C7F-B64E-B4981B7C9E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1472" y="6257669"/>
            <a:ext cx="1405487" cy="558864"/>
          </a:xfrm>
          <a:prstGeom prst="rect">
            <a:avLst/>
          </a:prstGeom>
        </p:spPr>
      </p:pic>
      <p:pic>
        <p:nvPicPr>
          <p:cNvPr id="14" name="Picture 13">
            <a:extLst>
              <a:ext uri="{FF2B5EF4-FFF2-40B4-BE49-F238E27FC236}">
                <a16:creationId xmlns:a16="http://schemas.microsoft.com/office/drawing/2014/main" id="{C6906A27-D795-4865-B42F-92014B3472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117304" y="6365502"/>
            <a:ext cx="1964299" cy="412100"/>
          </a:xfrm>
          <a:prstGeom prst="rect">
            <a:avLst/>
          </a:prstGeom>
        </p:spPr>
      </p:pic>
    </p:spTree>
    <p:extLst>
      <p:ext uri="{BB962C8B-B14F-4D97-AF65-F5344CB8AC3E}">
        <p14:creationId xmlns:p14="http://schemas.microsoft.com/office/powerpoint/2010/main" val="1452956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B4DB5102-2185-C54C-B51D-9C03258022F4}"/>
              </a:ext>
            </a:extLst>
          </p:cNvPr>
          <p:cNvSpPr/>
          <p:nvPr/>
        </p:nvSpPr>
        <p:spPr>
          <a:xfrm>
            <a:off x="263514" y="1404435"/>
            <a:ext cx="11771468" cy="391714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04ED3AF-267B-4B43-BA34-DEB6042E0540}"/>
              </a:ext>
            </a:extLst>
          </p:cNvPr>
          <p:cNvSpPr txBox="1"/>
          <p:nvPr/>
        </p:nvSpPr>
        <p:spPr>
          <a:xfrm>
            <a:off x="636479" y="700277"/>
            <a:ext cx="10717321" cy="1938992"/>
          </a:xfrm>
          <a:prstGeom prst="rect">
            <a:avLst/>
          </a:prstGeom>
        </p:spPr>
        <p:txBody>
          <a:bodyPr wrap="square" rtlCol="0">
            <a:spAutoFit/>
          </a:bodyPr>
          <a:lstStyle/>
          <a:p>
            <a:pPr algn="ctr"/>
            <a:r>
              <a:rPr lang="es-ES" sz="4000" dirty="0">
                <a:solidFill>
                  <a:srgbClr val="7030A0"/>
                </a:solidFill>
                <a:latin typeface="Arial" panose="020B0604020202020204" pitchFamily="34" charset="0"/>
                <a:cs typeface="Arial" panose="020B0604020202020204" pitchFamily="34" charset="0"/>
              </a:rPr>
              <a:t>Preparación para el trabajo remoto – Propuesta de valor
</a:t>
            </a:r>
            <a:endParaRPr lang="en-US" sz="4000" dirty="0">
              <a:solidFill>
                <a:srgbClr val="7030A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62D1785-DD3D-3548-A725-6EE3B057D9F4}"/>
              </a:ext>
            </a:extLst>
          </p:cNvPr>
          <p:cNvSpPr txBox="1"/>
          <p:nvPr/>
        </p:nvSpPr>
        <p:spPr>
          <a:xfrm>
            <a:off x="1455939" y="2374825"/>
            <a:ext cx="9809823" cy="3170099"/>
          </a:xfrm>
          <a:prstGeom prst="rect">
            <a:avLst/>
          </a:prstGeom>
          <a:noFill/>
        </p:spPr>
        <p:txBody>
          <a:bodyPr wrap="square" rtlCol="0">
            <a:spAutoFit/>
          </a:bodyPr>
          <a:lstStyle/>
          <a:p>
            <a:r>
              <a:rPr lang="es-ES" sz="2000" dirty="0">
                <a:latin typeface="Arial" panose="020B0604020202020204" pitchFamily="34" charset="0"/>
                <a:cs typeface="Arial" panose="020B0604020202020204" pitchFamily="34" charset="0"/>
              </a:rPr>
              <a:t>Es beneficioso para los usuarios finales del proyecto RETAIN ME porque los trabajadores con preparación y conocimiento de trabajo remoto:
... son más conscientes de las diferentes formas de trabajar de forma remota en un equipo 
... son más creativos para resolver problemas
... Saber cómo prepararse para la comunicación virtual
... Saber pensar críticamente
... Conocer las habilidades y conocimientos más requeridos para la gestión del tiempo 
</a:t>
            </a:r>
            <a:endParaRPr lang="en-US" dirty="0"/>
          </a:p>
        </p:txBody>
      </p:sp>
      <p:pic>
        <p:nvPicPr>
          <p:cNvPr id="11" name="Picture 10" descr="A close up of a sign&#10;&#10;Description automatically generated">
            <a:extLst>
              <a:ext uri="{FF2B5EF4-FFF2-40B4-BE49-F238E27FC236}">
                <a16:creationId xmlns:a16="http://schemas.microsoft.com/office/drawing/2014/main" id="{E500CD68-A721-D845-9A32-4E3B6356E453}"/>
              </a:ext>
            </a:extLst>
          </p:cNvPr>
          <p:cNvPicPr>
            <a:picLocks noChangeAspect="1"/>
          </p:cNvPicPr>
          <p:nvPr/>
        </p:nvPicPr>
        <p:blipFill>
          <a:blip r:embed="rId4"/>
          <a:stretch>
            <a:fillRect/>
          </a:stretch>
        </p:blipFill>
        <p:spPr>
          <a:xfrm>
            <a:off x="9743440" y="6040310"/>
            <a:ext cx="2047240" cy="583995"/>
          </a:xfrm>
          <a:prstGeom prst="rect">
            <a:avLst/>
          </a:prstGeom>
        </p:spPr>
      </p:pic>
      <p:sp>
        <p:nvSpPr>
          <p:cNvPr id="12" name="Rectangle 11">
            <a:extLst>
              <a:ext uri="{FF2B5EF4-FFF2-40B4-BE49-F238E27FC236}">
                <a16:creationId xmlns:a16="http://schemas.microsoft.com/office/drawing/2014/main" id="{CDF593A6-F399-D844-9CA7-BE394639EA10}"/>
              </a:ext>
            </a:extLst>
          </p:cNvPr>
          <p:cNvSpPr/>
          <p:nvPr/>
        </p:nvSpPr>
        <p:spPr>
          <a:xfrm>
            <a:off x="0" y="17704"/>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8641ED3A-6319-4C7F-B64E-B4981B7C9E1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3514" y="6040310"/>
            <a:ext cx="1405487" cy="558864"/>
          </a:xfrm>
          <a:prstGeom prst="rect">
            <a:avLst/>
          </a:prstGeom>
        </p:spPr>
      </p:pic>
    </p:spTree>
    <p:extLst>
      <p:ext uri="{BB962C8B-B14F-4D97-AF65-F5344CB8AC3E}">
        <p14:creationId xmlns:p14="http://schemas.microsoft.com/office/powerpoint/2010/main" val="4279728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B4DB5102-2185-C54C-B51D-9C03258022F4}"/>
              </a:ext>
            </a:extLst>
          </p:cNvPr>
          <p:cNvSpPr/>
          <p:nvPr/>
        </p:nvSpPr>
        <p:spPr>
          <a:xfrm>
            <a:off x="0" y="1391024"/>
            <a:ext cx="11955486" cy="393055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04ED3AF-267B-4B43-BA34-DEB6042E0540}"/>
              </a:ext>
            </a:extLst>
          </p:cNvPr>
          <p:cNvSpPr txBox="1"/>
          <p:nvPr/>
        </p:nvSpPr>
        <p:spPr>
          <a:xfrm>
            <a:off x="287763" y="730805"/>
            <a:ext cx="11785980" cy="1754326"/>
          </a:xfrm>
          <a:prstGeom prst="rect">
            <a:avLst/>
          </a:prstGeom>
        </p:spPr>
        <p:txBody>
          <a:bodyPr wrap="square" rtlCol="0">
            <a:spAutoFit/>
          </a:bodyPr>
          <a:lstStyle/>
          <a:p>
            <a:pPr algn="ctr"/>
            <a:r>
              <a:rPr lang="es-ES" sz="3600" dirty="0">
                <a:solidFill>
                  <a:srgbClr val="7030A0"/>
                </a:solidFill>
                <a:latin typeface="Arial" panose="020B0604020202020204" pitchFamily="34" charset="0"/>
                <a:cs typeface="Arial" panose="020B0604020202020204" pitchFamily="34" charset="0"/>
              </a:rPr>
              <a:t>Preparación para el trabajo remoto: objetivos clave de aprendizaje
</a:t>
            </a:r>
            <a:endParaRPr lang="en-US" sz="3600" dirty="0">
              <a:solidFill>
                <a:srgbClr val="7030A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62D1785-DD3D-3548-A725-6EE3B057D9F4}"/>
              </a:ext>
            </a:extLst>
          </p:cNvPr>
          <p:cNvSpPr txBox="1"/>
          <p:nvPr/>
        </p:nvSpPr>
        <p:spPr>
          <a:xfrm>
            <a:off x="1080655" y="2141130"/>
            <a:ext cx="9151939" cy="2862322"/>
          </a:xfrm>
          <a:prstGeom prst="rect">
            <a:avLst/>
          </a:prstGeom>
          <a:noFill/>
        </p:spPr>
        <p:txBody>
          <a:bodyPr wrap="square" rtlCol="0">
            <a:spAutoFit/>
          </a:bodyPr>
          <a:lstStyle/>
          <a:p>
            <a:r>
              <a:rPr lang="es-ES" sz="2000" b="1" dirty="0">
                <a:latin typeface="Arial" panose="020B0604020202020204" pitchFamily="34" charset="0"/>
                <a:cs typeface="Arial" panose="020B0604020202020204" pitchFamily="34" charset="0"/>
              </a:rPr>
              <a:t>El objetivo clave de aprendizaje para el capítulo de preparación para el trabajo remoto es</a:t>
            </a:r>
            <a:r>
              <a:rPr lang="en-IE" sz="2000" b="1" dirty="0">
                <a:latin typeface="Arial" panose="020B0604020202020204" pitchFamily="34" charset="0"/>
                <a:cs typeface="Arial" panose="020B0604020202020204" pitchFamily="34" charset="0"/>
              </a:rPr>
              <a:t>:</a:t>
            </a:r>
          </a:p>
          <a:p>
            <a:pPr marL="342900" indent="-342900">
              <a:buFont typeface="+mj-lt"/>
              <a:buAutoNum type="arabicPeriod"/>
            </a:pPr>
            <a:r>
              <a:rPr lang="es-ES" sz="2000" dirty="0">
                <a:latin typeface="Arial" panose="020B0604020202020204" pitchFamily="34" charset="0"/>
                <a:cs typeface="Arial" panose="020B0604020202020204" pitchFamily="34" charset="0"/>
              </a:rPr>
              <a:t>Los participantes saben cómo trabajar de forma remota en equipo 
Los participantes entienden la comunicación virtual
Los participantes entienden el pensamiento crítico 
Los participantes saben cómo organizar y administrar mejor el tiempo
Los participantes saben cómo usar la resolución creativa de problemas
Los participantes saben cómo aplicar la disciplina
</a:t>
            </a:r>
            <a:endParaRPr lang="en-US" dirty="0"/>
          </a:p>
        </p:txBody>
      </p:sp>
      <p:sp>
        <p:nvSpPr>
          <p:cNvPr id="12" name="Rectangle 11">
            <a:extLst>
              <a:ext uri="{FF2B5EF4-FFF2-40B4-BE49-F238E27FC236}">
                <a16:creationId xmlns:a16="http://schemas.microsoft.com/office/drawing/2014/main"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8641ED3A-6319-4C7F-B64E-B4981B7C9E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23313" y="6022566"/>
            <a:ext cx="1405487" cy="558864"/>
          </a:xfrm>
          <a:prstGeom prst="rect">
            <a:avLst/>
          </a:prstGeom>
        </p:spPr>
      </p:pic>
      <p:pic>
        <p:nvPicPr>
          <p:cNvPr id="14" name="Picture 13">
            <a:extLst>
              <a:ext uri="{FF2B5EF4-FFF2-40B4-BE49-F238E27FC236}">
                <a16:creationId xmlns:a16="http://schemas.microsoft.com/office/drawing/2014/main" id="{C6906A27-D795-4865-B42F-92014B3472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991187" y="6203232"/>
            <a:ext cx="1964299" cy="412100"/>
          </a:xfrm>
          <a:prstGeom prst="rect">
            <a:avLst/>
          </a:prstGeom>
        </p:spPr>
      </p:pic>
    </p:spTree>
    <p:extLst>
      <p:ext uri="{BB962C8B-B14F-4D97-AF65-F5344CB8AC3E}">
        <p14:creationId xmlns:p14="http://schemas.microsoft.com/office/powerpoint/2010/main" val="631310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2ECD066-6695-4258-BD5D-6EBC0CF889EC}"/>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9610" t="15389"/>
          <a:stretch/>
        </p:blipFill>
        <p:spPr>
          <a:xfrm>
            <a:off x="-1" y="0"/>
            <a:ext cx="10914939" cy="5404520"/>
          </a:xfrm>
          <a:prstGeom prst="rect">
            <a:avLst/>
          </a:prstGeom>
        </p:spPr>
      </p:pic>
      <p:pic>
        <p:nvPicPr>
          <p:cNvPr id="14" name="Graphic 13">
            <a:extLst>
              <a:ext uri="{FF2B5EF4-FFF2-40B4-BE49-F238E27FC236}">
                <a16:creationId xmlns:a16="http://schemas.microsoft.com/office/drawing/2014/main" id="{8559E724-BE85-4A13-A524-B0E886E785E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5262" t="6246"/>
          <a:stretch/>
        </p:blipFill>
        <p:spPr>
          <a:xfrm rot="10800000">
            <a:off x="-230354" y="434732"/>
            <a:ext cx="12187012" cy="5988533"/>
          </a:xfrm>
          <a:prstGeom prst="rect">
            <a:avLst/>
          </a:prstGeom>
        </p:spPr>
      </p:pic>
      <p:sp>
        <p:nvSpPr>
          <p:cNvPr id="6" name="Google Shape;1127;p41">
            <a:extLst>
              <a:ext uri="{FF2B5EF4-FFF2-40B4-BE49-F238E27FC236}">
                <a16:creationId xmlns:a16="http://schemas.microsoft.com/office/drawing/2014/main" id="{C9FF4707-6790-47F6-BECA-37A20E8A9C99}"/>
              </a:ext>
            </a:extLst>
          </p:cNvPr>
          <p:cNvSpPr txBox="1">
            <a:spLocks noGrp="1"/>
          </p:cNvSpPr>
          <p:nvPr/>
        </p:nvSpPr>
        <p:spPr>
          <a:xfrm>
            <a:off x="1158240" y="1702410"/>
            <a:ext cx="9235440" cy="19636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lvl="0" algn="ctr">
              <a:buClr>
                <a:prstClr val="white"/>
              </a:buClr>
              <a:defRPr/>
            </a:pPr>
            <a:r>
              <a:rPr lang="es-ES" sz="6000" b="1" dirty="0">
                <a:solidFill>
                  <a:srgbClr val="C00000"/>
                </a:solidFill>
                <a:latin typeface="Segoe UI" panose="020B0502040204020203" pitchFamily="34" charset="0"/>
                <a:ea typeface="Source Sans Pro Bold" panose="020B0703030403020204" pitchFamily="34" charset="0"/>
                <a:cs typeface="Segoe UI" panose="020B0502040204020203" pitchFamily="34" charset="0"/>
              </a:rPr>
              <a:t>INTRODUCCIÓN
</a:t>
            </a:r>
            <a:endParaRPr kumimoji="0" sz="6000" b="1" i="0" u="none" strike="noStrike" kern="1200" cap="none" spc="0" normalizeH="0" baseline="0" noProof="0" dirty="0">
              <a:ln>
                <a:noFill/>
              </a:ln>
              <a:solidFill>
                <a:srgbClr val="C00000"/>
              </a:solidFill>
              <a:effectLst/>
              <a:uLnTx/>
              <a:uFillTx/>
              <a:latin typeface="Segoe UI" panose="020B0502040204020203" pitchFamily="34" charset="0"/>
              <a:ea typeface="Source Sans Pro Bold" panose="020B0703030403020204" pitchFamily="34" charset="0"/>
              <a:cs typeface="Segoe UI" panose="020B0502040204020203" pitchFamily="34" charset="0"/>
              <a:sym typeface="Fjalla One"/>
            </a:endParaRPr>
          </a:p>
        </p:txBody>
      </p:sp>
      <p:sp>
        <p:nvSpPr>
          <p:cNvPr id="7" name="TextBox 6">
            <a:extLst>
              <a:ext uri="{FF2B5EF4-FFF2-40B4-BE49-F238E27FC236}">
                <a16:creationId xmlns:a16="http://schemas.microsoft.com/office/drawing/2014/main" id="{1F6939BD-C1A0-4275-8F03-125F5ED3DCD2}"/>
              </a:ext>
            </a:extLst>
          </p:cNvPr>
          <p:cNvSpPr txBox="1"/>
          <p:nvPr/>
        </p:nvSpPr>
        <p:spPr>
          <a:xfrm>
            <a:off x="2468442" y="2957030"/>
            <a:ext cx="6980357" cy="1200329"/>
          </a:xfrm>
          <a:prstGeom prst="rect">
            <a:avLst/>
          </a:prstGeom>
          <a:noFill/>
        </p:spPr>
        <p:txBody>
          <a:bodyPr wrap="square" rtlCol="0">
            <a:spAutoFit/>
          </a:bodyPr>
          <a:lstStyle/>
          <a:p>
            <a:pPr lvl="0" algn="ctr">
              <a:buClr>
                <a:prstClr val="black"/>
              </a:buClr>
              <a:buSzPts val="1100"/>
              <a:defRPr/>
            </a:pPr>
            <a:r>
              <a:rPr lang="es-ES" sz="2400" b="1" dirty="0">
                <a:solidFill>
                  <a:srgbClr val="494949"/>
                </a:solidFill>
                <a:latin typeface="ProximaNovaRegular"/>
              </a:rPr>
              <a:t>Desarrollo de habilidades de gestión del tiempo y organización
</a:t>
            </a:r>
            <a:endParaRPr kumimoji="0" lang="en-IE" sz="2400" b="1" i="0" u="none" strike="noStrike" kern="1200" cap="none" spc="0" normalizeH="0" baseline="0" noProof="0" dirty="0">
              <a:ln>
                <a:noFill/>
              </a:ln>
              <a:solidFill>
                <a:srgbClr val="E7E6E6">
                  <a:lumMod val="50000"/>
                </a:srgbClr>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E249374D-3348-4A1C-9326-5E7780BA9123}"/>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5484480-1BD9-4180-8B87-93483EAB028C}"/>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9D251A91-C4C4-4256-AD76-5CC3610AE24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2" name="Picture 11">
            <a:extLst>
              <a:ext uri="{FF2B5EF4-FFF2-40B4-BE49-F238E27FC236}">
                <a16:creationId xmlns:a16="http://schemas.microsoft.com/office/drawing/2014/main" id="{C35BE5B6-8A80-497D-9E71-F72E98E8DED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2966577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4" name="textruta 3">
            <a:extLst>
              <a:ext uri="{FF2B5EF4-FFF2-40B4-BE49-F238E27FC236}">
                <a16:creationId xmlns:a16="http://schemas.microsoft.com/office/drawing/2014/main" id="{BA5636B5-6F2D-E84B-15AE-F5C7467E128F}"/>
              </a:ext>
            </a:extLst>
          </p:cNvPr>
          <p:cNvSpPr txBox="1"/>
          <p:nvPr/>
        </p:nvSpPr>
        <p:spPr>
          <a:xfrm>
            <a:off x="719676" y="274138"/>
            <a:ext cx="8578559" cy="6408486"/>
          </a:xfrm>
          <a:prstGeom prst="rect">
            <a:avLst/>
          </a:prstGeom>
          <a:noFill/>
        </p:spPr>
        <p:txBody>
          <a:bodyPr wrap="square">
            <a:spAutoFit/>
          </a:bodyPr>
          <a:lstStyle/>
          <a:p>
            <a:pPr marL="38100">
              <a:lnSpc>
                <a:spcPct val="107000"/>
              </a:lnSpc>
            </a:pPr>
            <a:r>
              <a:rPr lang="en-GB" b="1" kern="0" dirty="0" err="1">
                <a:solidFill>
                  <a:srgbClr val="002060"/>
                </a:solidFill>
                <a:latin typeface="Arial" panose="020B0604020202020204" pitchFamily="34" charset="0"/>
                <a:ea typeface="Calibri" panose="020F0502020204030204" pitchFamily="34" charset="0"/>
              </a:rPr>
              <a:t>Gestión</a:t>
            </a:r>
            <a:r>
              <a:rPr lang="en-GB" b="1" kern="0" dirty="0">
                <a:solidFill>
                  <a:srgbClr val="002060"/>
                </a:solidFill>
                <a:latin typeface="Arial" panose="020B0604020202020204" pitchFamily="34" charset="0"/>
                <a:ea typeface="Calibri" panose="020F0502020204030204" pitchFamily="34" charset="0"/>
              </a:rPr>
              <a:t> del </a:t>
            </a:r>
            <a:r>
              <a:rPr lang="en-GB" b="1" kern="0" dirty="0" err="1">
                <a:solidFill>
                  <a:srgbClr val="002060"/>
                </a:solidFill>
                <a:latin typeface="Arial" panose="020B0604020202020204" pitchFamily="34" charset="0"/>
                <a:ea typeface="Calibri" panose="020F0502020204030204" pitchFamily="34" charset="0"/>
              </a:rPr>
              <a:t>tiempo</a:t>
            </a:r>
            <a:r>
              <a:rPr lang="en-GB" b="1" kern="0" dirty="0">
                <a:solidFill>
                  <a:srgbClr val="002060"/>
                </a:solidFill>
                <a:latin typeface="Arial" panose="020B0604020202020204" pitchFamily="34" charset="0"/>
                <a:ea typeface="Calibri" panose="020F0502020204030204" pitchFamily="34" charset="0"/>
              </a:rPr>
              <a:t>
 </a:t>
            </a:r>
            <a:endParaRPr lang="sv-SE" sz="1800" b="1" kern="0" dirty="0">
              <a:solidFill>
                <a:srgbClr val="1B3C65"/>
              </a:solidFill>
              <a:effectLst/>
              <a:latin typeface="Calibri" panose="020F0502020204030204" pitchFamily="34" charset="0"/>
              <a:ea typeface="Calibri" panose="020F0502020204030204" pitchFamily="34" charset="0"/>
            </a:endParaRPr>
          </a:p>
          <a:p>
            <a:pPr>
              <a:lnSpc>
                <a:spcPct val="107000"/>
              </a:lnSpc>
              <a:spcAft>
                <a:spcPts val="800"/>
              </a:spcAft>
            </a:pPr>
            <a:r>
              <a:rPr lang="es-ES" dirty="0">
                <a:solidFill>
                  <a:srgbClr val="002060"/>
                </a:solidFill>
                <a:latin typeface="Arial" panose="020B0604020202020204" pitchFamily="34" charset="0"/>
                <a:ea typeface="Calibri" panose="020F0502020204030204" pitchFamily="34" charset="0"/>
              </a:rPr>
              <a:t>¿Por qué es importante la gestión del tiempo de trabajo remoto?
La gestión del tiempo es uno de los aspectos más importantes y difíciles de gestionar del trabajo remoto. Cuando se hace bien, el trabajo remoto ofrece una tremenda flexibilidad y una mayor productividad. Sin embargo, una mala gestión del tiempo también puede hacer que su entorno remoto sea muy estresante y aislado a veces. Es posible que tenga dificultades para equilibrar sus responsabilidades laborales con las personales. Esta es exactamente la razón por la que es importante tener el control de su propia jornada laboral en una oficina en casa. 
La gestión del tiempo es un desafío en tiempos normales, pero cuando se trabaja de forma remota, puede ser más difícil sin los parámetros a los que está acostumbrado cuando está en la oficina.
A veces parece que no hay suficiente tiempo y probablemente todos hemos dedicado algunas horas de trabajo extra por las noches y los fines de semana. A través de la gestión del tiempo, puede aprender a trabajar de manera más inteligente y sacar más provecho de su tiempo, tanto en el trabajo como en su tiempo libre. 
</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9189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4" name="textruta 3">
            <a:extLst>
              <a:ext uri="{FF2B5EF4-FFF2-40B4-BE49-F238E27FC236}">
                <a16:creationId xmlns:a16="http://schemas.microsoft.com/office/drawing/2014/main" id="{BA5636B5-6F2D-E84B-15AE-F5C7467E128F}"/>
              </a:ext>
            </a:extLst>
          </p:cNvPr>
          <p:cNvSpPr txBox="1"/>
          <p:nvPr/>
        </p:nvSpPr>
        <p:spPr>
          <a:xfrm>
            <a:off x="611100" y="166691"/>
            <a:ext cx="7618499" cy="6120458"/>
          </a:xfrm>
          <a:prstGeom prst="rect">
            <a:avLst/>
          </a:prstGeom>
          <a:noFill/>
        </p:spPr>
        <p:txBody>
          <a:bodyPr wrap="square">
            <a:spAutoFit/>
          </a:bodyPr>
          <a:lstStyle/>
          <a:p>
            <a:pPr marL="38100">
              <a:lnSpc>
                <a:spcPct val="107000"/>
              </a:lnSpc>
            </a:pPr>
            <a:r>
              <a:rPr lang="en-GB" b="1" kern="0" dirty="0" err="1">
                <a:solidFill>
                  <a:srgbClr val="002060"/>
                </a:solidFill>
                <a:latin typeface="Arial" panose="020B0604020202020204" pitchFamily="34" charset="0"/>
                <a:ea typeface="Calibri" panose="020F0502020204030204" pitchFamily="34" charset="0"/>
              </a:rPr>
              <a:t>Habilidades</a:t>
            </a:r>
            <a:r>
              <a:rPr lang="en-GB" b="1" kern="0" dirty="0">
                <a:solidFill>
                  <a:srgbClr val="002060"/>
                </a:solidFill>
                <a:latin typeface="Arial" panose="020B0604020202020204" pitchFamily="34" charset="0"/>
                <a:ea typeface="Calibri" panose="020F0502020204030204" pitchFamily="34" charset="0"/>
              </a:rPr>
              <a:t> de </a:t>
            </a:r>
            <a:r>
              <a:rPr lang="en-GB" b="1" kern="0" dirty="0" err="1">
                <a:solidFill>
                  <a:srgbClr val="002060"/>
                </a:solidFill>
                <a:latin typeface="Arial" panose="020B0604020202020204" pitchFamily="34" charset="0"/>
                <a:ea typeface="Calibri" panose="020F0502020204030204" pitchFamily="34" charset="0"/>
              </a:rPr>
              <a:t>organización</a:t>
            </a:r>
            <a:r>
              <a:rPr lang="en-GB" b="1" kern="0" dirty="0">
                <a:solidFill>
                  <a:srgbClr val="002060"/>
                </a:solidFill>
                <a:latin typeface="Arial" panose="020B0604020202020204" pitchFamily="34" charset="0"/>
                <a:ea typeface="Calibri" panose="020F0502020204030204" pitchFamily="34" charset="0"/>
              </a:rPr>
              <a:t>
</a:t>
            </a:r>
            <a:r>
              <a:rPr lang="en-GB" sz="1800" dirty="0">
                <a:solidFill>
                  <a:srgbClr val="000000"/>
                </a:solidFill>
                <a:effectLst/>
                <a:latin typeface="Calibri" panose="020F0502020204030204" pitchFamily="34" charset="0"/>
                <a:ea typeface="Calibri" panose="020F0502020204030204" pitchFamily="34" charset="0"/>
              </a:rPr>
              <a:t> </a:t>
            </a:r>
            <a:endParaRPr lang="sv-SE" sz="1800" dirty="0">
              <a:solidFill>
                <a:srgbClr val="000000"/>
              </a:solidFill>
              <a:effectLst/>
              <a:latin typeface="Calibri" panose="020F0502020204030204" pitchFamily="34" charset="0"/>
              <a:ea typeface="Calibri" panose="020F0502020204030204" pitchFamily="34" charset="0"/>
            </a:endParaRPr>
          </a:p>
          <a:p>
            <a:pPr>
              <a:lnSpc>
                <a:spcPct val="107000"/>
              </a:lnSpc>
              <a:spcAft>
                <a:spcPts val="800"/>
              </a:spcAft>
            </a:pPr>
            <a:r>
              <a:rPr lang="es-ES" dirty="0">
                <a:solidFill>
                  <a:srgbClr val="002060"/>
                </a:solidFill>
                <a:latin typeface="Arial" panose="020B0604020202020204" pitchFamily="34" charset="0"/>
                <a:ea typeface="Calibri" panose="020F0502020204030204" pitchFamily="34" charset="0"/>
              </a:rPr>
              <a:t>Para organizar adecuadamente su jornada laboral, comience y termine el trabajo de forma remota a una hora estrictamente asignada, tome un descanso para comer y levántese de su silla para calentarse. Además, los expertos recomiendan no permanecer en pijama mientras trabajas, incluso si ninguno de tus colegas puede verte.
Organice su lugar de trabajo, cuando trabaja desde una cama o sofá, no es una buena solución. Lo mejor sería cuidar tu espacio personal, idealmente una oficina donde nadie te interrumpa. Asegúrese de tener un escritorio y una silla cómodos para trabajar. Configure todos los dispositivos que necesita y conéctese a Internet más conveniente y confiable.
Para facilitar la organización de su trabajo Es bueno que usted y su equipo tengan un plan claro de tareas, según el cual puedan trabajar y, por ejemplo, al final del día, llamen a todo el equipo y verifiquen dónde está cada uno de ustedes ahora.
</a:t>
            </a:r>
            <a:endParaRPr lang="en-US" dirty="0"/>
          </a:p>
        </p:txBody>
      </p:sp>
    </p:spTree>
    <p:extLst>
      <p:ext uri="{BB962C8B-B14F-4D97-AF65-F5344CB8AC3E}">
        <p14:creationId xmlns:p14="http://schemas.microsoft.com/office/powerpoint/2010/main" val="4204293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4" name="textruta 3">
            <a:extLst>
              <a:ext uri="{FF2B5EF4-FFF2-40B4-BE49-F238E27FC236}">
                <a16:creationId xmlns:a16="http://schemas.microsoft.com/office/drawing/2014/main" id="{BA5636B5-6F2D-E84B-15AE-F5C7467E128F}"/>
              </a:ext>
            </a:extLst>
          </p:cNvPr>
          <p:cNvSpPr txBox="1"/>
          <p:nvPr/>
        </p:nvSpPr>
        <p:spPr>
          <a:xfrm>
            <a:off x="1303686" y="1184114"/>
            <a:ext cx="6467166" cy="2031325"/>
          </a:xfrm>
          <a:prstGeom prst="rect">
            <a:avLst/>
          </a:prstGeom>
          <a:noFill/>
        </p:spPr>
        <p:txBody>
          <a:bodyPr wrap="square">
            <a:spAutoFit/>
          </a:bodyPr>
          <a:lstStyle/>
          <a:p>
            <a:r>
              <a:rPr lang="en-US" i="1" dirty="0">
                <a:latin typeface="Arial" panose="020B0604020202020204" pitchFamily="34" charset="0"/>
                <a:cs typeface="Arial" panose="020B0604020202020204" pitchFamily="34" charset="0"/>
              </a:rPr>
              <a:t>“</a:t>
            </a:r>
            <a:r>
              <a:rPr lang="es-ES" i="1" dirty="0">
                <a:latin typeface="Arial" panose="020B0604020202020204" pitchFamily="34" charset="0"/>
                <a:cs typeface="Arial" panose="020B0604020202020204" pitchFamily="34" charset="0"/>
              </a:rPr>
              <a:t>La mala noticia es que el tiempo vuela. La buena noticia es que tú eres el piloto" - Michael </a:t>
            </a:r>
            <a:r>
              <a:rPr lang="es-ES" i="1" dirty="0" err="1">
                <a:latin typeface="Arial" panose="020B0604020202020204" pitchFamily="34" charset="0"/>
                <a:cs typeface="Arial" panose="020B0604020202020204" pitchFamily="34" charset="0"/>
              </a:rPr>
              <a:t>Altshuler</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3" name="Bildobjekt 2">
            <a:extLst>
              <a:ext uri="{FF2B5EF4-FFF2-40B4-BE49-F238E27FC236}">
                <a16:creationId xmlns:a16="http://schemas.microsoft.com/office/drawing/2014/main" id="{48856070-F66C-6D1B-68C4-BF79C8CDB4F8}"/>
              </a:ext>
            </a:extLst>
          </p:cNvPr>
          <p:cNvPicPr>
            <a:picLocks noChangeAspect="1"/>
          </p:cNvPicPr>
          <p:nvPr/>
        </p:nvPicPr>
        <p:blipFill>
          <a:blip r:embed="rId6"/>
          <a:stretch>
            <a:fillRect/>
          </a:stretch>
        </p:blipFill>
        <p:spPr>
          <a:xfrm>
            <a:off x="2053725" y="2411815"/>
            <a:ext cx="4783282" cy="3188855"/>
          </a:xfrm>
          <a:prstGeom prst="rect">
            <a:avLst/>
          </a:prstGeom>
        </p:spPr>
      </p:pic>
    </p:spTree>
    <p:extLst>
      <p:ext uri="{BB962C8B-B14F-4D97-AF65-F5344CB8AC3E}">
        <p14:creationId xmlns:p14="http://schemas.microsoft.com/office/powerpoint/2010/main" val="2074563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lvl="0">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lang="en-IE" sz="6000" b="1"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ACTIVIDAD 1</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806B4B43-DF91-ABD0-1439-29381F4E907D}"/>
              </a:ext>
            </a:extLst>
          </p:cNvPr>
          <p:cNvSpPr txBox="1"/>
          <p:nvPr/>
        </p:nvSpPr>
        <p:spPr>
          <a:xfrm>
            <a:off x="443346" y="3096869"/>
            <a:ext cx="6169890" cy="1384995"/>
          </a:xfrm>
          <a:prstGeom prst="rect">
            <a:avLst/>
          </a:prstGeom>
          <a:noFill/>
        </p:spPr>
        <p:txBody>
          <a:bodyPr wrap="square">
            <a:spAutoFit/>
          </a:bodyPr>
          <a:lstStyle/>
          <a:p>
            <a:r>
              <a:rPr lang="es-ES" sz="2800" dirty="0">
                <a:solidFill>
                  <a:schemeClr val="bg1"/>
                </a:solidFill>
              </a:rPr>
              <a:t>7 CONSEJOS PARA LA GESTIÓN DEL TIEMPO 
</a:t>
            </a:r>
            <a:endParaRPr lang="en-GB" sz="2800" dirty="0">
              <a:solidFill>
                <a:schemeClr val="bg1"/>
              </a:solidFill>
            </a:endParaRPr>
          </a:p>
        </p:txBody>
      </p:sp>
    </p:spTree>
    <p:extLst>
      <p:ext uri="{BB962C8B-B14F-4D97-AF65-F5344CB8AC3E}">
        <p14:creationId xmlns:p14="http://schemas.microsoft.com/office/powerpoint/2010/main" val="384840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3529</TotalTime>
  <Words>986</Words>
  <Application>Microsoft Office PowerPoint</Application>
  <PresentationFormat>Panorámica</PresentationFormat>
  <Paragraphs>62</Paragraphs>
  <Slides>15</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15</vt:i4>
      </vt:variant>
    </vt:vector>
  </HeadingPairs>
  <TitlesOfParts>
    <vt:vector size="23" baseType="lpstr">
      <vt:lpstr>Arial</vt:lpstr>
      <vt:lpstr>Calibri</vt:lpstr>
      <vt:lpstr>Calibri Light</vt:lpstr>
      <vt:lpstr>Fjalla One</vt:lpstr>
      <vt:lpstr>ProximaNovaRegular</vt:lpstr>
      <vt:lpstr>Segoe UI</vt:lpstr>
      <vt:lpstr>Office Theme</vt:lpstr>
      <vt:lpstr>1_Office Theme</vt:lpstr>
      <vt:lpstr>Propuesta de valor para recursos de preparación para el trabajo remoto. B-Creative Association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Keegan</dc:creator>
  <cp:lastModifiedBy>Marta Muñoz</cp:lastModifiedBy>
  <cp:revision>65</cp:revision>
  <cp:lastPrinted>2019-12-06T16:57:25Z</cp:lastPrinted>
  <dcterms:created xsi:type="dcterms:W3CDTF">2019-09-26T16:12:10Z</dcterms:created>
  <dcterms:modified xsi:type="dcterms:W3CDTF">2023-06-30T11:36:18Z</dcterms:modified>
</cp:coreProperties>
</file>