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handoutMasterIdLst>
    <p:handoutMasterId r:id="rId19"/>
  </p:handoutMasterIdLst>
  <p:sldIdLst>
    <p:sldId id="269" r:id="rId3"/>
    <p:sldId id="257" r:id="rId4"/>
    <p:sldId id="267" r:id="rId5"/>
    <p:sldId id="268" r:id="rId6"/>
    <p:sldId id="272" r:id="rId7"/>
    <p:sldId id="294" r:id="rId8"/>
    <p:sldId id="295" r:id="rId9"/>
    <p:sldId id="296" r:id="rId10"/>
    <p:sldId id="277" r:id="rId11"/>
    <p:sldId id="281" r:id="rId12"/>
    <p:sldId id="297" r:id="rId13"/>
    <p:sldId id="282" r:id="rId14"/>
    <p:sldId id="292" r:id="rId15"/>
    <p:sldId id="291" r:id="rId16"/>
    <p:sldId id="293" r:id="rId17"/>
    <p:sldId id="270" r:id="rId18"/>
  </p:sldIdLst>
  <p:sldSz cx="12192000" cy="6858000"/>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8C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94"/>
  </p:normalViewPr>
  <p:slideViewPr>
    <p:cSldViewPr snapToGrid="0" snapToObjects="1">
      <p:cViewPr varScale="1">
        <p:scale>
          <a:sx n="63" d="100"/>
          <a:sy n="63" d="100"/>
        </p:scale>
        <p:origin x="780" y="-1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en-US" dirty="0"/>
          </a:p>
        </p:txBody>
      </p:sp>
      <p:sp>
        <p:nvSpPr>
          <p:cNvPr id="3" name="Substituent dată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76DF95D1-BA1A-4F61-A4D5-222D01E6DDD6}" type="datetimeFigureOut">
              <a:rPr lang="en-US" smtClean="0"/>
              <a:t>6/30/2023</a:t>
            </a:fld>
            <a:endParaRPr lang="en-US" dirty="0"/>
          </a:p>
        </p:txBody>
      </p:sp>
      <p:sp>
        <p:nvSpPr>
          <p:cNvPr id="4" name="Substituent subsol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en-US" dirty="0"/>
          </a:p>
        </p:txBody>
      </p:sp>
      <p:sp>
        <p:nvSpPr>
          <p:cNvPr id="5" name="Substituent număr diapozitiv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63DF82EB-296A-47BA-B3B5-0818C14B8FF4}" type="slidenum">
              <a:rPr lang="en-US" smtClean="0"/>
              <a:t>‹Nº›</a:t>
            </a:fld>
            <a:endParaRPr lang="en-US" dirty="0"/>
          </a:p>
        </p:txBody>
      </p:sp>
    </p:spTree>
    <p:extLst>
      <p:ext uri="{BB962C8B-B14F-4D97-AF65-F5344CB8AC3E}">
        <p14:creationId xmlns:p14="http://schemas.microsoft.com/office/powerpoint/2010/main" val="237539635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9D1E04-EF3B-CD4E-A7F5-18385454C8B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DECAEE4-7DA0-1E48-962B-D9A84547B73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6F5CE90-B726-1A4E-B04B-B2DE3045DA84}"/>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A9F15408-2AD2-3247-8953-D7DB147470F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331998B-CBF9-4449-A071-A58B074BFD0E}"/>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945191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FABA2-ECAC-204A-9706-BF31B23825FD}"/>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5DBDBEE-1451-7543-94E3-22FEDAB97A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D77C927-FC16-7A46-A639-7C0FBE6FF574}"/>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7804F36A-7F48-D443-890E-9DE6FE91B09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CE83BC5-37E5-C041-9A3F-40457A016AB7}"/>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815945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D52D7-BCBB-574E-9AB2-8A83916051D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3EE1824-A5EF-3E4E-9224-01624E2AB7D2}"/>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53B8DAB-445F-2F47-ADA7-6661EDDC29A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248E8CF1-D920-AB40-B556-0BEF3A6CE2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E663B82-A7F7-EE48-A145-FC3D7FB51DC2}"/>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8405766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F10DB3-8622-43B8-8F03-328A016E4E9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ED9F8A26-530A-4044-A184-FC8C730FCC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441E917D-0E03-49DA-BF92-F40B5858344C}"/>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5" name="Footer Placeholder 4">
            <a:extLst>
              <a:ext uri="{FF2B5EF4-FFF2-40B4-BE49-F238E27FC236}">
                <a16:creationId xmlns:a16="http://schemas.microsoft.com/office/drawing/2014/main" id="{C097F5EA-B805-46B9-BB91-FC0CECF5C5A6}"/>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939F707F-9A9B-42F3-AF77-F355A3EDACC8}"/>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2040661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65626-5053-4F53-AD86-D3C7AD14CCDB}"/>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7B7EFF34-5009-4FDB-A4E6-8CC660FEA4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BB6188CF-8605-44D4-91B1-2D41EFB58F5B}"/>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5" name="Footer Placeholder 4">
            <a:extLst>
              <a:ext uri="{FF2B5EF4-FFF2-40B4-BE49-F238E27FC236}">
                <a16:creationId xmlns:a16="http://schemas.microsoft.com/office/drawing/2014/main" id="{BCE9CA68-90C4-44FC-81F7-F7D8DE8F73B4}"/>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CDF19B9A-6501-40FC-808A-48131EB7F8F9}"/>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2967959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05224-4BD1-4DE4-A4D0-B20C58DDC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1F6F86E0-9E97-410C-B513-F3B361D0E5B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6E5D1C-C232-423C-B97D-100F561D6250}"/>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5" name="Footer Placeholder 4">
            <a:extLst>
              <a:ext uri="{FF2B5EF4-FFF2-40B4-BE49-F238E27FC236}">
                <a16:creationId xmlns:a16="http://schemas.microsoft.com/office/drawing/2014/main" id="{77C0A211-EBA1-4E9A-B9DA-9C81A23D6241}"/>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1098FFBA-2A57-4F90-8487-7EF319C7AB70}"/>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19345167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D77E8-D0ED-497A-AEDA-87C4D7E1445C}"/>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39CFDF8-C344-4E1E-ABEC-13AEFB9734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D1C0642-E239-4556-A434-7203359EB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3BD8258-D387-4762-A4C0-D05B2D5367A1}"/>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6" name="Footer Placeholder 5">
            <a:extLst>
              <a:ext uri="{FF2B5EF4-FFF2-40B4-BE49-F238E27FC236}">
                <a16:creationId xmlns:a16="http://schemas.microsoft.com/office/drawing/2014/main" id="{06FD8A61-6A1D-4124-9F58-BD5F57CD141E}"/>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1F3F7F21-8865-42F3-A675-E2533EE74EBA}"/>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28159138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43296-F4B2-478A-956A-C9ED60DA91B4}"/>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5BB4CAB0-4909-4ED2-A1F8-8BCA8945AC6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DD377DE-6D42-4C54-A671-F369C3E881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1BBC6379-94BA-4EAF-A5F0-56D5D8A34A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6703CD-3AF4-40DA-8ACB-AC8C3B1BD8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1CAD97B6-D14D-4492-981D-9E5985ABD771}"/>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8" name="Footer Placeholder 7">
            <a:extLst>
              <a:ext uri="{FF2B5EF4-FFF2-40B4-BE49-F238E27FC236}">
                <a16:creationId xmlns:a16="http://schemas.microsoft.com/office/drawing/2014/main" id="{4EAF5ACA-2978-4461-B567-C1828EEBF183}"/>
              </a:ext>
            </a:extLst>
          </p:cNvPr>
          <p:cNvSpPr>
            <a:spLocks noGrp="1"/>
          </p:cNvSpPr>
          <p:nvPr>
            <p:ph type="ftr" sz="quarter" idx="11"/>
          </p:nvPr>
        </p:nvSpPr>
        <p:spPr/>
        <p:txBody>
          <a:bodyPr/>
          <a:lstStyle/>
          <a:p>
            <a:endParaRPr lang="en-IE" dirty="0"/>
          </a:p>
        </p:txBody>
      </p:sp>
      <p:sp>
        <p:nvSpPr>
          <p:cNvPr id="9" name="Slide Number Placeholder 8">
            <a:extLst>
              <a:ext uri="{FF2B5EF4-FFF2-40B4-BE49-F238E27FC236}">
                <a16:creationId xmlns:a16="http://schemas.microsoft.com/office/drawing/2014/main" id="{22C78FD9-CB2B-47C6-BBB1-34C37D9BD3D1}"/>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1494661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F062B0-2AAE-47B3-B372-3873DE83828C}"/>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21668849-2ECA-41D6-8B99-8AEF7D789173}"/>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4" name="Footer Placeholder 3">
            <a:extLst>
              <a:ext uri="{FF2B5EF4-FFF2-40B4-BE49-F238E27FC236}">
                <a16:creationId xmlns:a16="http://schemas.microsoft.com/office/drawing/2014/main" id="{9CA92668-5314-4E22-A07D-FD58100A1D2F}"/>
              </a:ext>
            </a:extLst>
          </p:cNvPr>
          <p:cNvSpPr>
            <a:spLocks noGrp="1"/>
          </p:cNvSpPr>
          <p:nvPr>
            <p:ph type="ftr" sz="quarter" idx="11"/>
          </p:nvPr>
        </p:nvSpPr>
        <p:spPr/>
        <p:txBody>
          <a:bodyPr/>
          <a:lstStyle/>
          <a:p>
            <a:endParaRPr lang="en-IE" dirty="0"/>
          </a:p>
        </p:txBody>
      </p:sp>
      <p:sp>
        <p:nvSpPr>
          <p:cNvPr id="5" name="Slide Number Placeholder 4">
            <a:extLst>
              <a:ext uri="{FF2B5EF4-FFF2-40B4-BE49-F238E27FC236}">
                <a16:creationId xmlns:a16="http://schemas.microsoft.com/office/drawing/2014/main" id="{554ABE01-6B71-4074-B5BB-31D11FC989A3}"/>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38849939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6ADACF-9141-475B-A768-629D6B5DD3D1}"/>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3" name="Footer Placeholder 2">
            <a:extLst>
              <a:ext uri="{FF2B5EF4-FFF2-40B4-BE49-F238E27FC236}">
                <a16:creationId xmlns:a16="http://schemas.microsoft.com/office/drawing/2014/main" id="{6D0C1420-8C9C-4FAB-A47A-7EBBD9FB23F7}"/>
              </a:ext>
            </a:extLst>
          </p:cNvPr>
          <p:cNvSpPr>
            <a:spLocks noGrp="1"/>
          </p:cNvSpPr>
          <p:nvPr>
            <p:ph type="ftr" sz="quarter" idx="11"/>
          </p:nvPr>
        </p:nvSpPr>
        <p:spPr/>
        <p:txBody>
          <a:bodyPr/>
          <a:lstStyle/>
          <a:p>
            <a:endParaRPr lang="en-IE" dirty="0"/>
          </a:p>
        </p:txBody>
      </p:sp>
      <p:sp>
        <p:nvSpPr>
          <p:cNvPr id="4" name="Slide Number Placeholder 3">
            <a:extLst>
              <a:ext uri="{FF2B5EF4-FFF2-40B4-BE49-F238E27FC236}">
                <a16:creationId xmlns:a16="http://schemas.microsoft.com/office/drawing/2014/main" id="{6C1776D2-042E-4A42-A66E-8F17957372F0}"/>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456211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000A-E381-47D4-AF28-55BB0241B9D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21AB8355-5A5E-429E-8F48-A00C18A28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200CB366-EC27-4962-870E-2EE927152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7CF9126-C51B-4E7A-B8D9-60D71C13A91D}"/>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6" name="Footer Placeholder 5">
            <a:extLst>
              <a:ext uri="{FF2B5EF4-FFF2-40B4-BE49-F238E27FC236}">
                <a16:creationId xmlns:a16="http://schemas.microsoft.com/office/drawing/2014/main" id="{77FB720E-66A7-4BDF-A0AD-A966490D89A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28C8B8C2-0DC4-4088-A1DB-E6830AB10058}"/>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1452956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D93ED-6302-D246-977B-8F8BA5C0DB67}"/>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5FC9CB6-A44E-7C4F-86D6-67DB940F3A1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49D9012-79B1-8944-A19F-C489197915EC}"/>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97202DBC-E88E-0047-934E-C09E7B0EB10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CC0B7D7-1BF2-294D-B08B-D95694171188}"/>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3959778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FDA93C-6AE5-42EF-AC5A-BAE80D1D52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D6ACB862-24A1-4C73-874F-5ABF0A6C9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dirty="0"/>
          </a:p>
        </p:txBody>
      </p:sp>
      <p:sp>
        <p:nvSpPr>
          <p:cNvPr id="4" name="Text Placeholder 3">
            <a:extLst>
              <a:ext uri="{FF2B5EF4-FFF2-40B4-BE49-F238E27FC236}">
                <a16:creationId xmlns:a16="http://schemas.microsoft.com/office/drawing/2014/main" id="{A3A8982A-E55E-40AB-8D33-87CAA5E95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86B1FB-6F77-44FF-A74B-DD36F0C636A9}"/>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6" name="Footer Placeholder 5">
            <a:extLst>
              <a:ext uri="{FF2B5EF4-FFF2-40B4-BE49-F238E27FC236}">
                <a16:creationId xmlns:a16="http://schemas.microsoft.com/office/drawing/2014/main" id="{6D46FFC8-9077-4EE8-A16D-40FF4AD281D5}"/>
              </a:ext>
            </a:extLst>
          </p:cNvPr>
          <p:cNvSpPr>
            <a:spLocks noGrp="1"/>
          </p:cNvSpPr>
          <p:nvPr>
            <p:ph type="ftr" sz="quarter" idx="11"/>
          </p:nvPr>
        </p:nvSpPr>
        <p:spPr/>
        <p:txBody>
          <a:bodyPr/>
          <a:lstStyle/>
          <a:p>
            <a:endParaRPr lang="en-IE" dirty="0"/>
          </a:p>
        </p:txBody>
      </p:sp>
      <p:sp>
        <p:nvSpPr>
          <p:cNvPr id="7" name="Slide Number Placeholder 6">
            <a:extLst>
              <a:ext uri="{FF2B5EF4-FFF2-40B4-BE49-F238E27FC236}">
                <a16:creationId xmlns:a16="http://schemas.microsoft.com/office/drawing/2014/main" id="{DEC64BA2-0198-47D5-B30B-9937B57EA2B8}"/>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894051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435B5-1345-4390-ABF6-AB2BE94C96C7}"/>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BED27764-A8D9-412B-94A1-4E7F652394D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02BF6F-1E67-4E1C-B37B-363F70A6C903}"/>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5" name="Footer Placeholder 4">
            <a:extLst>
              <a:ext uri="{FF2B5EF4-FFF2-40B4-BE49-F238E27FC236}">
                <a16:creationId xmlns:a16="http://schemas.microsoft.com/office/drawing/2014/main" id="{3C92106D-6913-4E05-B355-2DAF9461625E}"/>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2E89A64B-DF36-4E73-B4FF-5AD5DAA6E08F}"/>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25698656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F292FF-A9F1-464A-A79D-EA6EB4A6AF6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04828A75-7C8D-42B2-93E7-180C8CD0462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54C562BC-2D92-4C40-8295-0A42695028A9}"/>
              </a:ext>
            </a:extLst>
          </p:cNvPr>
          <p:cNvSpPr>
            <a:spLocks noGrp="1"/>
          </p:cNvSpPr>
          <p:nvPr>
            <p:ph type="dt" sz="half" idx="10"/>
          </p:nvPr>
        </p:nvSpPr>
        <p:spPr/>
        <p:txBody>
          <a:bodyPr/>
          <a:lstStyle/>
          <a:p>
            <a:fld id="{F387C834-A5CE-43E4-B625-AB789F6C3506}" type="datetimeFigureOut">
              <a:rPr lang="en-IE" smtClean="0"/>
              <a:t>30/06/2023</a:t>
            </a:fld>
            <a:endParaRPr lang="en-IE" dirty="0"/>
          </a:p>
        </p:txBody>
      </p:sp>
      <p:sp>
        <p:nvSpPr>
          <p:cNvPr id="5" name="Footer Placeholder 4">
            <a:extLst>
              <a:ext uri="{FF2B5EF4-FFF2-40B4-BE49-F238E27FC236}">
                <a16:creationId xmlns:a16="http://schemas.microsoft.com/office/drawing/2014/main" id="{3A41ED42-88C6-462A-B6E4-39D1521C094C}"/>
              </a:ext>
            </a:extLst>
          </p:cNvPr>
          <p:cNvSpPr>
            <a:spLocks noGrp="1"/>
          </p:cNvSpPr>
          <p:nvPr>
            <p:ph type="ftr" sz="quarter" idx="11"/>
          </p:nvPr>
        </p:nvSpPr>
        <p:spPr/>
        <p:txBody>
          <a:bodyPr/>
          <a:lstStyle/>
          <a:p>
            <a:endParaRPr lang="en-IE" dirty="0"/>
          </a:p>
        </p:txBody>
      </p:sp>
      <p:sp>
        <p:nvSpPr>
          <p:cNvPr id="6" name="Slide Number Placeholder 5">
            <a:extLst>
              <a:ext uri="{FF2B5EF4-FFF2-40B4-BE49-F238E27FC236}">
                <a16:creationId xmlns:a16="http://schemas.microsoft.com/office/drawing/2014/main" id="{373245CD-176A-423D-920E-FDCDCC2ACBF3}"/>
              </a:ext>
            </a:extLst>
          </p:cNvPr>
          <p:cNvSpPr>
            <a:spLocks noGrp="1"/>
          </p:cNvSpPr>
          <p:nvPr>
            <p:ph type="sldNum" sz="quarter" idx="12"/>
          </p:nvPr>
        </p:nvSpPr>
        <p:spPr/>
        <p:txBody>
          <a:bodyPr/>
          <a:lstStyle/>
          <a:p>
            <a:fld id="{590DC0E1-1BF4-49EF-B1C4-A6338AE8135E}" type="slidenum">
              <a:rPr lang="en-IE" smtClean="0"/>
              <a:t>‹Nº›</a:t>
            </a:fld>
            <a:endParaRPr lang="en-IE" dirty="0"/>
          </a:p>
        </p:txBody>
      </p:sp>
    </p:spTree>
    <p:extLst>
      <p:ext uri="{BB962C8B-B14F-4D97-AF65-F5344CB8AC3E}">
        <p14:creationId xmlns:p14="http://schemas.microsoft.com/office/powerpoint/2010/main" val="2838849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C8678A-3BB0-494D-AED6-8042B60B4A8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D65B7E61-5127-A142-A378-34FC2D9239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9BFAA2E-3ADD-E94B-AF6B-1786FE5E4C41}"/>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0BA8C191-3E7E-9547-B146-D67A5694189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2AC7C83-ECFD-9847-A34B-2F1A6F82FBC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89258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D868F0-5703-5C4B-B9CF-2BFE4BA7FC5F}"/>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F489CF8-D32A-B948-937D-AACC16681CA8}"/>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2B1CF87-3F24-5343-9FF0-64670146E2C3}"/>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61A2B258-1646-1145-8C97-B71A230E198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D1F1B314-387A-E548-A90A-D7FE45942BD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2ADEE46-7BEA-D747-B33C-EFA24B9ACD02}"/>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358981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CCA18-CAE5-E945-9ADE-1513F08D5238}"/>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357B73B-BB3A-1148-A5FE-E90EDACB964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FC85ACC2-7E90-A740-8022-3182679296B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4F85833-89F0-684D-BB4C-1803B6271D9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A5B0C3E-F3E6-BD47-86F8-9E0CBF13C86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CFC4C9A-D933-A748-B85C-748D581327F0}"/>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8" name="Footer Placeholder 7">
            <a:extLst>
              <a:ext uri="{FF2B5EF4-FFF2-40B4-BE49-F238E27FC236}">
                <a16:creationId xmlns:a16="http://schemas.microsoft.com/office/drawing/2014/main" id="{3F74B2F4-BD39-3A41-BE73-46D67F0AA36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8932877-40BF-504E-8347-5144C8D5574C}"/>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062350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5CD59-F5D5-0443-80D9-72F9259BB917}"/>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7CA507E-6EE2-234F-8DC0-3DD89C5F4463}"/>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4" name="Footer Placeholder 3">
            <a:extLst>
              <a:ext uri="{FF2B5EF4-FFF2-40B4-BE49-F238E27FC236}">
                <a16:creationId xmlns:a16="http://schemas.microsoft.com/office/drawing/2014/main" id="{B091C29D-A9D2-2643-A696-A611ADC5F38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64783B-119E-6A41-807F-3AE3F1300373}"/>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26494531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91D130-176F-9645-BC82-90A64D609A46}"/>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3" name="Footer Placeholder 2">
            <a:extLst>
              <a:ext uri="{FF2B5EF4-FFF2-40B4-BE49-F238E27FC236}">
                <a16:creationId xmlns:a16="http://schemas.microsoft.com/office/drawing/2014/main" id="{C16B9028-0EB6-574D-95AB-3F3AFB74080D}"/>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E6E6402-5CF8-2549-9F4D-ED8180799484}"/>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783853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24C7-9FAF-6E49-A938-059C00D071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5AE0BF93-17B1-8A49-9FE3-8DE0146AC9E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CFDD2111-12E7-A946-85B6-3B21CAC709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EBFF97E-739C-8C4C-B202-84C2FBA86AA7}"/>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6A3D0CD0-4965-3A42-AD78-1DC2DAB7861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035D337-2648-E441-A612-7294CF3BAF2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593434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1F841-B90A-7943-A378-8B848306218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9A9D1E67-D0C2-3540-835F-3E5F7EDF03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32D6AD1-F17D-4147-8C53-28118C1251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B54D54-B677-8C4B-BF15-FED123BB25F3}"/>
              </a:ext>
            </a:extLst>
          </p:cNvPr>
          <p:cNvSpPr>
            <a:spLocks noGrp="1"/>
          </p:cNvSpPr>
          <p:nvPr>
            <p:ph type="dt" sz="half" idx="10"/>
          </p:nvPr>
        </p:nvSpPr>
        <p:spPr/>
        <p:txBody>
          <a:bodyPr/>
          <a:lstStyle/>
          <a:p>
            <a:fld id="{A78D0AB1-2F73-0E42-896D-EA55EB57A9A2}" type="datetimeFigureOut">
              <a:rPr lang="en-US" smtClean="0"/>
              <a:t>6/30/2023</a:t>
            </a:fld>
            <a:endParaRPr lang="en-US" dirty="0"/>
          </a:p>
        </p:txBody>
      </p:sp>
      <p:sp>
        <p:nvSpPr>
          <p:cNvPr id="6" name="Footer Placeholder 5">
            <a:extLst>
              <a:ext uri="{FF2B5EF4-FFF2-40B4-BE49-F238E27FC236}">
                <a16:creationId xmlns:a16="http://schemas.microsoft.com/office/drawing/2014/main" id="{E3191FAA-2DAA-EA4E-87C2-6E932DCDEEE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45135C7-FB15-A540-9156-F6B6F6FB9461}"/>
              </a:ext>
            </a:extLst>
          </p:cNvPr>
          <p:cNvSpPr>
            <a:spLocks noGrp="1"/>
          </p:cNvSpPr>
          <p:nvPr>
            <p:ph type="sldNum" sz="quarter" idx="12"/>
          </p:nvPr>
        </p:nvSpPr>
        <p:spPr/>
        <p:txBody>
          <a:bodyPr/>
          <a:lstStyle/>
          <a:p>
            <a:fld id="{528C72B2-CAFB-B245-B977-6EA33A0A0924}" type="slidenum">
              <a:rPr lang="en-US" smtClean="0"/>
              <a:t>‹Nº›</a:t>
            </a:fld>
            <a:endParaRPr lang="en-US" dirty="0"/>
          </a:p>
        </p:txBody>
      </p:sp>
    </p:spTree>
    <p:extLst>
      <p:ext uri="{BB962C8B-B14F-4D97-AF65-F5344CB8AC3E}">
        <p14:creationId xmlns:p14="http://schemas.microsoft.com/office/powerpoint/2010/main" val="16230402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C91E4E-8655-3042-844C-A6176830AE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11FE06B-7EAF-554B-80BF-8F1E74FC47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F153E6E3-EDF7-8A49-A874-CC9B24C227A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8D0AB1-2F73-0E42-896D-EA55EB57A9A2}" type="datetimeFigureOut">
              <a:rPr lang="en-US" smtClean="0"/>
              <a:t>6/30/2023</a:t>
            </a:fld>
            <a:endParaRPr lang="en-US" dirty="0"/>
          </a:p>
        </p:txBody>
      </p:sp>
      <p:sp>
        <p:nvSpPr>
          <p:cNvPr id="5" name="Footer Placeholder 4">
            <a:extLst>
              <a:ext uri="{FF2B5EF4-FFF2-40B4-BE49-F238E27FC236}">
                <a16:creationId xmlns:a16="http://schemas.microsoft.com/office/drawing/2014/main" id="{AFEA8674-54F3-264D-B241-67774288A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1D6FE90-E84A-EC4D-8E71-82DBCB7DA7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8C72B2-CAFB-B245-B977-6EA33A0A0924}" type="slidenum">
              <a:rPr lang="en-US" smtClean="0"/>
              <a:t>‹Nº›</a:t>
            </a:fld>
            <a:endParaRPr lang="en-US" dirty="0"/>
          </a:p>
        </p:txBody>
      </p:sp>
    </p:spTree>
    <p:extLst>
      <p:ext uri="{BB962C8B-B14F-4D97-AF65-F5344CB8AC3E}">
        <p14:creationId xmlns:p14="http://schemas.microsoft.com/office/powerpoint/2010/main" val="36600394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57FADBC-06E6-4DC7-A36E-0B230B924C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67F3DEDC-F874-4218-9AE2-21426387A3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C543A371-3A0C-4CBA-8B38-8209AC1530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7C834-A5CE-43E4-B625-AB789F6C3506}" type="datetimeFigureOut">
              <a:rPr lang="en-IE" smtClean="0"/>
              <a:t>30/06/2023</a:t>
            </a:fld>
            <a:endParaRPr lang="en-IE" dirty="0"/>
          </a:p>
        </p:txBody>
      </p:sp>
      <p:sp>
        <p:nvSpPr>
          <p:cNvPr id="5" name="Footer Placeholder 4">
            <a:extLst>
              <a:ext uri="{FF2B5EF4-FFF2-40B4-BE49-F238E27FC236}">
                <a16:creationId xmlns:a16="http://schemas.microsoft.com/office/drawing/2014/main" id="{CA72A1FB-42AD-46D0-8125-81AD06BA46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a:extLst>
              <a:ext uri="{FF2B5EF4-FFF2-40B4-BE49-F238E27FC236}">
                <a16:creationId xmlns:a16="http://schemas.microsoft.com/office/drawing/2014/main" id="{1A7D6539-CE22-465C-8A3F-3056CA46A8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0DC0E1-1BF4-49EF-B1C4-A6338AE8135E}" type="slidenum">
              <a:rPr lang="en-IE" smtClean="0"/>
              <a:t>‹Nº›</a:t>
            </a:fld>
            <a:endParaRPr lang="en-IE" dirty="0"/>
          </a:p>
        </p:txBody>
      </p:sp>
    </p:spTree>
    <p:extLst>
      <p:ext uri="{BB962C8B-B14F-4D97-AF65-F5344CB8AC3E}">
        <p14:creationId xmlns:p14="http://schemas.microsoft.com/office/powerpoint/2010/main" val="2031618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hyperlink" Target="https://www.brightconcept-consulting.com/en/blog/leadership/how-to-develop-the-7-skills-of-critical-thinking" TargetMode="External"/><Relationship Id="rId5" Type="http://schemas.openxmlformats.org/officeDocument/2006/relationships/image" Target="../media/image1.jpg"/><Relationship Id="rId4" Type="http://schemas.openxmlformats.org/officeDocument/2006/relationships/image" Target="../media/image10.svg"/></Relationships>
</file>

<file path=ppt/slides/_rels/slide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jp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5" Type="http://schemas.openxmlformats.org/officeDocument/2006/relationships/image" Target="../media/image1.jpg"/><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jpg"/><Relationship Id="rId5" Type="http://schemas.openxmlformats.org/officeDocument/2006/relationships/image" Target="../media/image8.pn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6906A27-D795-4865-B42F-92014B3472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117304" y="6275993"/>
            <a:ext cx="1964299" cy="412100"/>
          </a:xfrm>
          <a:prstGeom prst="rect">
            <a:avLst/>
          </a:prstGeom>
        </p:spPr>
      </p:pic>
      <p:pic>
        <p:nvPicPr>
          <p:cNvPr id="4" name="Picture 3">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42909" y="855409"/>
            <a:ext cx="6558564" cy="3269778"/>
          </a:xfrm>
          <a:prstGeom prst="rect">
            <a:avLst/>
          </a:prstGeom>
        </p:spPr>
      </p:pic>
      <p:sp>
        <p:nvSpPr>
          <p:cNvPr id="6" name="Title 5">
            <a:extLst>
              <a:ext uri="{FF2B5EF4-FFF2-40B4-BE49-F238E27FC236}">
                <a16:creationId xmlns:a16="http://schemas.microsoft.com/office/drawing/2014/main" id="{77D51BA8-305D-BA4F-B053-601A01FD369A}"/>
              </a:ext>
            </a:extLst>
          </p:cNvPr>
          <p:cNvSpPr txBox="1">
            <a:spLocks noGrp="1"/>
          </p:cNvSpPr>
          <p:nvPr>
            <p:ph type="ctrTitle"/>
          </p:nvPr>
        </p:nvSpPr>
        <p:spPr>
          <a:xfrm>
            <a:off x="1297489" y="3524471"/>
            <a:ext cx="9597021" cy="2751522"/>
          </a:xfrm>
          <a:prstGeom prst="rect">
            <a:avLst/>
          </a:prstGeom>
          <a:noFill/>
        </p:spPr>
        <p:txBody>
          <a:bodyPr wrap="square" rtlCol="0">
            <a:spAutoFit/>
          </a:bodyPr>
          <a:lstStyle/>
          <a:p>
            <a:r>
              <a:rPr lang="es-ES" sz="4800" dirty="0">
                <a:solidFill>
                  <a:srgbClr val="C00000"/>
                </a:solidFill>
                <a:latin typeface="Arial" panose="020B0604020202020204" pitchFamily="34" charset="0"/>
                <a:cs typeface="Arial" panose="020B0604020202020204" pitchFamily="34" charset="0"/>
              </a:rPr>
              <a:t>Propuesta de valor para recursos de preparación para el trabajo remoto</a:t>
            </a:r>
            <a:r>
              <a:rPr lang="en-US" sz="4800" dirty="0">
                <a:solidFill>
                  <a:srgbClr val="C00000"/>
                </a:solidFill>
                <a:latin typeface="Arial" panose="020B0604020202020204" pitchFamily="34" charset="0"/>
                <a:cs typeface="Arial" panose="020B0604020202020204" pitchFamily="34" charset="0"/>
              </a:rPr>
              <a:t>.</a:t>
            </a:r>
            <a:br>
              <a:rPr lang="en-US" sz="4800" dirty="0">
                <a:solidFill>
                  <a:srgbClr val="C00000"/>
                </a:solidFill>
                <a:latin typeface="Arial" panose="020B0604020202020204" pitchFamily="34" charset="0"/>
                <a:cs typeface="Arial" panose="020B0604020202020204" pitchFamily="34" charset="0"/>
              </a:rPr>
            </a:br>
            <a:r>
              <a:rPr lang="en-US" sz="4800" dirty="0">
                <a:solidFill>
                  <a:srgbClr val="7030A0"/>
                </a:solidFill>
                <a:latin typeface="Arial" panose="020B0604020202020204" pitchFamily="34" charset="0"/>
                <a:cs typeface="Arial" panose="020B0604020202020204" pitchFamily="34" charset="0"/>
              </a:rPr>
              <a:t>B-Creative Association</a:t>
            </a:r>
          </a:p>
        </p:txBody>
      </p:sp>
      <p:pic>
        <p:nvPicPr>
          <p:cNvPr id="7" name="Picture 6">
            <a:extLst>
              <a:ext uri="{FF2B5EF4-FFF2-40B4-BE49-F238E27FC236}">
                <a16:creationId xmlns:a16="http://schemas.microsoft.com/office/drawing/2014/main" id="{8641ED3A-6319-4C7F-B64E-B4981B7C9E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spTree>
    <p:extLst>
      <p:ext uri="{BB962C8B-B14F-4D97-AF65-F5344CB8AC3E}">
        <p14:creationId xmlns:p14="http://schemas.microsoft.com/office/powerpoint/2010/main" val="3562115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6DF9DD5B-14FF-472F-A715-821145C0AE4C}"/>
              </a:ext>
            </a:extLst>
          </p:cNvPr>
          <p:cNvSpPr txBox="1"/>
          <p:nvPr/>
        </p:nvSpPr>
        <p:spPr>
          <a:xfrm>
            <a:off x="674255" y="1450539"/>
            <a:ext cx="6465454" cy="3139321"/>
          </a:xfrm>
          <a:prstGeom prst="rect">
            <a:avLst/>
          </a:prstGeom>
          <a:noFill/>
        </p:spPr>
        <p:txBody>
          <a:bodyPr wrap="square">
            <a:spAutoFit/>
          </a:bodyPr>
          <a:lstStyle/>
          <a:p>
            <a:r>
              <a:rPr lang="es-ES" b="1" dirty="0"/>
              <a:t>Cómo mejorar tus habilidades de pensamiento crítico
</a:t>
            </a:r>
            <a:endParaRPr lang="en-US" dirty="0"/>
          </a:p>
          <a:p>
            <a:endParaRPr lang="en-US" dirty="0"/>
          </a:p>
          <a:p>
            <a:pPr marL="285750" indent="-285750">
              <a:buFont typeface="Arial" panose="020B0604020202020204" pitchFamily="34" charset="0"/>
              <a:buChar char="•"/>
            </a:pPr>
            <a:r>
              <a:rPr lang="es-ES" dirty="0"/>
              <a:t>Sepa exactamente lo que quiere. Saber exactamente lo que quieres es el primer paso en el pensamiento crítico.
Maneja tus prejuicios.
Considere las consecuencias de sus opciones.
Haz tu investigación.
Acepta el hecho de que no siempre tienes razón.
Divídelo.
No comprimas cosas.</a:t>
            </a:r>
            <a:endParaRPr lang="en-US" dirty="0"/>
          </a:p>
        </p:txBody>
      </p:sp>
    </p:spTree>
    <p:extLst>
      <p:ext uri="{BB962C8B-B14F-4D97-AF65-F5344CB8AC3E}">
        <p14:creationId xmlns:p14="http://schemas.microsoft.com/office/powerpoint/2010/main" val="1287564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6F2A0D33-D425-C9CC-2C26-95B9B628FD37}"/>
              </a:ext>
            </a:extLst>
          </p:cNvPr>
          <p:cNvSpPr txBox="1"/>
          <p:nvPr/>
        </p:nvSpPr>
        <p:spPr>
          <a:xfrm>
            <a:off x="729673" y="1339656"/>
            <a:ext cx="6465454" cy="2585323"/>
          </a:xfrm>
          <a:prstGeom prst="rect">
            <a:avLst/>
          </a:prstGeom>
          <a:noFill/>
        </p:spPr>
        <p:txBody>
          <a:bodyPr wrap="square">
            <a:spAutoFit/>
          </a:bodyPr>
          <a:lstStyle/>
          <a:p>
            <a:pPr marL="285750" indent="-285750">
              <a:buFont typeface="Arial" panose="020B0604020202020204" pitchFamily="34" charset="0"/>
              <a:buChar char="•"/>
            </a:pPr>
            <a:r>
              <a:rPr lang="es-ES" b="1" dirty="0"/>
              <a:t>Cómo mejorar tus habilidades de pensamiento crítico en 7 pasos
</a:t>
            </a:r>
            <a:r>
              <a:rPr lang="es-ES" dirty="0"/>
              <a:t>Identifique la pregunta.
Recopilar información.
Investigar y revisar.
Determine lo que es relevante.
Autoevaluación.
Saca conclusiones.
Explique sus conclusiones.</a:t>
            </a:r>
            <a:endParaRPr lang="en-US" dirty="0"/>
          </a:p>
        </p:txBody>
      </p:sp>
    </p:spTree>
    <p:extLst>
      <p:ext uri="{BB962C8B-B14F-4D97-AF65-F5344CB8AC3E}">
        <p14:creationId xmlns:p14="http://schemas.microsoft.com/office/powerpoint/2010/main" val="8400473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2"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2</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11A6F41F-CAC3-DAE0-6896-A245B1D8F453}"/>
              </a:ext>
            </a:extLst>
          </p:cNvPr>
          <p:cNvSpPr txBox="1"/>
          <p:nvPr/>
        </p:nvSpPr>
        <p:spPr>
          <a:xfrm>
            <a:off x="342782" y="3205018"/>
            <a:ext cx="6169890" cy="923330"/>
          </a:xfrm>
          <a:prstGeom prst="rect">
            <a:avLst/>
          </a:prstGeom>
          <a:noFill/>
        </p:spPr>
        <p:txBody>
          <a:bodyPr wrap="square">
            <a:spAutoFit/>
          </a:bodyPr>
          <a:lstStyle/>
          <a:p>
            <a:r>
              <a:rPr lang="es-ES" dirty="0">
                <a:solidFill>
                  <a:schemeClr val="bg1"/>
                </a:solidFill>
              </a:rPr>
              <a:t>CÓMO DESARROLLAR LAS 7 HABILIDADES DEL PENSAMIENTO CRÍTICO
</a:t>
            </a:r>
            <a:endParaRPr lang="en-GB" dirty="0">
              <a:solidFill>
                <a:schemeClr val="bg1"/>
              </a:solidFill>
            </a:endParaRPr>
          </a:p>
        </p:txBody>
      </p:sp>
    </p:spTree>
    <p:extLst>
      <p:ext uri="{BB962C8B-B14F-4D97-AF65-F5344CB8AC3E}">
        <p14:creationId xmlns:p14="http://schemas.microsoft.com/office/powerpoint/2010/main" val="2645529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2" name="textruta 1">
            <a:extLst>
              <a:ext uri="{FF2B5EF4-FFF2-40B4-BE49-F238E27FC236}">
                <a16:creationId xmlns:a16="http://schemas.microsoft.com/office/drawing/2014/main" id="{B015AAFD-ED8F-04AB-1BBA-522C5FA97B7E}"/>
              </a:ext>
            </a:extLst>
          </p:cNvPr>
          <p:cNvSpPr txBox="1"/>
          <p:nvPr/>
        </p:nvSpPr>
        <p:spPr>
          <a:xfrm>
            <a:off x="538318" y="1440872"/>
            <a:ext cx="5754254" cy="2862322"/>
          </a:xfrm>
          <a:prstGeom prst="rect">
            <a:avLst/>
          </a:prstGeom>
          <a:noFill/>
        </p:spPr>
        <p:txBody>
          <a:bodyPr wrap="square" rtlCol="0">
            <a:spAutoFit/>
          </a:bodyPr>
          <a:lstStyle/>
          <a:p>
            <a:r>
              <a:rPr lang="es-ES" dirty="0"/>
              <a:t>Este recurso es una autoevaluación de pensamiento crítico y ver si necesita mejorar sus habilidades de pensamiento crítico. 
Después de la autoevaluación, puede leer más sobre cómo desarrollar sus habilidades de pensamiento crítico. 
Enlace al recurso: 
</a:t>
            </a:r>
            <a:r>
              <a:rPr lang="en-GB" dirty="0">
                <a:hlinkClick r:id="rId6"/>
              </a:rPr>
              <a:t>https://www.brightconcept-consulting.com/en/blog/leadership/how-to-develop-the-7-skills-of-critical-thinking</a:t>
            </a:r>
            <a:endParaRPr lang="en-GB" dirty="0"/>
          </a:p>
          <a:p>
            <a:endParaRPr lang="en-GB" dirty="0"/>
          </a:p>
        </p:txBody>
      </p:sp>
    </p:spTree>
    <p:extLst>
      <p:ext uri="{BB962C8B-B14F-4D97-AF65-F5344CB8AC3E}">
        <p14:creationId xmlns:p14="http://schemas.microsoft.com/office/powerpoint/2010/main" val="26373255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341218"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CERRAR </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&amp; CONCLUSION</a:t>
            </a: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mn-ea"/>
                <a:cs typeface="Segoe UI" panose="020B0502040204020203" pitchFamily="34" charset="0"/>
              </a:rPr>
              <a:t> </a:t>
            </a: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52184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3" y="-121186"/>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4" name="textruta 3">
            <a:extLst>
              <a:ext uri="{FF2B5EF4-FFF2-40B4-BE49-F238E27FC236}">
                <a16:creationId xmlns:a16="http://schemas.microsoft.com/office/drawing/2014/main" id="{A670A1EE-214F-0881-9A3D-32838E6C4CF3}"/>
              </a:ext>
            </a:extLst>
          </p:cNvPr>
          <p:cNvSpPr txBox="1"/>
          <p:nvPr/>
        </p:nvSpPr>
        <p:spPr>
          <a:xfrm>
            <a:off x="822036" y="905961"/>
            <a:ext cx="6465454" cy="5078313"/>
          </a:xfrm>
          <a:prstGeom prst="rect">
            <a:avLst/>
          </a:prstGeom>
          <a:noFill/>
        </p:spPr>
        <p:txBody>
          <a:bodyPr wrap="square">
            <a:spAutoFit/>
          </a:bodyPr>
          <a:lstStyle/>
          <a:p>
            <a:r>
              <a:rPr lang="es-ES" dirty="0"/>
              <a:t>El pensamiento crítico difiere del pensamiento ordinario en que intentas pensar de manera diferente, de una manera nueva, por alguna razón. Podría ser que quieras tratar de ver algo desde una nueva perspectiva o problematizarlo.
El pensamiento crítico también difiere del pensamiento experto. Si bien el experto se caracteriza por sus diferentes herramientas de pensamiento y formas flexibles de pensar, a menudo gracias a su profundo conocimiento, no se requiere realmente un gran conocimiento para pensar críticamente. Por supuesto, el experto puede pensar críticamente con la ayuda de su pensamiento experto y a menudo lo hace. Pero eso no es un requisito previo para el pensamiento crítico.
Una forma común de clasificar el pensamiento crítico es usar los conceptos de habilidades, rasgos de carácter y acción. Las habilidades son comunes y a menudo se enseñan ya en la escuela, en forma, por ejemplo, de análisis de argumentación o crítica de fuentes.
</a:t>
            </a:r>
            <a:endParaRPr lang="en-GB" dirty="0"/>
          </a:p>
        </p:txBody>
      </p:sp>
    </p:spTree>
    <p:extLst>
      <p:ext uri="{BB962C8B-B14F-4D97-AF65-F5344CB8AC3E}">
        <p14:creationId xmlns:p14="http://schemas.microsoft.com/office/powerpoint/2010/main" val="30393448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22EEF9A8-0EF0-4F47-9334-882352D03E6F}"/>
              </a:ext>
            </a:extLst>
          </p:cNvPr>
          <p:cNvSpPr txBox="1"/>
          <p:nvPr/>
        </p:nvSpPr>
        <p:spPr>
          <a:xfrm>
            <a:off x="5185019" y="6117074"/>
            <a:ext cx="6771640" cy="553998"/>
          </a:xfrm>
          <a:prstGeom prst="rect">
            <a:avLst/>
          </a:prstGeom>
          <a:noFill/>
        </p:spPr>
        <p:txBody>
          <a:bodyPr wrap="square" rtlCol="0">
            <a:spAutoFit/>
          </a:bodyPr>
          <a:lstStyle/>
          <a:p>
            <a:pPr algn="just"/>
            <a:r>
              <a:rPr lang="en-IE" sz="1000" dirty="0">
                <a:latin typeface="Segoe UI" panose="020B0502040204020203" pitchFamily="34" charset="0"/>
                <a:ea typeface="Source Sans Pro" panose="020B0503030403020204" pitchFamily="34" charset="0"/>
                <a:cs typeface="Segoe UI" panose="020B0502040204020203" pitchFamily="34"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2021-1-SE01-KA220-VET-000032922</a:t>
            </a:r>
          </a:p>
        </p:txBody>
      </p:sp>
      <p:pic>
        <p:nvPicPr>
          <p:cNvPr id="17" name="Google Shape;123;p19">
            <a:extLst>
              <a:ext uri="{FF2B5EF4-FFF2-40B4-BE49-F238E27FC236}">
                <a16:creationId xmlns:a16="http://schemas.microsoft.com/office/drawing/2014/main" id="{8B66006C-4DCB-433C-BE7A-F55AD5F33B2E}"/>
              </a:ext>
            </a:extLst>
          </p:cNvPr>
          <p:cNvPicPr preferRelativeResize="0"/>
          <p:nvPr/>
        </p:nvPicPr>
        <p:blipFill>
          <a:blip r:embed="rId2">
            <a:extLst>
              <a:ext uri="{28A0092B-C50C-407E-A947-70E740481C1C}">
                <a14:useLocalDpi xmlns:a14="http://schemas.microsoft.com/office/drawing/2010/main" val="0"/>
              </a:ext>
            </a:extLst>
          </a:blip>
          <a:srcRect/>
          <a:stretch/>
        </p:blipFill>
        <p:spPr>
          <a:xfrm>
            <a:off x="3923930" y="974010"/>
            <a:ext cx="4077070" cy="2355115"/>
          </a:xfrm>
          <a:prstGeom prst="rect">
            <a:avLst/>
          </a:prstGeom>
          <a:noFill/>
          <a:ln>
            <a:noFill/>
          </a:ln>
        </p:spPr>
      </p:pic>
      <p:sp>
        <p:nvSpPr>
          <p:cNvPr id="25" name="Rectangle 24">
            <a:extLst>
              <a:ext uri="{FF2B5EF4-FFF2-40B4-BE49-F238E27FC236}">
                <a16:creationId xmlns:a16="http://schemas.microsoft.com/office/drawing/2014/main" id="{BED7CE50-14A4-4A31-8650-6A391461465B}"/>
              </a:ext>
            </a:extLst>
          </p:cNvPr>
          <p:cNvSpPr/>
          <p:nvPr/>
        </p:nvSpPr>
        <p:spPr>
          <a:xfrm>
            <a:off x="10353554" y="57149"/>
            <a:ext cx="1838446" cy="7935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sz="400" dirty="0"/>
          </a:p>
        </p:txBody>
      </p:sp>
      <p:sp>
        <p:nvSpPr>
          <p:cNvPr id="7" name="Rectangle 6">
            <a:extLst>
              <a:ext uri="{FF2B5EF4-FFF2-40B4-BE49-F238E27FC236}">
                <a16:creationId xmlns:a16="http://schemas.microsoft.com/office/drawing/2014/main" id="{6A17B786-ED52-4C2E-9DEF-14A96470614A}"/>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id="{1FB80AD3-AF0A-4194-AD8D-7555188CBF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297323" y="3690456"/>
            <a:ext cx="7597354" cy="1609650"/>
          </a:xfrm>
          <a:prstGeom prst="rect">
            <a:avLst/>
          </a:prstGeom>
        </p:spPr>
      </p:pic>
      <p:pic>
        <p:nvPicPr>
          <p:cNvPr id="9" name="Picture 8">
            <a:extLst>
              <a:ext uri="{FF2B5EF4-FFF2-40B4-BE49-F238E27FC236}">
                <a16:creationId xmlns:a16="http://schemas.microsoft.com/office/drawing/2014/main" id="{9E81700D-F452-4CAC-A942-A29E9FF0DF0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20720" y="6185590"/>
            <a:ext cx="1964299" cy="412100"/>
          </a:xfrm>
          <a:prstGeom prst="rect">
            <a:avLst/>
          </a:prstGeom>
        </p:spPr>
      </p:pic>
      <p:pic>
        <p:nvPicPr>
          <p:cNvPr id="10" name="Picture 9">
            <a:extLst>
              <a:ext uri="{FF2B5EF4-FFF2-40B4-BE49-F238E27FC236}">
                <a16:creationId xmlns:a16="http://schemas.microsoft.com/office/drawing/2014/main" id="{8641ED3A-6319-4C7F-B64E-B4981B7C9E1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23313" y="6185590"/>
            <a:ext cx="1405487" cy="558864"/>
          </a:xfrm>
          <a:prstGeom prst="rect">
            <a:avLst/>
          </a:prstGeom>
        </p:spPr>
      </p:pic>
    </p:spTree>
    <p:extLst>
      <p:ext uri="{BB962C8B-B14F-4D97-AF65-F5344CB8AC3E}">
        <p14:creationId xmlns:p14="http://schemas.microsoft.com/office/powerpoint/2010/main" val="18377635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1024037" y="1733354"/>
            <a:ext cx="9361586" cy="4189509"/>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04ED3AF-267B-4B43-BA34-DEB6042E0540}"/>
              </a:ext>
            </a:extLst>
          </p:cNvPr>
          <p:cNvSpPr txBox="1"/>
          <p:nvPr/>
        </p:nvSpPr>
        <p:spPr>
          <a:xfrm>
            <a:off x="616412" y="545620"/>
            <a:ext cx="9175750" cy="2123658"/>
          </a:xfrm>
          <a:prstGeom prst="rect">
            <a:avLst/>
          </a:prstGeom>
        </p:spPr>
        <p:txBody>
          <a:bodyPr wrap="square" rtlCol="0">
            <a:spAutoFit/>
          </a:bodyPr>
          <a:lstStyle/>
          <a:p>
            <a:pPr algn="ctr"/>
            <a:r>
              <a:rPr lang="es-ES" sz="4400" dirty="0">
                <a:solidFill>
                  <a:srgbClr val="7030A0"/>
                </a:solidFill>
                <a:latin typeface="Arial" panose="020B0604020202020204" pitchFamily="34" charset="0"/>
                <a:cs typeface="Arial" panose="020B0604020202020204" pitchFamily="34" charset="0"/>
              </a:rPr>
              <a:t>Preparación para el trabajo remoto - Temas
</a:t>
            </a:r>
            <a:endParaRPr lang="en-US" sz="44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297395" y="2101584"/>
            <a:ext cx="8814869" cy="3477875"/>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Dentro del proyecto RETAIN ME, se abordarán los siguientes 6 temas de preparación para el trabajo remoto</a:t>
            </a:r>
            <a:r>
              <a:rPr lang="en-IE" sz="2000" dirty="0">
                <a:latin typeface="Arial" panose="020B0604020202020204" pitchFamily="34" charset="0"/>
                <a:cs typeface="Arial" panose="020B0604020202020204" pitchFamily="34" charset="0"/>
              </a:rPr>
              <a:t>:</a:t>
            </a:r>
          </a:p>
          <a:p>
            <a:endParaRPr lang="en-IE" sz="2000" b="1" dirty="0">
              <a:latin typeface="Arial" panose="020B0604020202020204" pitchFamily="34" charset="0"/>
              <a:cs typeface="Arial" panose="020B0604020202020204" pitchFamily="34" charset="0"/>
            </a:endParaRPr>
          </a:p>
          <a:p>
            <a:r>
              <a:rPr lang="es-ES" sz="2000" b="1" dirty="0">
                <a:latin typeface="Arial" panose="020B0604020202020204" pitchFamily="34" charset="0"/>
                <a:cs typeface="Arial" panose="020B0604020202020204" pitchFamily="34" charset="0"/>
              </a:rPr>
              <a:t>Temas de preparación para el trabajo a distancia</a:t>
            </a:r>
            <a:r>
              <a:rPr lang="en-IE" sz="2000" b="1" dirty="0">
                <a:latin typeface="Arial" panose="020B0604020202020204" pitchFamily="34" charset="0"/>
                <a:cs typeface="Arial" panose="020B0604020202020204" pitchFamily="34" charset="0"/>
              </a:rPr>
              <a:t>:</a:t>
            </a:r>
          </a:p>
          <a:p>
            <a:pPr marL="457200" indent="-457200">
              <a:buAutoNum type="arabicPeriod"/>
            </a:pPr>
            <a:r>
              <a:rPr lang="es-ES" sz="2000" dirty="0">
                <a:latin typeface="Arial" panose="020B0604020202020204" pitchFamily="34" charset="0"/>
                <a:cs typeface="Arial" panose="020B0604020202020204" pitchFamily="34" charset="0"/>
              </a:rPr>
              <a:t>Capacidad para trabajar de forma remota en equipo.
Comprender la comunicación virtual.
Desarrollo de habilidades de gestión del tiempo y organización.
4. Comprender y desarrollar la resolución creativa de problemas.
5. Desarrollar habilidades para el pensamiento crítico
6. Mejorar la capacidad de aplicar disciplina
</a:t>
            </a:r>
            <a:endParaRPr lang="en-IE" sz="2000" b="1" dirty="0">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21472" y="6257669"/>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117304" y="6365502"/>
            <a:ext cx="1964299" cy="412100"/>
          </a:xfrm>
          <a:prstGeom prst="rect">
            <a:avLst/>
          </a:prstGeom>
        </p:spPr>
      </p:pic>
    </p:spTree>
    <p:extLst>
      <p:ext uri="{BB962C8B-B14F-4D97-AF65-F5344CB8AC3E}">
        <p14:creationId xmlns:p14="http://schemas.microsoft.com/office/powerpoint/2010/main" val="1452956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263514" y="1404435"/>
            <a:ext cx="11771468" cy="391714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04ED3AF-267B-4B43-BA34-DEB6042E0540}"/>
              </a:ext>
            </a:extLst>
          </p:cNvPr>
          <p:cNvSpPr txBox="1"/>
          <p:nvPr/>
        </p:nvSpPr>
        <p:spPr>
          <a:xfrm>
            <a:off x="443969" y="667226"/>
            <a:ext cx="10717321" cy="1938992"/>
          </a:xfrm>
          <a:prstGeom prst="rect">
            <a:avLst/>
          </a:prstGeom>
        </p:spPr>
        <p:txBody>
          <a:bodyPr wrap="square" rtlCol="0">
            <a:spAutoFit/>
          </a:bodyPr>
          <a:lstStyle/>
          <a:p>
            <a:pPr algn="ctr"/>
            <a:r>
              <a:rPr lang="es-ES" sz="4000" dirty="0">
                <a:solidFill>
                  <a:srgbClr val="7030A0"/>
                </a:solidFill>
                <a:latin typeface="Arial" panose="020B0604020202020204" pitchFamily="34" charset="0"/>
                <a:cs typeface="Arial" panose="020B0604020202020204" pitchFamily="34" charset="0"/>
              </a:rPr>
              <a:t>Preparación para el trabajo remoto – Propuesta de valor
</a:t>
            </a:r>
            <a:endParaRPr lang="en-US" sz="40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455939" y="2374825"/>
            <a:ext cx="9809823" cy="3170099"/>
          </a:xfrm>
          <a:prstGeom prst="rect">
            <a:avLst/>
          </a:prstGeom>
          <a:noFill/>
        </p:spPr>
        <p:txBody>
          <a:bodyPr wrap="square" rtlCol="0">
            <a:spAutoFit/>
          </a:bodyPr>
          <a:lstStyle/>
          <a:p>
            <a:r>
              <a:rPr lang="es-ES" sz="2000" dirty="0">
                <a:latin typeface="Arial" panose="020B0604020202020204" pitchFamily="34" charset="0"/>
                <a:cs typeface="Arial" panose="020B0604020202020204" pitchFamily="34" charset="0"/>
              </a:rPr>
              <a:t>Es beneficioso para los usuarios finales del proyecto RETAIN ME porque los trabajadores con preparación y conocimiento de trabajo remoto:
... son más conscientes de las diferentes formas de trabajar de forma remota en un equipo 
... son más creativos para resolver problemas
... Saber cómo prepararse para la comunicación virtual
... Saber pensar críticamente
... Conocer las habilidades y conocimientos más requeridos para la gestión del tiempo 
</a:t>
            </a:r>
            <a:endParaRPr lang="en-US" dirty="0"/>
          </a:p>
        </p:txBody>
      </p:sp>
      <p:pic>
        <p:nvPicPr>
          <p:cNvPr id="11" name="Picture 10" descr="A close up of a sign&#10;&#10;Description automatically generated">
            <a:extLst>
              <a:ext uri="{FF2B5EF4-FFF2-40B4-BE49-F238E27FC236}">
                <a16:creationId xmlns:a16="http://schemas.microsoft.com/office/drawing/2014/main" id="{E500CD68-A721-D845-9A32-4E3B6356E453}"/>
              </a:ext>
            </a:extLst>
          </p:cNvPr>
          <p:cNvPicPr>
            <a:picLocks noChangeAspect="1"/>
          </p:cNvPicPr>
          <p:nvPr/>
        </p:nvPicPr>
        <p:blipFill>
          <a:blip r:embed="rId4"/>
          <a:stretch>
            <a:fillRect/>
          </a:stretch>
        </p:blipFill>
        <p:spPr>
          <a:xfrm>
            <a:off x="9743440" y="6040310"/>
            <a:ext cx="2047240" cy="583995"/>
          </a:xfrm>
          <a:prstGeom prst="rect">
            <a:avLst/>
          </a:prstGeom>
        </p:spPr>
      </p:pic>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63514" y="6040310"/>
            <a:ext cx="1405487" cy="558864"/>
          </a:xfrm>
          <a:prstGeom prst="rect">
            <a:avLst/>
          </a:prstGeom>
        </p:spPr>
      </p:pic>
    </p:spTree>
    <p:extLst>
      <p:ext uri="{BB962C8B-B14F-4D97-AF65-F5344CB8AC3E}">
        <p14:creationId xmlns:p14="http://schemas.microsoft.com/office/powerpoint/2010/main" val="4279728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1855A15-BE3E-1C4E-83F9-911B673102B2}"/>
              </a:ext>
            </a:extLst>
          </p:cNvPr>
          <p:cNvPicPr>
            <a:picLocks noChangeAspect="1"/>
          </p:cNvPicPr>
          <p:nvPr/>
        </p:nvPicPr>
        <p:blipFill rotWithShape="1">
          <a:blip r:embed="rId2">
            <a:alphaModFix amt="36000"/>
          </a:blip>
          <a:srcRect t="15454" r="-1" b="15474"/>
          <a:stretch/>
        </p:blipFill>
        <p:spPr>
          <a:xfrm>
            <a:off x="838200" y="-1"/>
            <a:ext cx="9928860" cy="6858001"/>
          </a:xfrm>
          <a:prstGeom prst="rect">
            <a:avLst/>
          </a:prstGeom>
          <a:solidFill>
            <a:schemeClr val="bg1"/>
          </a:solidFill>
        </p:spPr>
      </p:pic>
      <p:pic>
        <p:nvPicPr>
          <p:cNvPr id="9" name="Picture 8">
            <a:extLst>
              <a:ext uri="{FF2B5EF4-FFF2-40B4-BE49-F238E27FC236}">
                <a16:creationId xmlns:a16="http://schemas.microsoft.com/office/drawing/2014/main" id="{CB607B98-7700-4DC9-8BE8-A876255F9C5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Rounded Rectangle 5">
            <a:extLst>
              <a:ext uri="{FF2B5EF4-FFF2-40B4-BE49-F238E27FC236}">
                <a16:creationId xmlns:a16="http://schemas.microsoft.com/office/drawing/2014/main" id="{B4DB5102-2185-C54C-B51D-9C03258022F4}"/>
              </a:ext>
            </a:extLst>
          </p:cNvPr>
          <p:cNvSpPr/>
          <p:nvPr/>
        </p:nvSpPr>
        <p:spPr>
          <a:xfrm>
            <a:off x="0" y="1391024"/>
            <a:ext cx="11955486" cy="3930551"/>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804ED3AF-267B-4B43-BA34-DEB6042E0540}"/>
              </a:ext>
            </a:extLst>
          </p:cNvPr>
          <p:cNvSpPr txBox="1"/>
          <p:nvPr/>
        </p:nvSpPr>
        <p:spPr>
          <a:xfrm>
            <a:off x="169506" y="744693"/>
            <a:ext cx="11785980" cy="1754326"/>
          </a:xfrm>
          <a:prstGeom prst="rect">
            <a:avLst/>
          </a:prstGeom>
        </p:spPr>
        <p:txBody>
          <a:bodyPr wrap="square" rtlCol="0">
            <a:spAutoFit/>
          </a:bodyPr>
          <a:lstStyle/>
          <a:p>
            <a:pPr algn="ctr"/>
            <a:r>
              <a:rPr lang="es-ES" sz="3600" dirty="0">
                <a:solidFill>
                  <a:srgbClr val="7030A0"/>
                </a:solidFill>
                <a:latin typeface="Arial" panose="020B0604020202020204" pitchFamily="34" charset="0"/>
                <a:cs typeface="Arial" panose="020B0604020202020204" pitchFamily="34" charset="0"/>
              </a:rPr>
              <a:t>Preparación para el trabajo remoto: objetivos clave de aprendizaje
</a:t>
            </a:r>
            <a:endParaRPr lang="en-US" sz="3600" dirty="0">
              <a:solidFill>
                <a:srgbClr val="7030A0"/>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662D1785-DD3D-3548-A725-6EE3B057D9F4}"/>
              </a:ext>
            </a:extLst>
          </p:cNvPr>
          <p:cNvSpPr txBox="1"/>
          <p:nvPr/>
        </p:nvSpPr>
        <p:spPr>
          <a:xfrm>
            <a:off x="1080655" y="2141130"/>
            <a:ext cx="9151939" cy="2862322"/>
          </a:xfrm>
          <a:prstGeom prst="rect">
            <a:avLst/>
          </a:prstGeom>
          <a:noFill/>
        </p:spPr>
        <p:txBody>
          <a:bodyPr wrap="square" rtlCol="0">
            <a:spAutoFit/>
          </a:bodyPr>
          <a:lstStyle/>
          <a:p>
            <a:r>
              <a:rPr lang="es-ES" sz="2000" b="1" dirty="0">
                <a:latin typeface="Arial" panose="020B0604020202020204" pitchFamily="34" charset="0"/>
                <a:cs typeface="Arial" panose="020B0604020202020204" pitchFamily="34" charset="0"/>
              </a:rPr>
              <a:t>El objetivo clave de aprendizaje para el capítulo de preparación para el trabajo remoto es</a:t>
            </a:r>
            <a:r>
              <a:rPr lang="en-IE" sz="2000" b="1" dirty="0">
                <a:latin typeface="Arial" panose="020B0604020202020204" pitchFamily="34" charset="0"/>
                <a:cs typeface="Arial" panose="020B0604020202020204" pitchFamily="34" charset="0"/>
              </a:rPr>
              <a:t>:</a:t>
            </a:r>
          </a:p>
          <a:p>
            <a:pPr marL="342900" indent="-342900">
              <a:buFont typeface="+mj-lt"/>
              <a:buAutoNum type="arabicPeriod"/>
            </a:pPr>
            <a:r>
              <a:rPr lang="es-ES" sz="2000" dirty="0">
                <a:latin typeface="Arial" panose="020B0604020202020204" pitchFamily="34" charset="0"/>
                <a:cs typeface="Arial" panose="020B0604020202020204" pitchFamily="34" charset="0"/>
              </a:rPr>
              <a:t>Los participantes saben cómo trabajar de forma remota en equipo 
Los participantes entienden la comunicación virtual
Los participantes entienden el pensamiento crítico 
Los participantes saben cómo organizar y administrar mejor el tiempo
Los participantes saben cómo usar la resolución creativa de problemas
Los participantes saben cómo aplicar la disciplina
</a:t>
            </a:r>
            <a:endParaRPr lang="en-US" dirty="0"/>
          </a:p>
        </p:txBody>
      </p:sp>
      <p:sp>
        <p:nvSpPr>
          <p:cNvPr id="12" name="Rectangle 11">
            <a:extLst>
              <a:ext uri="{FF2B5EF4-FFF2-40B4-BE49-F238E27FC236}">
                <a16:creationId xmlns:a16="http://schemas.microsoft.com/office/drawing/2014/main" id="{CDF593A6-F399-D844-9CA7-BE394639EA10}"/>
              </a:ext>
            </a:extLst>
          </p:cNvPr>
          <p:cNvSpPr/>
          <p:nvPr/>
        </p:nvSpPr>
        <p:spPr>
          <a:xfrm>
            <a:off x="0" y="0"/>
            <a:ext cx="12192000" cy="84749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8641ED3A-6319-4C7F-B64E-B4981B7C9E1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23313" y="6022566"/>
            <a:ext cx="1405487" cy="558864"/>
          </a:xfrm>
          <a:prstGeom prst="rect">
            <a:avLst/>
          </a:prstGeom>
        </p:spPr>
      </p:pic>
      <p:pic>
        <p:nvPicPr>
          <p:cNvPr id="14" name="Picture 13">
            <a:extLst>
              <a:ext uri="{FF2B5EF4-FFF2-40B4-BE49-F238E27FC236}">
                <a16:creationId xmlns:a16="http://schemas.microsoft.com/office/drawing/2014/main" id="{C6906A27-D795-4865-B42F-92014B34725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9991187" y="6203232"/>
            <a:ext cx="1964299" cy="412100"/>
          </a:xfrm>
          <a:prstGeom prst="rect">
            <a:avLst/>
          </a:prstGeom>
        </p:spPr>
      </p:pic>
    </p:spTree>
    <p:extLst>
      <p:ext uri="{BB962C8B-B14F-4D97-AF65-F5344CB8AC3E}">
        <p14:creationId xmlns:p14="http://schemas.microsoft.com/office/powerpoint/2010/main" val="631310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2ECD066-6695-4258-BD5D-6EBC0CF889EC}"/>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9610" t="15389"/>
          <a:stretch/>
        </p:blipFill>
        <p:spPr>
          <a:xfrm>
            <a:off x="-1" y="0"/>
            <a:ext cx="10914939" cy="5404520"/>
          </a:xfrm>
          <a:prstGeom prst="rect">
            <a:avLst/>
          </a:prstGeom>
        </p:spPr>
      </p:pic>
      <p:pic>
        <p:nvPicPr>
          <p:cNvPr id="14" name="Graphic 13">
            <a:extLst>
              <a:ext uri="{FF2B5EF4-FFF2-40B4-BE49-F238E27FC236}">
                <a16:creationId xmlns:a16="http://schemas.microsoft.com/office/drawing/2014/main" id="{8559E724-BE85-4A13-A524-B0E886E785E1}"/>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l="25262" t="6246"/>
          <a:stretch/>
        </p:blipFill>
        <p:spPr>
          <a:xfrm rot="10800000">
            <a:off x="-230354" y="434732"/>
            <a:ext cx="12187012" cy="5988533"/>
          </a:xfrm>
          <a:prstGeom prst="rect">
            <a:avLst/>
          </a:prstGeom>
        </p:spPr>
      </p:pic>
      <p:sp>
        <p:nvSpPr>
          <p:cNvPr id="6" name="Google Shape;1127;p41">
            <a:extLst>
              <a:ext uri="{FF2B5EF4-FFF2-40B4-BE49-F238E27FC236}">
                <a16:creationId xmlns:a16="http://schemas.microsoft.com/office/drawing/2014/main" id="{C9FF4707-6790-47F6-BECA-37A20E8A9C99}"/>
              </a:ext>
            </a:extLst>
          </p:cNvPr>
          <p:cNvSpPr txBox="1">
            <a:spLocks noGrp="1"/>
          </p:cNvSpPr>
          <p:nvPr/>
        </p:nvSpPr>
        <p:spPr>
          <a:xfrm>
            <a:off x="1158240" y="1702410"/>
            <a:ext cx="9235440" cy="196362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lt1"/>
              </a:buClr>
              <a:buSzPts val="3600"/>
              <a:buFont typeface="Fjalla One"/>
              <a:buNone/>
              <a:defRPr sz="3600" b="0" i="0" u="none" strike="noStrike" cap="none">
                <a:solidFill>
                  <a:schemeClr val="lt1"/>
                </a:solidFill>
                <a:latin typeface="Fjalla One"/>
                <a:ea typeface="Fjalla One"/>
                <a:cs typeface="Fjalla One"/>
                <a:sym typeface="Fjalla One"/>
              </a:defRPr>
            </a:lvl1pPr>
            <a:lvl2pPr marR="0" lvl="1"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2pPr>
            <a:lvl3pPr marR="0" lvl="2"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3pPr>
            <a:lvl4pPr marR="0" lvl="3"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4pPr>
            <a:lvl5pPr marR="0" lvl="4"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5pPr>
            <a:lvl6pPr marR="0" lvl="5"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6pPr>
            <a:lvl7pPr marR="0" lvl="6"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7pPr>
            <a:lvl8pPr marR="0" lvl="7"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8pPr>
            <a:lvl9pPr marR="0" lvl="8" algn="l" rtl="0">
              <a:lnSpc>
                <a:spcPct val="100000"/>
              </a:lnSpc>
              <a:spcBef>
                <a:spcPts val="0"/>
              </a:spcBef>
              <a:spcAft>
                <a:spcPts val="0"/>
              </a:spcAft>
              <a:buClr>
                <a:srgbClr val="FFFFFF"/>
              </a:buClr>
              <a:buSzPts val="3600"/>
              <a:buFont typeface="Arial"/>
              <a:buNone/>
              <a:defRPr sz="3600" b="0" i="0" u="none" strike="noStrike" cap="none">
                <a:solidFill>
                  <a:srgbClr val="FFFFFF"/>
                </a:solidFill>
                <a:latin typeface="Arial"/>
                <a:ea typeface="Arial"/>
                <a:cs typeface="Arial"/>
                <a:sym typeface="Arial"/>
              </a:defRPr>
            </a:lvl9pPr>
          </a:lstStyle>
          <a:p>
            <a:pPr lvl="0" algn="ctr">
              <a:buClr>
                <a:prstClr val="white"/>
              </a:buClr>
              <a:defRPr/>
            </a:pPr>
            <a:r>
              <a:rPr lang="es-ES" sz="6000" b="1" dirty="0">
                <a:solidFill>
                  <a:srgbClr val="C00000"/>
                </a:solidFill>
                <a:latin typeface="Segoe UI" panose="020B0502040204020203" pitchFamily="34" charset="0"/>
                <a:ea typeface="Source Sans Pro Bold" panose="020B0703030403020204" pitchFamily="34" charset="0"/>
                <a:cs typeface="Segoe UI" panose="020B0502040204020203" pitchFamily="34" charset="0"/>
              </a:rPr>
              <a:t>INTRODUCCIÓN
</a:t>
            </a:r>
            <a:endParaRPr kumimoji="0" sz="6000" b="1" i="0" u="none" strike="noStrike" kern="1200" cap="none" spc="0" normalizeH="0" baseline="0" noProof="0" dirty="0">
              <a:ln>
                <a:noFill/>
              </a:ln>
              <a:solidFill>
                <a:srgbClr val="C00000"/>
              </a:solidFill>
              <a:effectLst/>
              <a:uLnTx/>
              <a:uFillTx/>
              <a:latin typeface="Segoe UI" panose="020B0502040204020203" pitchFamily="34" charset="0"/>
              <a:ea typeface="Source Sans Pro Bold" panose="020B0703030403020204" pitchFamily="34" charset="0"/>
              <a:cs typeface="Segoe UI" panose="020B0502040204020203" pitchFamily="34" charset="0"/>
              <a:sym typeface="Fjalla One"/>
            </a:endParaRPr>
          </a:p>
        </p:txBody>
      </p:sp>
      <p:sp>
        <p:nvSpPr>
          <p:cNvPr id="7" name="TextBox 6">
            <a:extLst>
              <a:ext uri="{FF2B5EF4-FFF2-40B4-BE49-F238E27FC236}">
                <a16:creationId xmlns:a16="http://schemas.microsoft.com/office/drawing/2014/main" id="{1F6939BD-C1A0-4275-8F03-125F5ED3DCD2}"/>
              </a:ext>
            </a:extLst>
          </p:cNvPr>
          <p:cNvSpPr txBox="1"/>
          <p:nvPr/>
        </p:nvSpPr>
        <p:spPr>
          <a:xfrm>
            <a:off x="2468442" y="2957030"/>
            <a:ext cx="6980357" cy="774507"/>
          </a:xfrm>
          <a:prstGeom prst="rect">
            <a:avLst/>
          </a:prstGeom>
          <a:noFill/>
        </p:spPr>
        <p:txBody>
          <a:bodyPr wrap="square" rtlCol="0">
            <a:spAutoFit/>
          </a:bodyPr>
          <a:lstStyle/>
          <a:p>
            <a:pPr algn="ctr">
              <a:lnSpc>
                <a:spcPct val="107000"/>
              </a:lnSpc>
              <a:spcAft>
                <a:spcPts val="800"/>
              </a:spcAft>
            </a:pPr>
            <a:r>
              <a:rPr lang="es-ES" b="1" dirty="0">
                <a:solidFill>
                  <a:srgbClr val="1B3C65"/>
                </a:solidFill>
                <a:latin typeface="Arial" panose="020B0604020202020204" pitchFamily="34" charset="0"/>
                <a:ea typeface="Calibri" panose="020F0502020204030204" pitchFamily="34" charset="0"/>
              </a:rPr>
              <a:t>Desarrollar habilidades para el pensamiento crítico
</a:t>
            </a:r>
            <a:endParaRPr lang="sv-SE" dirty="0">
              <a:solidFill>
                <a:srgbClr val="000000"/>
              </a:solidFill>
              <a:effectLst/>
              <a:latin typeface="Calibri" panose="020F0502020204030204" pitchFamily="34" charset="0"/>
              <a:ea typeface="Calibri" panose="020F0502020204030204" pitchFamily="34" charset="0"/>
            </a:endParaRPr>
          </a:p>
        </p:txBody>
      </p:sp>
      <p:sp>
        <p:nvSpPr>
          <p:cNvPr id="10" name="Rectangle 9">
            <a:extLst>
              <a:ext uri="{FF2B5EF4-FFF2-40B4-BE49-F238E27FC236}">
                <a16:creationId xmlns:a16="http://schemas.microsoft.com/office/drawing/2014/main" id="{E249374D-3348-4A1C-9326-5E7780BA9123}"/>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B5484480-1BD9-4180-8B87-93483EAB028C}"/>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9D251A91-C4C4-4256-AD76-5CC3610AE24B}"/>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2" name="Picture 11">
            <a:extLst>
              <a:ext uri="{FF2B5EF4-FFF2-40B4-BE49-F238E27FC236}">
                <a16:creationId xmlns:a16="http://schemas.microsoft.com/office/drawing/2014/main" id="{C35BE5B6-8A80-497D-9E71-F72E98E8DED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Tree>
    <p:extLst>
      <p:ext uri="{BB962C8B-B14F-4D97-AF65-F5344CB8AC3E}">
        <p14:creationId xmlns:p14="http://schemas.microsoft.com/office/powerpoint/2010/main" val="296657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EA668566-9D85-699B-6C8F-57D76AB102B2}"/>
              </a:ext>
            </a:extLst>
          </p:cNvPr>
          <p:cNvSpPr txBox="1"/>
          <p:nvPr/>
        </p:nvSpPr>
        <p:spPr>
          <a:xfrm>
            <a:off x="581890" y="356813"/>
            <a:ext cx="7592625" cy="2246769"/>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¿Cuáles son los fundamentos del pensamiento crítico?
</a:t>
            </a:r>
            <a:endParaRPr lang="en-U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El pensamiento crítico es el proceso intelectualmente disciplinado de conceptualizar, aplicar, analizar, sintetizar y / o evaluar activa y hábilmente la información recopilada o generada por la observación, la experiencia, la reflexión, el razonamiento o la comunicación, como una guía para la creencia y la acción.</a:t>
            </a:r>
            <a:endParaRPr lang="en-US" sz="2000" dirty="0">
              <a:latin typeface="Arial" panose="020B0604020202020204" pitchFamily="34" charset="0"/>
              <a:cs typeface="Arial" panose="020B0604020202020204" pitchFamily="34" charset="0"/>
            </a:endParaRPr>
          </a:p>
        </p:txBody>
      </p:sp>
      <p:sp>
        <p:nvSpPr>
          <p:cNvPr id="6" name="textruta 5">
            <a:extLst>
              <a:ext uri="{FF2B5EF4-FFF2-40B4-BE49-F238E27FC236}">
                <a16:creationId xmlns:a16="http://schemas.microsoft.com/office/drawing/2014/main" id="{EB381915-E0C4-C538-0EA9-9D85A378904E}"/>
              </a:ext>
            </a:extLst>
          </p:cNvPr>
          <p:cNvSpPr txBox="1"/>
          <p:nvPr/>
        </p:nvSpPr>
        <p:spPr>
          <a:xfrm>
            <a:off x="3500582" y="5728241"/>
            <a:ext cx="6465454" cy="261610"/>
          </a:xfrm>
          <a:prstGeom prst="rect">
            <a:avLst/>
          </a:prstGeom>
          <a:noFill/>
        </p:spPr>
        <p:txBody>
          <a:bodyPr wrap="square">
            <a:spAutoFit/>
          </a:bodyPr>
          <a:lstStyle/>
          <a:p>
            <a:r>
              <a:rPr lang="en-US" sz="1100" dirty="0"/>
              <a:t>Image by storyset on Freepik</a:t>
            </a:r>
            <a:endParaRPr lang="en-GB" sz="1100" dirty="0"/>
          </a:p>
        </p:txBody>
      </p:sp>
      <p:pic>
        <p:nvPicPr>
          <p:cNvPr id="8" name="Bildobjekt 7">
            <a:extLst>
              <a:ext uri="{FF2B5EF4-FFF2-40B4-BE49-F238E27FC236}">
                <a16:creationId xmlns:a16="http://schemas.microsoft.com/office/drawing/2014/main" id="{665FB0E2-A18F-CFE7-7AEE-487D36D228E8}"/>
              </a:ext>
            </a:extLst>
          </p:cNvPr>
          <p:cNvPicPr>
            <a:picLocks noChangeAspect="1"/>
          </p:cNvPicPr>
          <p:nvPr/>
        </p:nvPicPr>
        <p:blipFill>
          <a:blip r:embed="rId6"/>
          <a:stretch>
            <a:fillRect/>
          </a:stretch>
        </p:blipFill>
        <p:spPr>
          <a:xfrm>
            <a:off x="3317050" y="2833239"/>
            <a:ext cx="2895002" cy="2895002"/>
          </a:xfrm>
          <a:prstGeom prst="rect">
            <a:avLst/>
          </a:prstGeom>
        </p:spPr>
      </p:pic>
    </p:spTree>
    <p:extLst>
      <p:ext uri="{BB962C8B-B14F-4D97-AF65-F5344CB8AC3E}">
        <p14:creationId xmlns:p14="http://schemas.microsoft.com/office/powerpoint/2010/main" val="304918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F5ED21F8-3299-2790-5D12-C134E8437C91}"/>
              </a:ext>
            </a:extLst>
          </p:cNvPr>
          <p:cNvSpPr txBox="1"/>
          <p:nvPr/>
        </p:nvSpPr>
        <p:spPr>
          <a:xfrm>
            <a:off x="600363" y="914967"/>
            <a:ext cx="6465454" cy="4093428"/>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¿Es el pensamiento crítico una habilidad?
</a:t>
            </a:r>
            <a:r>
              <a:rPr lang="es-ES" sz="2000" dirty="0">
                <a:latin typeface="Arial" panose="020B0604020202020204" pitchFamily="34" charset="0"/>
                <a:cs typeface="Arial" panose="020B0604020202020204" pitchFamily="34" charset="0"/>
              </a:rPr>
              <a:t>El pensamiento crítico es el análisis de un tema o situación y los hechos, datos o pruebas relacionadas con él. El pensamiento crítico es una habilidad que le permite tomar decisiones lógicas e informadas lo mejor que pueda</a:t>
            </a:r>
            <a:r>
              <a:rPr lang="es-ES" sz="2000" b="1" dirty="0">
                <a:latin typeface="Arial" panose="020B0604020202020204" pitchFamily="34" charset="0"/>
                <a:cs typeface="Arial" panose="020B0604020202020204" pitchFamily="34" charset="0"/>
              </a:rPr>
              <a:t>.
¿Cuáles son las 5 habilidades de pensamiento crítico?
</a:t>
            </a:r>
            <a:r>
              <a:rPr lang="es-ES" sz="2000" dirty="0">
                <a:latin typeface="Arial" panose="020B0604020202020204" pitchFamily="34" charset="0"/>
                <a:cs typeface="Arial" panose="020B0604020202020204" pitchFamily="34" charset="0"/>
              </a:rPr>
              <a:t>Las habilidades de pensamiento crítico más importantes son el análisis, la interpretación, la inferencia, la explicación, la autorregulación, la apertura y la resolución de problemas.</a:t>
            </a:r>
            <a:r>
              <a:rPr lang="es-ES" sz="2000" b="1" dirty="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4293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DA9D5F8-D0F3-4C36-818E-D20791E16B56}"/>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A9E998F-117B-4715-B50B-B2B3C1773516}"/>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Graphic 9">
            <a:extLst>
              <a:ext uri="{FF2B5EF4-FFF2-40B4-BE49-F238E27FC236}">
                <a16:creationId xmlns:a16="http://schemas.microsoft.com/office/drawing/2014/main" id="{F1D6E5A0-1E1F-4369-9458-C3EB1EDE323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9" name="Graphic 18">
            <a:extLst>
              <a:ext uri="{FF2B5EF4-FFF2-40B4-BE49-F238E27FC236}">
                <a16:creationId xmlns:a16="http://schemas.microsoft.com/office/drawing/2014/main" id="{F6B21156-075C-44E3-9F31-B9B82FFA00D3}"/>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58606" t="-10505" b="-1"/>
          <a:stretch/>
        </p:blipFill>
        <p:spPr>
          <a:xfrm rot="6194706">
            <a:off x="5504334" y="-121185"/>
            <a:ext cx="6456704" cy="7100370"/>
          </a:xfrm>
          <a:prstGeom prst="rect">
            <a:avLst/>
          </a:prstGeom>
        </p:spPr>
      </p:pic>
      <p:sp>
        <p:nvSpPr>
          <p:cNvPr id="20" name="Rectangle 19">
            <a:extLst>
              <a:ext uri="{FF2B5EF4-FFF2-40B4-BE49-F238E27FC236}">
                <a16:creationId xmlns:a16="http://schemas.microsoft.com/office/drawing/2014/main" id="{27F612E9-0D13-4AE3-8260-976035DB806E}"/>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A5623234-8A2B-4AB9-9667-AA2D235D733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3" name="textruta 2">
            <a:extLst>
              <a:ext uri="{FF2B5EF4-FFF2-40B4-BE49-F238E27FC236}">
                <a16:creationId xmlns:a16="http://schemas.microsoft.com/office/drawing/2014/main" id="{B7D01560-6CD3-E2D7-BB3C-3E761CC30C1B}"/>
              </a:ext>
            </a:extLst>
          </p:cNvPr>
          <p:cNvSpPr txBox="1"/>
          <p:nvPr/>
        </p:nvSpPr>
        <p:spPr>
          <a:xfrm>
            <a:off x="397163" y="510533"/>
            <a:ext cx="6465454" cy="6247864"/>
          </a:xfrm>
          <a:prstGeom prst="rect">
            <a:avLst/>
          </a:prstGeom>
          <a:noFill/>
        </p:spPr>
        <p:txBody>
          <a:bodyPr wrap="square">
            <a:spAutoFit/>
          </a:bodyPr>
          <a:lstStyle/>
          <a:p>
            <a:r>
              <a:rPr lang="es-ES" sz="2000" b="1" dirty="0">
                <a:latin typeface="Arial" panose="020B0604020202020204" pitchFamily="34" charset="0"/>
                <a:cs typeface="Arial" panose="020B0604020202020204" pitchFamily="34" charset="0"/>
              </a:rPr>
              <a:t>¿Qué hace que una persona sea un pensador crítico?
</a:t>
            </a:r>
            <a:endParaRPr lang="en-US" sz="2000" dirty="0">
              <a:latin typeface="Arial" panose="020B0604020202020204" pitchFamily="34" charset="0"/>
              <a:cs typeface="Arial" panose="020B0604020202020204" pitchFamily="34" charset="0"/>
            </a:endParaRPr>
          </a:p>
          <a:p>
            <a:r>
              <a:rPr lang="es-ES" sz="2000" dirty="0">
                <a:latin typeface="Arial" panose="020B0604020202020204" pitchFamily="34" charset="0"/>
                <a:cs typeface="Arial" panose="020B0604020202020204" pitchFamily="34" charset="0"/>
              </a:rPr>
              <a:t>El pensamiento crítico es la capacidad de pensar clara y racionalmente sobre qué hacer o qué creer. Incluye la capacidad de participar en el pensamiento reflexivo e independiente. Alguien con pensamiento crítico puede hacer lo siguiente: entender las conexiones lógicas entre las ideas.
Cuando trabaje desde casa, inevitablemente encontrará problemas relacionados con el trabajo que tendrá que resolver por su cuenta. Las habilidades de pensamiento crítico son cruciales para pensar en el trabajo, ya sea resolviendo problemas relacionados con el trabajo usted mismo o determinando la mejor dirección para un proyecto de trabajo. Los trabajadores remotos son más independientes por naturaleza, por lo que pensar por ti mismo es necesario para llevar tu trabajo al siguiente nivel.
</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5634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A7451D6F-223B-4F1A-BC33-F3D584599FD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pic>
        <p:nvPicPr>
          <p:cNvPr id="3" name="Picture 2" descr="A picture containing text, computer, indoor, person&#10;&#10;Description automatically generated">
            <a:extLst>
              <a:ext uri="{FF2B5EF4-FFF2-40B4-BE49-F238E27FC236}">
                <a16:creationId xmlns:a16="http://schemas.microsoft.com/office/drawing/2014/main" id="{14E9E103-7954-4632-AA83-60FD616CAE38}"/>
              </a:ext>
            </a:extLst>
          </p:cNvPr>
          <p:cNvPicPr>
            <a:picLocks noChangeAspect="1"/>
          </p:cNvPicPr>
          <p:nvPr/>
        </p:nvPicPr>
        <p:blipFill rotWithShape="1">
          <a:blip r:embed="rId4">
            <a:alphaModFix amt="27000"/>
            <a:extLst>
              <a:ext uri="{28A0092B-C50C-407E-A947-70E740481C1C}">
                <a14:useLocalDpi xmlns:a14="http://schemas.microsoft.com/office/drawing/2010/main" val="0"/>
              </a:ext>
            </a:extLst>
          </a:blip>
          <a:srcRect t="7893" b="7891"/>
          <a:stretch/>
        </p:blipFill>
        <p:spPr>
          <a:xfrm>
            <a:off x="1" y="0"/>
            <a:ext cx="12191998" cy="6858000"/>
          </a:xfrm>
          <a:prstGeom prst="rect">
            <a:avLst/>
          </a:prstGeom>
          <a:solidFill>
            <a:srgbClr val="662483"/>
          </a:solidFill>
        </p:spPr>
      </p:pic>
      <p:sp>
        <p:nvSpPr>
          <p:cNvPr id="19" name="TextBox 18">
            <a:extLst>
              <a:ext uri="{FF2B5EF4-FFF2-40B4-BE49-F238E27FC236}">
                <a16:creationId xmlns:a16="http://schemas.microsoft.com/office/drawing/2014/main" id="{5763D3C6-6CCB-418E-B47E-BC9E5FCEC2DC}"/>
              </a:ext>
            </a:extLst>
          </p:cNvPr>
          <p:cNvSpPr txBox="1"/>
          <p:nvPr/>
        </p:nvSpPr>
        <p:spPr>
          <a:xfrm>
            <a:off x="342782" y="1157877"/>
            <a:ext cx="11082600" cy="1938992"/>
          </a:xfrm>
          <a:prstGeom prst="rect">
            <a:avLst/>
          </a:prstGeom>
          <a:noFill/>
        </p:spPr>
        <p:txBody>
          <a:bodyPr wrap="square">
            <a:spAutoFit/>
          </a:bodyPr>
          <a:lstStyle/>
          <a:p>
            <a:pPr lvl="0">
              <a:defRPr/>
            </a:pPr>
            <a: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t> </a:t>
            </a:r>
            <a:br>
              <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rPr>
            </a:br>
            <a:r>
              <a:rPr lang="en-IE" sz="6000" b="1" dirty="0">
                <a:solidFill>
                  <a:prstClr val="white"/>
                </a:solidFill>
                <a:latin typeface="Segoe UI" panose="020B0502040204020203" pitchFamily="34" charset="0"/>
                <a:ea typeface="Source Sans Pro Bold" panose="020B0703030403020204" pitchFamily="34" charset="0"/>
                <a:cs typeface="Segoe UI" panose="020B0502040204020203" pitchFamily="34" charset="0"/>
              </a:rPr>
              <a:t>ACTIVIDAD 1</a:t>
            </a:r>
            <a:endParaRPr kumimoji="0" lang="en-IE" sz="6000" b="1" i="0" u="none" strike="noStrike" kern="1200" cap="none" spc="0" normalizeH="0" baseline="0" noProof="0" dirty="0">
              <a:ln>
                <a:noFill/>
              </a:ln>
              <a:solidFill>
                <a:prstClr val="white"/>
              </a:solidFill>
              <a:effectLst/>
              <a:uLnTx/>
              <a:uFillTx/>
              <a:latin typeface="Segoe UI" panose="020B0502040204020203" pitchFamily="34" charset="0"/>
              <a:ea typeface="Source Sans Pro Bold" panose="020B0703030403020204" pitchFamily="34" charset="0"/>
              <a:cs typeface="Segoe UI" panose="020B0502040204020203" pitchFamily="34" charset="0"/>
            </a:endParaRPr>
          </a:p>
        </p:txBody>
      </p:sp>
      <p:sp>
        <p:nvSpPr>
          <p:cNvPr id="22" name="Rectangle 21">
            <a:extLst>
              <a:ext uri="{FF2B5EF4-FFF2-40B4-BE49-F238E27FC236}">
                <a16:creationId xmlns:a16="http://schemas.microsoft.com/office/drawing/2014/main" id="{A1BE6ED7-F618-4511-8649-BBD3BEE03CF4}"/>
              </a:ext>
            </a:extLst>
          </p:cNvPr>
          <p:cNvSpPr/>
          <p:nvPr/>
        </p:nvSpPr>
        <p:spPr>
          <a:xfrm>
            <a:off x="0" y="6193737"/>
            <a:ext cx="2293620" cy="525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4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3B8A5675-E98C-4C2A-B17C-0A06C9DE61D9}"/>
              </a:ext>
            </a:extLst>
          </p:cNvPr>
          <p:cNvSpPr/>
          <p:nvPr/>
        </p:nvSpPr>
        <p:spPr>
          <a:xfrm>
            <a:off x="10827521" y="138329"/>
            <a:ext cx="1364479" cy="3573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9" name="Graphic 9">
            <a:extLst>
              <a:ext uri="{FF2B5EF4-FFF2-40B4-BE49-F238E27FC236}">
                <a16:creationId xmlns:a16="http://schemas.microsoft.com/office/drawing/2014/main" id="{A7CF175D-35E4-4325-B6B9-CC3E09C4EEE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1002357" y="219532"/>
            <a:ext cx="1013552" cy="181798"/>
          </a:xfrm>
          <a:prstGeom prst="rect">
            <a:avLst/>
          </a:prstGeom>
        </p:spPr>
      </p:pic>
      <p:pic>
        <p:nvPicPr>
          <p:cNvPr id="10" name="Picture 9">
            <a:extLst>
              <a:ext uri="{FF2B5EF4-FFF2-40B4-BE49-F238E27FC236}">
                <a16:creationId xmlns:a16="http://schemas.microsoft.com/office/drawing/2014/main" id="{8225B812-AAB8-4801-A5B2-71C9D917502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35341" y="6255161"/>
            <a:ext cx="1964299" cy="412100"/>
          </a:xfrm>
          <a:prstGeom prst="rect">
            <a:avLst/>
          </a:prstGeom>
        </p:spPr>
      </p:pic>
      <p:sp>
        <p:nvSpPr>
          <p:cNvPr id="5" name="textruta 4">
            <a:extLst>
              <a:ext uri="{FF2B5EF4-FFF2-40B4-BE49-F238E27FC236}">
                <a16:creationId xmlns:a16="http://schemas.microsoft.com/office/drawing/2014/main" id="{4157923F-DCEF-CDBD-4F44-8539A005596B}"/>
              </a:ext>
            </a:extLst>
          </p:cNvPr>
          <p:cNvSpPr txBox="1"/>
          <p:nvPr/>
        </p:nvSpPr>
        <p:spPr>
          <a:xfrm>
            <a:off x="342782" y="3158293"/>
            <a:ext cx="6169890" cy="923330"/>
          </a:xfrm>
          <a:prstGeom prst="rect">
            <a:avLst/>
          </a:prstGeom>
          <a:noFill/>
        </p:spPr>
        <p:txBody>
          <a:bodyPr wrap="square">
            <a:spAutoFit/>
          </a:bodyPr>
          <a:lstStyle/>
          <a:p>
            <a:r>
              <a:rPr lang="es-ES" dirty="0">
                <a:solidFill>
                  <a:schemeClr val="bg1"/>
                </a:solidFill>
              </a:rPr>
              <a:t>CONSEJOS SOBRE CÓMO MEJORAR TUS HABILIDADES DE PENSAMIENTO CRÍTICO
</a:t>
            </a:r>
            <a:endParaRPr lang="en-GB" dirty="0">
              <a:solidFill>
                <a:schemeClr val="bg1"/>
              </a:solidFill>
            </a:endParaRPr>
          </a:p>
        </p:txBody>
      </p:sp>
    </p:spTree>
    <p:extLst>
      <p:ext uri="{BB962C8B-B14F-4D97-AF65-F5344CB8AC3E}">
        <p14:creationId xmlns:p14="http://schemas.microsoft.com/office/powerpoint/2010/main" val="3848404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6202</TotalTime>
  <Words>1011</Words>
  <Application>Microsoft Office PowerPoint</Application>
  <PresentationFormat>Panorámica</PresentationFormat>
  <Paragraphs>31</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16</vt:i4>
      </vt:variant>
    </vt:vector>
  </HeadingPairs>
  <TitlesOfParts>
    <vt:vector size="23" baseType="lpstr">
      <vt:lpstr>Arial</vt:lpstr>
      <vt:lpstr>Calibri</vt:lpstr>
      <vt:lpstr>Calibri Light</vt:lpstr>
      <vt:lpstr>Fjalla One</vt:lpstr>
      <vt:lpstr>Segoe UI</vt:lpstr>
      <vt:lpstr>Office Theme</vt:lpstr>
      <vt:lpstr>1_Office Theme</vt:lpstr>
      <vt:lpstr>Propuesta de valor para recursos de preparación para el trabajo remoto. B-Creative Association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Keegan</dc:creator>
  <cp:lastModifiedBy>Marta Muñoz</cp:lastModifiedBy>
  <cp:revision>66</cp:revision>
  <cp:lastPrinted>2019-12-06T16:57:25Z</cp:lastPrinted>
  <dcterms:created xsi:type="dcterms:W3CDTF">2019-09-26T16:12:10Z</dcterms:created>
  <dcterms:modified xsi:type="dcterms:W3CDTF">2023-06-30T12:10:23Z</dcterms:modified>
</cp:coreProperties>
</file>