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97" r:id="rId3"/>
    <p:sldId id="298" r:id="rId4"/>
    <p:sldId id="300" r:id="rId5"/>
    <p:sldId id="299" r:id="rId6"/>
    <p:sldId id="260" r:id="rId7"/>
    <p:sldId id="301" r:id="rId8"/>
    <p:sldId id="302" r:id="rId9"/>
    <p:sldId id="292" r:id="rId10"/>
    <p:sldId id="303" r:id="rId11"/>
    <p:sldId id="295" r:id="rId12"/>
    <p:sldId id="304" r:id="rId13"/>
    <p:sldId id="305" r:id="rId14"/>
    <p:sldId id="29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24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5</a:t>
            </a:fld>
            <a:endParaRPr/>
          </a:p>
        </p:txBody>
      </p:sp>
    </p:spTree>
    <p:extLst>
      <p:ext uri="{BB962C8B-B14F-4D97-AF65-F5344CB8AC3E}">
        <p14:creationId xmlns:p14="http://schemas.microsoft.com/office/powerpoint/2010/main" val="423077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381503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186693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260916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11</a:t>
            </a:fld>
            <a:endParaRPr/>
          </a:p>
        </p:txBody>
      </p:sp>
    </p:spTree>
    <p:extLst>
      <p:ext uri="{BB962C8B-B14F-4D97-AF65-F5344CB8AC3E}">
        <p14:creationId xmlns:p14="http://schemas.microsoft.com/office/powerpoint/2010/main" val="383702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13</a:t>
            </a:fld>
            <a:endParaRPr/>
          </a:p>
        </p:txBody>
      </p:sp>
    </p:spTree>
    <p:extLst>
      <p:ext uri="{BB962C8B-B14F-4D97-AF65-F5344CB8AC3E}">
        <p14:creationId xmlns:p14="http://schemas.microsoft.com/office/powerpoint/2010/main" val="140785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46340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n-GB" sz="3200" b="1" dirty="0">
                <a:latin typeface="+mj-lt"/>
              </a:rPr>
              <a:t>Förstå aktuella trender på arbetsmarknaden</a:t>
            </a:r>
            <a:br>
              <a:rPr lang="en-GB" sz="3200" dirty="0">
                <a:solidFill>
                  <a:srgbClr val="C00000"/>
                </a:solidFill>
                <a:latin typeface="+mj-lt"/>
                <a:ea typeface="Quattrocento Sans"/>
                <a:cs typeface="Quattrocento Sans"/>
                <a:sym typeface="Quattrocento Sans"/>
              </a:rPr>
            </a:br>
            <a:endParaRPr lang="en-GB" sz="3200"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4</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9871086" cy="954107"/>
          </a:xfrm>
          <a:prstGeom prst="rect">
            <a:avLst/>
          </a:prstGeom>
          <a:noFill/>
        </p:spPr>
        <p:txBody>
          <a:bodyPr wrap="square">
            <a:spAutoFit/>
          </a:bodyPr>
          <a:lstStyle/>
          <a:p>
            <a:r>
              <a:rPr lang="en-US" sz="2800" dirty="0">
                <a:solidFill>
                  <a:schemeClr val="bg1"/>
                </a:solidFill>
              </a:rPr>
              <a:t>Effektiva källor och verktyg för att förstå </a:t>
            </a:r>
          </a:p>
          <a:p>
            <a:r>
              <a:rPr lang="en-US" sz="2800" dirty="0">
                <a:solidFill>
                  <a:schemeClr val="bg1"/>
                </a:solidFill>
              </a:rPr>
              <a:t>Arbetsmarknadens utveckling</a:t>
            </a:r>
            <a:endParaRPr lang="en-GB" sz="2800" dirty="0">
              <a:solidFill>
                <a:schemeClr val="bg1"/>
              </a:solidFill>
            </a:endParaRPr>
          </a:p>
        </p:txBody>
      </p:sp>
    </p:spTree>
    <p:extLst>
      <p:ext uri="{BB962C8B-B14F-4D97-AF65-F5344CB8AC3E}">
        <p14:creationId xmlns:p14="http://schemas.microsoft.com/office/powerpoint/2010/main" val="85482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93620" y="1481981"/>
            <a:ext cx="7916625" cy="430847"/>
          </a:xfrm>
          <a:prstGeom prst="rect">
            <a:avLst/>
          </a:prstGeom>
          <a:noFill/>
          <a:ln>
            <a:noFill/>
          </a:ln>
        </p:spPr>
        <p:txBody>
          <a:bodyPr spcFirstLastPara="1" wrap="square" lIns="91425" tIns="45700" rIns="91425" bIns="45700" anchor="t" anchorCtr="0">
            <a:spAutoFit/>
          </a:bodyPr>
          <a:lstStyle/>
          <a:p>
            <a:pPr algn="ctr">
              <a:buSzPts val="3600"/>
            </a:pPr>
            <a:r>
              <a:rPr lang="en-US" sz="2200" b="1" dirty="0"/>
              <a:t>Hur man </a:t>
            </a:r>
            <a:r>
              <a:rPr lang="en-US" sz="2200" b="1" dirty="0" err="1"/>
              <a:t>förstår</a:t>
            </a:r>
            <a:r>
              <a:rPr lang="en-US" sz="2200" b="1" dirty="0"/>
              <a:t> </a:t>
            </a:r>
            <a:r>
              <a:rPr lang="en-US" sz="2200" b="1" dirty="0" err="1"/>
              <a:t>arbetsmarknadstrenderna</a:t>
            </a:r>
            <a:endParaRPr sz="2700" b="0" i="0" u="none" strike="noStrike" cap="none" dirty="0">
              <a:solidFill>
                <a:srgbClr val="000000"/>
              </a:solidFill>
              <a:sym typeface="Arial"/>
            </a:endParaRPr>
          </a:p>
        </p:txBody>
      </p:sp>
      <p:sp>
        <p:nvSpPr>
          <p:cNvPr id="147" name="Google Shape;147;p5"/>
          <p:cNvSpPr txBox="1"/>
          <p:nvPr/>
        </p:nvSpPr>
        <p:spPr>
          <a:xfrm>
            <a:off x="2330957" y="1818365"/>
            <a:ext cx="7783481" cy="2939226"/>
          </a:xfrm>
          <a:prstGeom prst="rect">
            <a:avLst/>
          </a:prstGeom>
          <a:noFill/>
          <a:ln>
            <a:noFill/>
          </a:ln>
        </p:spPr>
        <p:txBody>
          <a:bodyPr spcFirstLastPara="1" wrap="square" lIns="91425" tIns="45700" rIns="91425" bIns="45700" anchor="t" anchorCtr="0">
            <a:spAutoFit/>
          </a:bodyPr>
          <a:lstStyle/>
          <a:p>
            <a:r>
              <a:rPr lang="en-US" sz="1900" dirty="0"/>
              <a:t>Det finns flera effektiva sätt att förstå arbetsmarknadstrenderna, från undersökningar till intervjuer. Följande källor och verktyg kan ge användbara insikter och data om arbetsmarknadstrenderna:</a:t>
            </a:r>
          </a:p>
          <a:p>
            <a:pPr marL="342900" lvl="4" indent="-342900">
              <a:buFont typeface="Wingdings" panose="05000000000000000000" pitchFamily="2" charset="2"/>
              <a:buChar char="§"/>
            </a:pPr>
            <a:r>
              <a:rPr lang="en-US" sz="1900" dirty="0"/>
              <a:t>Undersökningar</a:t>
            </a:r>
          </a:p>
          <a:p>
            <a:pPr marL="342900" lvl="4" indent="-342900">
              <a:buFont typeface="Wingdings" panose="05000000000000000000" pitchFamily="2" charset="2"/>
              <a:buChar char="§"/>
            </a:pPr>
            <a:r>
              <a:rPr lang="en-US" sz="1900" dirty="0"/>
              <a:t>Intervjuer</a:t>
            </a:r>
          </a:p>
          <a:p>
            <a:pPr marL="342900" lvl="4" indent="-342900">
              <a:buFont typeface="Wingdings" panose="05000000000000000000" pitchFamily="2" charset="2"/>
              <a:buChar char="§"/>
            </a:pPr>
            <a:r>
              <a:rPr lang="en-US" sz="1900" dirty="0"/>
              <a:t>Fokusgrupper </a:t>
            </a:r>
          </a:p>
          <a:p>
            <a:pPr marL="342900" lvl="4" indent="-342900">
              <a:buFont typeface="Wingdings" panose="05000000000000000000" pitchFamily="2" charset="2"/>
              <a:buChar char="§"/>
            </a:pPr>
            <a:r>
              <a:rPr lang="en-US" sz="1900" dirty="0"/>
              <a:t>Internet </a:t>
            </a:r>
            <a:r>
              <a:rPr lang="en-US" sz="1900" dirty="0" err="1"/>
              <a:t>sökning</a:t>
            </a:r>
            <a:r>
              <a:rPr lang="en-US" sz="1900" dirty="0"/>
              <a:t> (t.ex. artiklar och andra publicerade arbeten)</a:t>
            </a:r>
          </a:p>
          <a:p>
            <a:pPr marL="342900" lvl="4" indent="-342900">
              <a:buFont typeface="Wingdings" panose="05000000000000000000" pitchFamily="2" charset="2"/>
              <a:buChar char="§"/>
            </a:pPr>
            <a:r>
              <a:rPr lang="en-US" sz="1900" dirty="0" err="1"/>
              <a:t>Frågeformulär</a:t>
            </a:r>
            <a:endParaRPr lang="en-US" sz="1900" dirty="0"/>
          </a:p>
          <a:p>
            <a:pPr marL="342900" lvl="4" indent="-342900">
              <a:buFont typeface="Wingdings" panose="05000000000000000000" pitchFamily="2" charset="2"/>
              <a:buChar char="§"/>
            </a:pPr>
            <a:r>
              <a:rPr lang="en-US" sz="1900" dirty="0"/>
              <a:t>etc.</a:t>
            </a:r>
          </a:p>
          <a:p>
            <a:pPr lvl="0" algn="just">
              <a:buClr>
                <a:schemeClr val="dk1"/>
              </a:buClr>
              <a:buSzPts val="1100"/>
            </a:pPr>
            <a:endParaRPr sz="1400" b="0" i="0" u="none" strike="noStrike" cap="none" dirty="0">
              <a:solidFill>
                <a:srgbClr val="000000"/>
              </a:solidFill>
              <a:latin typeface="Arial"/>
              <a:ea typeface="Arial"/>
              <a:cs typeface="Aria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51587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noProof="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5</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9871086" cy="954107"/>
          </a:xfrm>
          <a:prstGeom prst="rect">
            <a:avLst/>
          </a:prstGeom>
          <a:noFill/>
        </p:spPr>
        <p:txBody>
          <a:bodyPr wrap="square">
            <a:spAutoFit/>
          </a:bodyPr>
          <a:lstStyle/>
          <a:p>
            <a:r>
              <a:rPr lang="en-US" sz="2800" dirty="0">
                <a:solidFill>
                  <a:schemeClr val="bg1"/>
                </a:solidFill>
              </a:rPr>
              <a:t>Reflektion över effektiva källor och verktyg </a:t>
            </a:r>
          </a:p>
          <a:p>
            <a:r>
              <a:rPr lang="en-US" sz="2800" dirty="0">
                <a:solidFill>
                  <a:schemeClr val="bg1"/>
                </a:solidFill>
              </a:rPr>
              <a:t>att förstå trenderna på </a:t>
            </a:r>
            <a:r>
              <a:rPr lang="en-US" sz="2800" dirty="0" err="1">
                <a:solidFill>
                  <a:schemeClr val="bg1"/>
                </a:solidFill>
              </a:rPr>
              <a:t>arbetsmarknaden</a:t>
            </a:r>
            <a:endParaRPr lang="en-GB" sz="2800" dirty="0">
              <a:solidFill>
                <a:schemeClr val="bg1"/>
              </a:solidFill>
            </a:endParaRPr>
          </a:p>
        </p:txBody>
      </p:sp>
    </p:spTree>
    <p:extLst>
      <p:ext uri="{BB962C8B-B14F-4D97-AF65-F5344CB8AC3E}">
        <p14:creationId xmlns:p14="http://schemas.microsoft.com/office/powerpoint/2010/main" val="3944801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93620" y="1874685"/>
            <a:ext cx="7916625" cy="1184899"/>
          </a:xfrm>
          <a:prstGeom prst="rect">
            <a:avLst/>
          </a:prstGeom>
          <a:noFill/>
          <a:ln>
            <a:noFill/>
          </a:ln>
        </p:spPr>
        <p:txBody>
          <a:bodyPr spcFirstLastPara="1" wrap="square" lIns="91425" tIns="45700" rIns="91425" bIns="45700" anchor="t" anchorCtr="0">
            <a:spAutoFit/>
          </a:bodyPr>
          <a:lstStyle/>
          <a:p>
            <a:pPr algn="ctr">
              <a:buSzPts val="3600"/>
            </a:pPr>
            <a:r>
              <a:rPr lang="en-US" sz="2200" b="1" dirty="0"/>
              <a:t>Effektiva källor och verktyg </a:t>
            </a:r>
          </a:p>
          <a:p>
            <a:pPr algn="ctr">
              <a:buSzPts val="3600"/>
            </a:pPr>
            <a:r>
              <a:rPr lang="en-US" sz="2200" b="1" dirty="0"/>
              <a:t>att förstå trenderna på </a:t>
            </a:r>
            <a:r>
              <a:rPr lang="en-US" sz="2200" b="1" dirty="0" err="1"/>
              <a:t>arbetsmarknaden</a:t>
            </a:r>
          </a:p>
          <a:p>
            <a:pPr marL="0" marR="0" lvl="0" indent="0" algn="l" rtl="0">
              <a:lnSpc>
                <a:spcPct val="100000"/>
              </a:lnSpc>
              <a:spcBef>
                <a:spcPts val="0"/>
              </a:spcBef>
              <a:spcAft>
                <a:spcPts val="0"/>
              </a:spcAft>
              <a:buClr>
                <a:srgbClr val="000000"/>
              </a:buClr>
              <a:buSzPts val="3600"/>
              <a:buFont typeface="Arial"/>
              <a:buNone/>
            </a:pPr>
            <a:endParaRPr sz="2700" b="0" i="0" u="none" strike="noStrike" cap="none" dirty="0">
              <a:solidFill>
                <a:srgbClr val="000000"/>
              </a:solidFill>
              <a:sym typeface="Arial"/>
            </a:endParaRPr>
          </a:p>
        </p:txBody>
      </p:sp>
      <p:sp>
        <p:nvSpPr>
          <p:cNvPr id="147" name="Google Shape;147;p5"/>
          <p:cNvSpPr txBox="1"/>
          <p:nvPr/>
        </p:nvSpPr>
        <p:spPr>
          <a:xfrm>
            <a:off x="2503932" y="2580742"/>
            <a:ext cx="7783481" cy="1415732"/>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endParaRPr lang="en-US" sz="2000" b="0" i="0" u="none" strike="noStrike" cap="none" dirty="0">
              <a:solidFill>
                <a:srgbClr val="000000"/>
              </a:solidFill>
              <a:sym typeface="Arial"/>
            </a:endParaRPr>
          </a:p>
          <a:p>
            <a:pPr lvl="0" algn="ctr">
              <a:buClr>
                <a:schemeClr val="dk1"/>
              </a:buClr>
              <a:buSzPts val="1100"/>
            </a:pPr>
            <a:r>
              <a:rPr lang="en-US" sz="2200" b="0" i="0" u="none" strike="noStrike" cap="none" dirty="0">
                <a:solidFill>
                  <a:srgbClr val="000000"/>
                </a:solidFill>
                <a:sym typeface="Arial"/>
              </a:rPr>
              <a:t>Från den tidigare listan över källor och verktyg</a:t>
            </a:r>
          </a:p>
          <a:p>
            <a:pPr lvl="0" algn="ctr">
              <a:buClr>
                <a:schemeClr val="dk1"/>
              </a:buClr>
              <a:buSzPts val="1100"/>
            </a:pPr>
            <a:r>
              <a:rPr lang="en-US" sz="2200" dirty="0"/>
              <a:t>Vilka är de </a:t>
            </a:r>
            <a:r>
              <a:rPr lang="en-US" sz="2200" u="sng" dirty="0"/>
              <a:t>två mest effektiva</a:t>
            </a:r>
            <a:r>
              <a:rPr lang="en-US" sz="2200" dirty="0"/>
              <a:t>, enligt din åsikt?</a:t>
            </a:r>
          </a:p>
          <a:p>
            <a:pPr lvl="0" algn="ctr">
              <a:buClr>
                <a:schemeClr val="dk1"/>
              </a:buClr>
              <a:buSzPts val="1100"/>
            </a:pPr>
            <a:r>
              <a:rPr lang="en-US" sz="2200" dirty="0"/>
              <a:t>för att bättre förstå trenderna på </a:t>
            </a:r>
            <a:r>
              <a:rPr lang="en-US" sz="2200" dirty="0" err="1"/>
              <a:t>arbetsmarknaden</a:t>
            </a:r>
            <a:r>
              <a:rPr lang="en-US" sz="2200" dirty="0"/>
              <a:t>?</a:t>
            </a:r>
            <a:endParaRPr sz="22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76366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"Europeiska kommissionens stöd till produktionen av denna publikation utgör inte ett godkännande av innehållet, som endast återspeglar författarnas åsikter, och kommissionen kan inte hållas ansvarig för någon användning som kan göras av informationen i den." Projektnummer: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6169890" cy="523220"/>
          </a:xfrm>
          <a:prstGeom prst="rect">
            <a:avLst/>
          </a:prstGeom>
          <a:noFill/>
        </p:spPr>
        <p:txBody>
          <a:bodyPr wrap="square">
            <a:spAutoFit/>
          </a:bodyPr>
          <a:lstStyle/>
          <a:p>
            <a:r>
              <a:rPr lang="en-US" sz="2800" dirty="0">
                <a:solidFill>
                  <a:schemeClr val="bg1"/>
                </a:solidFill>
              </a:rPr>
              <a:t>Definition av arbetsmarknadstrender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441448" y="1534758"/>
            <a:ext cx="8450555" cy="584735"/>
          </a:xfrm>
          <a:prstGeom prst="rect">
            <a:avLst/>
          </a:prstGeom>
          <a:noFill/>
          <a:ln>
            <a:noFill/>
          </a:ln>
        </p:spPr>
        <p:txBody>
          <a:bodyPr spcFirstLastPara="1" wrap="square" lIns="91425" tIns="45700" rIns="91425" bIns="45700" anchor="t" anchorCtr="0">
            <a:spAutoFit/>
          </a:bodyPr>
          <a:lstStyle/>
          <a:p>
            <a:pPr algn="ctr"/>
            <a:r>
              <a:rPr lang="en-US" sz="3200" b="1" dirty="0"/>
              <a:t>Definition av arbetsmarknadstrender</a:t>
            </a:r>
          </a:p>
        </p:txBody>
      </p:sp>
      <p:sp>
        <p:nvSpPr>
          <p:cNvPr id="147" name="Google Shape;147;p5"/>
          <p:cNvSpPr txBox="1"/>
          <p:nvPr/>
        </p:nvSpPr>
        <p:spPr>
          <a:xfrm>
            <a:off x="2338300" y="1980290"/>
            <a:ext cx="7768796" cy="1538842"/>
          </a:xfrm>
          <a:prstGeom prst="rect">
            <a:avLst/>
          </a:prstGeom>
          <a:noFill/>
          <a:ln>
            <a:noFill/>
          </a:ln>
        </p:spPr>
        <p:txBody>
          <a:bodyPr spcFirstLastPara="1" wrap="square" lIns="91425" tIns="45700" rIns="91425" bIns="45700" anchor="t" anchorCtr="0">
            <a:spAutoFit/>
          </a:bodyPr>
          <a:lstStyle/>
          <a:p>
            <a:r>
              <a:rPr lang="en-US" b="1" dirty="0"/>
              <a:t> </a:t>
            </a:r>
          </a:p>
          <a:p>
            <a:pPr algn="just"/>
            <a:endParaRPr lang="en-US" sz="2400" dirty="0"/>
          </a:p>
          <a:p>
            <a:pPr algn="ctr"/>
            <a:r>
              <a:rPr lang="en-US" sz="2800" dirty="0"/>
              <a:t>Vad menar vi med begreppet</a:t>
            </a:r>
          </a:p>
          <a:p>
            <a:pPr algn="ctr"/>
            <a:r>
              <a:rPr lang="en-US" sz="2800" dirty="0"/>
              <a:t> trender på </a:t>
            </a:r>
            <a:r>
              <a:rPr lang="en-US" sz="2800" dirty="0" err="1"/>
              <a:t>arbetsmarknaden</a:t>
            </a:r>
            <a:r>
              <a:rPr lang="en-US" sz="2800" dirty="0"/>
              <a:t>?</a:t>
            </a: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6169890" cy="523220"/>
          </a:xfrm>
          <a:prstGeom prst="rect">
            <a:avLst/>
          </a:prstGeom>
          <a:noFill/>
        </p:spPr>
        <p:txBody>
          <a:bodyPr wrap="square">
            <a:spAutoFit/>
          </a:bodyPr>
          <a:lstStyle/>
          <a:p>
            <a:r>
              <a:rPr lang="en-US" sz="2800" dirty="0" err="1">
                <a:solidFill>
                  <a:schemeClr val="bg1"/>
                </a:solidFill>
              </a:rPr>
              <a:t>ArbetsMarknadstrender</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192083" y="1793330"/>
            <a:ext cx="8450555" cy="584735"/>
          </a:xfrm>
          <a:prstGeom prst="rect">
            <a:avLst/>
          </a:prstGeom>
          <a:noFill/>
          <a:ln>
            <a:noFill/>
          </a:ln>
        </p:spPr>
        <p:txBody>
          <a:bodyPr spcFirstLastPara="1" wrap="square" lIns="91425" tIns="45700" rIns="91425" bIns="45700" anchor="t" anchorCtr="0">
            <a:spAutoFit/>
          </a:bodyPr>
          <a:lstStyle/>
          <a:p>
            <a:pPr algn="ctr"/>
            <a:r>
              <a:rPr lang="en-US" sz="3200" b="1" dirty="0"/>
              <a:t>Trender på </a:t>
            </a:r>
            <a:r>
              <a:rPr lang="en-US" sz="3200" b="1" dirty="0" err="1"/>
              <a:t>arbetsmarknaden</a:t>
            </a:r>
            <a:endParaRPr lang="en-US" sz="3200" b="1" dirty="0"/>
          </a:p>
        </p:txBody>
      </p:sp>
      <p:sp>
        <p:nvSpPr>
          <p:cNvPr id="147" name="Google Shape;147;p5"/>
          <p:cNvSpPr txBox="1"/>
          <p:nvPr/>
        </p:nvSpPr>
        <p:spPr>
          <a:xfrm>
            <a:off x="2293620" y="2114156"/>
            <a:ext cx="7768796" cy="1107955"/>
          </a:xfrm>
          <a:prstGeom prst="rect">
            <a:avLst/>
          </a:prstGeom>
          <a:noFill/>
          <a:ln>
            <a:noFill/>
          </a:ln>
        </p:spPr>
        <p:txBody>
          <a:bodyPr spcFirstLastPara="1" wrap="square" lIns="91425" tIns="45700" rIns="91425" bIns="45700" anchor="t" anchorCtr="0">
            <a:spAutoFit/>
          </a:bodyPr>
          <a:lstStyle/>
          <a:p>
            <a:r>
              <a:rPr lang="en-US" b="1" dirty="0"/>
              <a:t> </a:t>
            </a:r>
          </a:p>
          <a:p>
            <a:pPr algn="just"/>
            <a:endParaRPr lang="en-US" sz="2400" dirty="0"/>
          </a:p>
          <a:p>
            <a:pPr algn="ctr"/>
            <a:r>
              <a:rPr lang="en-US" sz="2800" dirty="0"/>
              <a:t>Kan du nämna 3 aktuella trender på </a:t>
            </a:r>
            <a:r>
              <a:rPr lang="en-US" sz="2800" dirty="0" err="1"/>
              <a:t>arbetsmarknaden?</a:t>
            </a: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68517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441448" y="1534758"/>
            <a:ext cx="8450555" cy="584735"/>
          </a:xfrm>
          <a:prstGeom prst="rect">
            <a:avLst/>
          </a:prstGeom>
          <a:noFill/>
          <a:ln>
            <a:noFill/>
          </a:ln>
        </p:spPr>
        <p:txBody>
          <a:bodyPr spcFirstLastPara="1" wrap="square" lIns="91425" tIns="45700" rIns="91425" bIns="45700" anchor="t" anchorCtr="0">
            <a:spAutoFit/>
          </a:bodyPr>
          <a:lstStyle/>
          <a:p>
            <a:pPr algn="ctr"/>
            <a:r>
              <a:rPr lang="en-US" sz="3200" b="1" dirty="0"/>
              <a:t>Definiera trender på </a:t>
            </a:r>
            <a:r>
              <a:rPr lang="en-US" sz="3200" b="1" dirty="0" err="1"/>
              <a:t>arbetsmarknaden</a:t>
            </a:r>
            <a:endParaRPr lang="en-US" sz="3200" b="1" dirty="0"/>
          </a:p>
        </p:txBody>
      </p:sp>
      <p:sp>
        <p:nvSpPr>
          <p:cNvPr id="147" name="Google Shape;147;p5"/>
          <p:cNvSpPr txBox="1"/>
          <p:nvPr/>
        </p:nvSpPr>
        <p:spPr>
          <a:xfrm>
            <a:off x="2338300" y="1980290"/>
            <a:ext cx="7768796" cy="3108503"/>
          </a:xfrm>
          <a:prstGeom prst="rect">
            <a:avLst/>
          </a:prstGeom>
          <a:noFill/>
          <a:ln>
            <a:noFill/>
          </a:ln>
        </p:spPr>
        <p:txBody>
          <a:bodyPr spcFirstLastPara="1" wrap="square" lIns="91425" tIns="45700" rIns="91425" bIns="45700" anchor="t" anchorCtr="0">
            <a:spAutoFit/>
          </a:bodyPr>
          <a:lstStyle/>
          <a:p>
            <a:r>
              <a:rPr lang="en-US" b="1" dirty="0"/>
              <a:t> </a:t>
            </a:r>
          </a:p>
          <a:p>
            <a:pPr marL="342900" indent="-342900" algn="just">
              <a:buFont typeface="Wingdings" panose="05000000000000000000" pitchFamily="2" charset="2"/>
              <a:buChar char="§"/>
            </a:pPr>
            <a:r>
              <a:rPr lang="en-US" sz="2400" dirty="0"/>
              <a:t>Arbetsmarknadstrenderna kan variera från en ökning av deltids- eller distansarbete, rekrytering, hög arbetslöshet bland samhällsgrupper (t.ex. ungdomar, personer med invandrarbakgrund, etc.) till en finansiell kris. </a:t>
            </a:r>
          </a:p>
          <a:p>
            <a:pPr marL="342900" indent="-342900" algn="just">
              <a:buFont typeface="Wingdings" panose="05000000000000000000" pitchFamily="2" charset="2"/>
              <a:buChar char="§"/>
            </a:pPr>
            <a:r>
              <a:rPr lang="en-US" sz="2400" dirty="0"/>
              <a:t>Dessa trender visar på skillnader i sysselsättning och utgör en viktig socioekonomisk kunskap.</a:t>
            </a:r>
          </a:p>
          <a:p>
            <a:pPr lvl="0" algn="just">
              <a:buClr>
                <a:schemeClr val="dk1"/>
              </a:buClr>
              <a:buSzPts val="1100"/>
            </a:pPr>
            <a:endParaRPr sz="1400" b="0" i="0" u="none" strike="noStrike" cap="none" dirty="0">
              <a:solidFill>
                <a:srgbClr val="000000"/>
              </a:solidFill>
              <a:latin typeface="Arial"/>
              <a:ea typeface="Arial"/>
              <a:cs typeface="Aria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noProof="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713102" cy="523220"/>
          </a:xfrm>
          <a:prstGeom prst="rect">
            <a:avLst/>
          </a:prstGeom>
          <a:noFill/>
        </p:spPr>
        <p:txBody>
          <a:bodyPr wrap="square">
            <a:spAutoFit/>
          </a:bodyPr>
          <a:lstStyle/>
          <a:p>
            <a:r>
              <a:rPr lang="en-US" sz="2800" dirty="0">
                <a:solidFill>
                  <a:schemeClr val="bg1"/>
                </a:solidFill>
              </a:rPr>
              <a:t>Betydelsen av trender på </a:t>
            </a:r>
            <a:r>
              <a:rPr lang="en-US" sz="2800" dirty="0" err="1">
                <a:solidFill>
                  <a:schemeClr val="bg1"/>
                </a:solidFill>
              </a:rPr>
              <a:t>arbetsmarknaden</a:t>
            </a:r>
            <a:endParaRPr lang="en-GB" sz="2800" dirty="0">
              <a:solidFill>
                <a:schemeClr val="bg1"/>
              </a:solidFill>
            </a:endParaRPr>
          </a:p>
        </p:txBody>
      </p:sp>
    </p:spTree>
    <p:extLst>
      <p:ext uri="{BB962C8B-B14F-4D97-AF65-F5344CB8AC3E}">
        <p14:creationId xmlns:p14="http://schemas.microsoft.com/office/powerpoint/2010/main" val="147724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386998" y="1666274"/>
            <a:ext cx="7764779" cy="1815841"/>
          </a:xfrm>
          <a:prstGeom prst="rect">
            <a:avLst/>
          </a:prstGeom>
          <a:noFill/>
          <a:ln>
            <a:noFill/>
          </a:ln>
        </p:spPr>
        <p:txBody>
          <a:bodyPr spcFirstLastPara="1" wrap="square" lIns="91425" tIns="45700" rIns="91425" bIns="45700" anchor="t" anchorCtr="0">
            <a:spAutoFit/>
          </a:bodyPr>
          <a:lstStyle/>
          <a:p>
            <a:pPr algn="ctr"/>
            <a:r>
              <a:rPr lang="en-US" sz="2800" b="1" dirty="0"/>
              <a:t>Betydelsen av trender på </a:t>
            </a:r>
            <a:r>
              <a:rPr lang="en-US" sz="2800" b="1" dirty="0" err="1"/>
              <a:t>arbetsmarknaden</a:t>
            </a:r>
          </a:p>
          <a:p>
            <a:pPr marL="0" marR="0" lvl="0" indent="0" algn="l" rtl="0">
              <a:lnSpc>
                <a:spcPct val="100000"/>
              </a:lnSpc>
              <a:spcBef>
                <a:spcPts val="0"/>
              </a:spcBef>
              <a:spcAft>
                <a:spcPts val="0"/>
              </a:spcAft>
              <a:buClr>
                <a:srgbClr val="000000"/>
              </a:buClr>
              <a:buSzPts val="3600"/>
              <a:buFont typeface="Arial"/>
              <a:buNone/>
            </a:pPr>
            <a:endParaRPr lang="en-US" sz="28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3600"/>
              <a:buFont typeface="Arial"/>
              <a:buNone/>
            </a:pPr>
            <a:r>
              <a:rPr lang="en-US" sz="2800" dirty="0"/>
              <a:t>Är </a:t>
            </a:r>
            <a:r>
              <a:rPr lang="en-US" sz="2800" b="0" i="0" u="none" strike="noStrike" cap="none" dirty="0">
                <a:solidFill>
                  <a:srgbClr val="000000"/>
                </a:solidFill>
                <a:sym typeface="Arial"/>
              </a:rPr>
              <a:t>trenderna på </a:t>
            </a:r>
            <a:r>
              <a:rPr lang="en-US" sz="2800" b="0" i="0" u="none" strike="noStrike" cap="none" dirty="0" err="1">
                <a:solidFill>
                  <a:srgbClr val="000000"/>
                </a:solidFill>
                <a:sym typeface="Arial"/>
              </a:rPr>
              <a:t>arbetsmarknaden </a:t>
            </a:r>
            <a:r>
              <a:rPr lang="en-US" sz="2800" b="0" i="0" u="none" strike="noStrike" cap="none" dirty="0">
                <a:solidFill>
                  <a:srgbClr val="000000"/>
                </a:solidFill>
                <a:sym typeface="Arial"/>
              </a:rPr>
              <a:t>viktiga?</a:t>
            </a:r>
          </a:p>
          <a:p>
            <a:pPr marL="0" marR="0" lvl="0" indent="0" algn="ctr" rtl="0">
              <a:lnSpc>
                <a:spcPct val="100000"/>
              </a:lnSpc>
              <a:spcBef>
                <a:spcPts val="0"/>
              </a:spcBef>
              <a:spcAft>
                <a:spcPts val="0"/>
              </a:spcAft>
              <a:buClr>
                <a:srgbClr val="000000"/>
              </a:buClr>
              <a:buSzPts val="3600"/>
              <a:buFont typeface="Arial"/>
              <a:buNone/>
            </a:pPr>
            <a:r>
              <a:rPr lang="en-US" sz="2800" dirty="0"/>
              <a:t>Varför då?</a:t>
            </a: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6542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93620" y="1298000"/>
            <a:ext cx="7764779" cy="4047221"/>
          </a:xfrm>
          <a:prstGeom prst="rect">
            <a:avLst/>
          </a:prstGeom>
          <a:noFill/>
          <a:ln>
            <a:noFill/>
          </a:ln>
        </p:spPr>
        <p:txBody>
          <a:bodyPr spcFirstLastPara="1" wrap="square" lIns="91425" tIns="45700" rIns="91425" bIns="45700" anchor="t" anchorCtr="0">
            <a:spAutoFit/>
          </a:bodyPr>
          <a:lstStyle/>
          <a:p>
            <a:r>
              <a:rPr lang="en-US" sz="2300" b="1" dirty="0"/>
              <a:t>Vikten av att förstå trenderna på </a:t>
            </a:r>
            <a:r>
              <a:rPr lang="en-US" sz="2300" b="1" dirty="0" err="1"/>
              <a:t>arbetsmarknaden</a:t>
            </a:r>
          </a:p>
          <a:p>
            <a:endParaRPr lang="en-US" sz="800" dirty="0"/>
          </a:p>
          <a:p>
            <a:pPr marL="285750" indent="-285750" algn="just">
              <a:buFont typeface="Wingdings" panose="05000000000000000000" pitchFamily="2" charset="2"/>
              <a:buChar char="§"/>
            </a:pPr>
            <a:r>
              <a:rPr lang="en-US" sz="1800" dirty="0"/>
              <a:t>Det är viktigt att förstå arbetsmarknadstrenderna eftersom de påverkar viktiga sektorer i människans liv, från det ekonomiska och sociala till vårt välbefinnande. </a:t>
            </a:r>
          </a:p>
          <a:p>
            <a:pPr marL="285750" indent="-285750" algn="just">
              <a:buFont typeface="Wingdings" panose="05000000000000000000" pitchFamily="2" charset="2"/>
              <a:buChar char="§"/>
            </a:pPr>
            <a:r>
              <a:rPr lang="en-US" sz="1800" dirty="0"/>
              <a:t>Information om arbetsmarknaden och dess trender är avgörande för att fatta både strategiska och taktiska beslut som kommer att göra en enorm skillnad för livet för människorna i en organisation och i samhället. </a:t>
            </a:r>
          </a:p>
          <a:p>
            <a:pPr marL="285750" indent="-285750" algn="just">
              <a:buFont typeface="Wingdings" panose="05000000000000000000" pitchFamily="2" charset="2"/>
              <a:buChar char="§"/>
            </a:pPr>
            <a:r>
              <a:rPr lang="en-US" sz="1800" dirty="0"/>
              <a:t>Utöver information om inkomster, anställbarhet och anställningsutsikter kan arbetsmarknadsinformation, som ingår i karriärvägledningen, hjälpa eleverna att välja eftergymnasial utbildning som matchar deras intressen och förmågor och som leder till meningsfull sysselsättning och ökat välbefinnande.  </a:t>
            </a:r>
          </a:p>
          <a:p>
            <a:pPr marL="0" marR="0" lvl="0" indent="0" algn="l" rtl="0">
              <a:lnSpc>
                <a:spcPct val="100000"/>
              </a:lnSpc>
              <a:spcBef>
                <a:spcPts val="0"/>
              </a:spcBef>
              <a:spcAft>
                <a:spcPts val="0"/>
              </a:spcAft>
              <a:buClr>
                <a:srgbClr val="000000"/>
              </a:buClr>
              <a:buSzPts val="3600"/>
              <a:buFont typeface="Arial"/>
              <a:buNone/>
            </a:pPr>
            <a:endParaRPr sz="28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938831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388</Words>
  <Application>Microsoft Office PowerPoint</Application>
  <PresentationFormat>Bredbild</PresentationFormat>
  <Paragraphs>57</Paragraphs>
  <Slides>14</Slides>
  <Notes>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Segoe UI</vt:lpstr>
      <vt:lpstr>Quattrocento Sans</vt:lpstr>
      <vt:lpstr>Calibri</vt:lpstr>
      <vt:lpstr>Wingdings</vt:lpstr>
      <vt:lpstr>Office Theme</vt:lpstr>
      <vt:lpstr>Förstå aktuella trender på arbetsmarknaden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keywords>, docId:1C9F2A6551A814D7F1DCDBB735947555</cp:keywords>
  <cp:lastModifiedBy>ingmarie Rohdin</cp:lastModifiedBy>
  <cp:revision>15</cp:revision>
  <dcterms:created xsi:type="dcterms:W3CDTF">2021-04-20T08:47:25Z</dcterms:created>
  <dcterms:modified xsi:type="dcterms:W3CDTF">2023-07-03T17:56:15Z</dcterms:modified>
</cp:coreProperties>
</file>