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97" r:id="rId3"/>
    <p:sldId id="298" r:id="rId4"/>
    <p:sldId id="300" r:id="rId5"/>
    <p:sldId id="299" r:id="rId6"/>
    <p:sldId id="260" r:id="rId7"/>
    <p:sldId id="301" r:id="rId8"/>
    <p:sldId id="302" r:id="rId9"/>
    <p:sldId id="292" r:id="rId10"/>
    <p:sldId id="303" r:id="rId11"/>
    <p:sldId id="295" r:id="rId12"/>
    <p:sldId id="304" r:id="rId13"/>
    <p:sldId id="305" r:id="rId14"/>
    <p:sldId id="291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Quattrocento Sans" panose="020B0502050000020003" pitchFamily="34" charset="0"/>
      <p:regular r:id="rId21"/>
      <p:bold r:id="rId22"/>
      <p:italic r:id="rId23"/>
      <p:boldItalic r:id="rId24"/>
    </p:embeddedFont>
    <p:embeddedFont>
      <p:font typeface="Segoe UI" panose="020B0502040204020203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9" roundtripDataSignature="AMtx7mjj9fbKpt+kEtIRH8yeD9dnAKJt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59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22423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873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2639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0778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5035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6933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916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7020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7852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196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489204" y="4463406"/>
            <a:ext cx="9578847" cy="606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757070"/>
              </a:buClr>
              <a:buSzPts val="2000"/>
            </a:pPr>
            <a:r>
              <a:rPr lang="en-GB" sz="3200" b="1" dirty="0">
                <a:latin typeface="+mj-lt"/>
              </a:rPr>
              <a:t>Compreender as tendências actuais do mercado de trabalho</a:t>
            </a:r>
            <a:br>
              <a:rPr lang="en-GB" sz="3200" dirty="0">
                <a:solidFill>
                  <a:srgbClr val="C00000"/>
                </a:solidFill>
                <a:latin typeface="+mj-lt"/>
                <a:ea typeface="Quattrocento Sans"/>
                <a:cs typeface="Quattrocento Sans"/>
                <a:sym typeface="Quattrocento Sans"/>
              </a:rPr>
            </a:br>
            <a:endParaRPr lang="en-GB" sz="3200" dirty="0">
              <a:latin typeface="+mj-lt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2474" y="1174035"/>
            <a:ext cx="6558564" cy="2382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7451D6F-223B-4F1A-BC33-F3D584599FD2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computer, indoor, person&#10;&#10;Description automatically generated">
            <a:extLst>
              <a:ext uri="{FF2B5EF4-FFF2-40B4-BE49-F238E27FC236}">
                <a16:creationId xmlns:a16="http://schemas.microsoft.com/office/drawing/2014/main" id="{14E9E103-7954-4632-AA83-60FD616CA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3" b="7891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63D3C6-6CCB-418E-B47E-BC9E5FCEC2DC}"/>
              </a:ext>
            </a:extLst>
          </p:cNvPr>
          <p:cNvSpPr txBox="1"/>
          <p:nvPr/>
        </p:nvSpPr>
        <p:spPr>
          <a:xfrm>
            <a:off x="342782" y="1157877"/>
            <a:ext cx="11082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 </a:t>
            </a:r>
            <a:b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</a:b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ACTIVIDADE </a:t>
            </a:r>
            <a:r>
              <a:rPr lang="en-IE" sz="6000" b="1" kern="1200" dirty="0">
                <a:solidFill>
                  <a:prstClr val="white"/>
                </a:solidFill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4</a:t>
            </a:r>
            <a:endParaRPr kumimoji="0" lang="en-I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ource Sans Pro Bold" panose="020B07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BE6ED7-F618-4511-8649-BBD3BEE03CF4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A5675-E98C-4C2A-B17C-0A06C9DE61D9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A7CF175D-35E4-4325-B6B9-CC3E09C4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5B812-AAB8-4801-A5B2-71C9D9175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06B4B43-DF91-ABD0-1439-29381F4E907D}"/>
              </a:ext>
            </a:extLst>
          </p:cNvPr>
          <p:cNvSpPr txBox="1"/>
          <p:nvPr/>
        </p:nvSpPr>
        <p:spPr>
          <a:xfrm>
            <a:off x="443346" y="3096869"/>
            <a:ext cx="9871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Fontes e ferramentas eficazes para compreender </a:t>
            </a:r>
          </a:p>
          <a:p>
            <a:r>
              <a:rPr lang="en-US" sz="2800" dirty="0">
                <a:solidFill>
                  <a:schemeClr val="bg1"/>
                </a:solidFill>
              </a:rPr>
              <a:t>as tendências do mercado de </a:t>
            </a:r>
            <a:r>
              <a:rPr lang="en-US" sz="2800" dirty="0" err="1">
                <a:solidFill>
                  <a:schemeClr val="bg1"/>
                </a:solidFill>
              </a:rPr>
              <a:t>trabalho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21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2077562" y="1266588"/>
            <a:ext cx="8132683" cy="4931655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2293620" y="1481981"/>
            <a:ext cx="7916625" cy="118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600"/>
            </a:pPr>
            <a:r>
              <a:rPr lang="en-US" sz="2200" b="1" dirty="0"/>
              <a:t>Como compreender as tendências do mercado de </a:t>
            </a:r>
            <a:r>
              <a:rPr lang="en-US" sz="2200" b="1" dirty="0" err="1"/>
              <a:t>trabalho</a:t>
            </a:r>
            <a:endParaRPr lang="en-US" sz="2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7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2293620" y="2295423"/>
            <a:ext cx="7783481" cy="323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900" dirty="0"/>
              <a:t>Existem várias formas eficazes de compreender as tendências do mercado de </a:t>
            </a:r>
            <a:r>
              <a:rPr lang="en-US" sz="1900" dirty="0" err="1"/>
              <a:t>trabalho</a:t>
            </a:r>
            <a:r>
              <a:rPr lang="en-US" sz="1900" dirty="0"/>
              <a:t>, desde inquéritos a entrevistas. As seguintes fontes e ferramentas podem fornecer informações e dados úteis sobre as tendências do mercado de </a:t>
            </a:r>
            <a:r>
              <a:rPr lang="en-US" sz="1900" dirty="0" err="1"/>
              <a:t>trabalho</a:t>
            </a:r>
            <a:r>
              <a:rPr lang="en-US" sz="1900" dirty="0"/>
              <a:t>:</a:t>
            </a:r>
          </a:p>
          <a:p>
            <a:pPr marL="342900" lvl="4" indent="-342900">
              <a:buFont typeface="Wingdings" panose="05000000000000000000" pitchFamily="2" charset="2"/>
              <a:buChar char="§"/>
            </a:pPr>
            <a:r>
              <a:rPr lang="en-US" sz="1900" dirty="0"/>
              <a:t>Inquéritos</a:t>
            </a:r>
          </a:p>
          <a:p>
            <a:pPr marL="342900" lvl="4" indent="-342900">
              <a:buFont typeface="Wingdings" panose="05000000000000000000" pitchFamily="2" charset="2"/>
              <a:buChar char="§"/>
            </a:pPr>
            <a:r>
              <a:rPr lang="en-US" sz="1900" dirty="0"/>
              <a:t>Entrevistas</a:t>
            </a:r>
          </a:p>
          <a:p>
            <a:pPr marL="342900" lvl="4" indent="-342900">
              <a:buFont typeface="Wingdings" panose="05000000000000000000" pitchFamily="2" charset="2"/>
              <a:buChar char="§"/>
            </a:pPr>
            <a:r>
              <a:rPr lang="en-US" sz="1900" dirty="0"/>
              <a:t>Grupos de discussão </a:t>
            </a:r>
          </a:p>
          <a:p>
            <a:pPr marL="342900" lvl="4" indent="-342900">
              <a:buFont typeface="Wingdings" panose="05000000000000000000" pitchFamily="2" charset="2"/>
              <a:buChar char="§"/>
            </a:pPr>
            <a:r>
              <a:rPr lang="en-US" sz="1900" dirty="0"/>
              <a:t>Pesquisa documental (por exemplo, artigos e outros trabalhos publicados)</a:t>
            </a:r>
          </a:p>
          <a:p>
            <a:pPr marL="342900" lvl="4" indent="-342900">
              <a:buFont typeface="Wingdings" panose="05000000000000000000" pitchFamily="2" charset="2"/>
              <a:buChar char="§"/>
            </a:pPr>
            <a:r>
              <a:rPr lang="en-US" sz="1900" dirty="0"/>
              <a:t>Diários</a:t>
            </a:r>
          </a:p>
          <a:p>
            <a:pPr marL="342900" lvl="4" indent="-342900">
              <a:buFont typeface="Wingdings" panose="05000000000000000000" pitchFamily="2" charset="2"/>
              <a:buChar char="§"/>
            </a:pPr>
            <a:r>
              <a:rPr lang="en-US" sz="1900" dirty="0"/>
              <a:t>Questionários</a:t>
            </a:r>
          </a:p>
          <a:p>
            <a:pPr marL="342900" lvl="4" indent="-342900">
              <a:buFont typeface="Wingdings" panose="05000000000000000000" pitchFamily="2" charset="2"/>
              <a:buChar char="§"/>
            </a:pPr>
            <a:r>
              <a:rPr lang="en-US" sz="1900" dirty="0"/>
              <a:t>etc.</a:t>
            </a:r>
          </a:p>
          <a:p>
            <a:pPr lvl="0" algn="just">
              <a:buClr>
                <a:schemeClr val="dk1"/>
              </a:buClr>
              <a:buSzPts val="1100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875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7451D6F-223B-4F1A-BC33-F3D584599FD2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computer, indoor, person&#10;&#10;Description automatically generated">
            <a:extLst>
              <a:ext uri="{FF2B5EF4-FFF2-40B4-BE49-F238E27FC236}">
                <a16:creationId xmlns:a16="http://schemas.microsoft.com/office/drawing/2014/main" id="{14E9E103-7954-4632-AA83-60FD616CA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3" b="7891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63D3C6-6CCB-418E-B47E-BC9E5FCEC2DC}"/>
              </a:ext>
            </a:extLst>
          </p:cNvPr>
          <p:cNvSpPr txBox="1"/>
          <p:nvPr/>
        </p:nvSpPr>
        <p:spPr>
          <a:xfrm>
            <a:off x="342782" y="1157877"/>
            <a:ext cx="11082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 </a:t>
            </a:r>
            <a:b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</a:b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ACTIVIDADE </a:t>
            </a:r>
            <a:r>
              <a:rPr lang="en-IE" sz="6000" b="1" kern="1200" noProof="0" dirty="0">
                <a:solidFill>
                  <a:prstClr val="white"/>
                </a:solidFill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5</a:t>
            </a:r>
            <a:endParaRPr kumimoji="0" lang="en-I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ource Sans Pro Bold" panose="020B07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BE6ED7-F618-4511-8649-BBD3BEE03CF4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A5675-E98C-4C2A-B17C-0A06C9DE61D9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A7CF175D-35E4-4325-B6B9-CC3E09C4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5B812-AAB8-4801-A5B2-71C9D9175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06B4B43-DF91-ABD0-1439-29381F4E907D}"/>
              </a:ext>
            </a:extLst>
          </p:cNvPr>
          <p:cNvSpPr txBox="1"/>
          <p:nvPr/>
        </p:nvSpPr>
        <p:spPr>
          <a:xfrm>
            <a:off x="443346" y="3096869"/>
            <a:ext cx="9871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Atividade de reflexão sobre as fontes e ferramentas </a:t>
            </a:r>
            <a:r>
              <a:rPr lang="en-US" sz="2800" dirty="0" err="1">
                <a:solidFill>
                  <a:schemeClr val="bg1"/>
                </a:solidFill>
              </a:rPr>
              <a:t>eficazes</a:t>
            </a:r>
            <a:r>
              <a:rPr lang="en-US" sz="2800" dirty="0">
                <a:solidFill>
                  <a:schemeClr val="bg1"/>
                </a:solidFill>
              </a:rPr>
              <a:t> para </a:t>
            </a:r>
            <a:r>
              <a:rPr lang="en-US" sz="2800" dirty="0" err="1">
                <a:solidFill>
                  <a:schemeClr val="bg1"/>
                </a:solidFill>
              </a:rPr>
              <a:t>compreender</a:t>
            </a:r>
            <a:r>
              <a:rPr lang="en-US" sz="2800" dirty="0">
                <a:solidFill>
                  <a:schemeClr val="bg1"/>
                </a:solidFill>
              </a:rPr>
              <a:t> as tendências do mercado de </a:t>
            </a:r>
            <a:r>
              <a:rPr lang="en-US" sz="2800" dirty="0" err="1">
                <a:solidFill>
                  <a:schemeClr val="bg1"/>
                </a:solidFill>
              </a:rPr>
              <a:t>trabalho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01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2293620" y="1266589"/>
            <a:ext cx="7858157" cy="3683000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2293620" y="1874685"/>
            <a:ext cx="7916625" cy="118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3600"/>
            </a:pPr>
            <a:r>
              <a:rPr lang="en-US" sz="2200" b="1" dirty="0"/>
              <a:t>Fontes e ferramentas </a:t>
            </a:r>
            <a:r>
              <a:rPr lang="en-US" sz="2200" b="1" dirty="0" err="1"/>
              <a:t>eficazes</a:t>
            </a:r>
            <a:r>
              <a:rPr lang="en-US" sz="2200" b="1" dirty="0"/>
              <a:t> para </a:t>
            </a:r>
            <a:r>
              <a:rPr lang="en-US" sz="2200" b="1" dirty="0" err="1"/>
              <a:t>compreender</a:t>
            </a:r>
            <a:r>
              <a:rPr lang="en-US" sz="2200" b="1" dirty="0"/>
              <a:t> as tendências do mercado de </a:t>
            </a:r>
            <a:r>
              <a:rPr lang="en-US" sz="2200" b="1" dirty="0" err="1"/>
              <a:t>trabalho</a:t>
            </a:r>
            <a:endParaRPr lang="en-US" sz="2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7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2503932" y="2580742"/>
            <a:ext cx="778348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endParaRPr lang="en-US" sz="20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lvl="0" algn="ctr">
              <a:buClr>
                <a:schemeClr val="dk1"/>
              </a:buClr>
              <a:buSzPts val="1100"/>
            </a:pPr>
            <a:r>
              <a:rPr lang="en-US" sz="2200" b="0" i="0" u="none" strike="noStrike" cap="none" dirty="0">
                <a:solidFill>
                  <a:srgbClr val="000000"/>
                </a:solidFill>
                <a:sym typeface="Arial"/>
              </a:rPr>
              <a:t>Da lista anterior de fontes e ferramentas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en-US" sz="2200" dirty="0"/>
              <a:t>quais </a:t>
            </a:r>
            <a:r>
              <a:rPr lang="en-US" sz="2200" dirty="0" err="1"/>
              <a:t>são</a:t>
            </a:r>
            <a:r>
              <a:rPr lang="en-US" sz="2200" dirty="0"/>
              <a:t> as </a:t>
            </a:r>
            <a:r>
              <a:rPr lang="en-US" sz="2200" u="sng" dirty="0"/>
              <a:t>duas mais eficazes</a:t>
            </a:r>
            <a:r>
              <a:rPr lang="en-US" sz="2200" dirty="0"/>
              <a:t>, na sua opinião,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en-US" sz="2200" dirty="0"/>
              <a:t>para compreender melhor as tendências do mercado de </a:t>
            </a:r>
            <a:r>
              <a:rPr lang="en-US" sz="2200" dirty="0" err="1"/>
              <a:t>trabalho</a:t>
            </a:r>
            <a:r>
              <a:rPr lang="en-US" sz="2200" dirty="0"/>
              <a:t>?</a:t>
            </a:r>
            <a:endParaRPr sz="22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661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6"/>
          <p:cNvSpPr txBox="1"/>
          <p:nvPr/>
        </p:nvSpPr>
        <p:spPr>
          <a:xfrm>
            <a:off x="5185019" y="6117074"/>
            <a:ext cx="677164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“Financiado </a:t>
            </a:r>
            <a:r>
              <a:rPr lang="pt-PT" sz="10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pela União Europeia. Os pontos de vista e as opiniões expressas são as do(s) autor(</a:t>
            </a:r>
            <a:r>
              <a:rPr lang="pt-PT" sz="1000" b="0" i="0" u="none" strike="noStrike" cap="none" dirty="0" err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</a:t>
            </a:r>
            <a:r>
              <a:rPr lang="pt-PT" sz="10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) e não refletem necessariamente a posição da União Europeia ou da Agência de Execução Europeia da Educação e da Cultura (EACEA). Nem a União Europeia nem a EACEA podem ser tidos como responsáveis por essas opiniões"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PT" sz="1000" b="0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Número do Projeto: 2021-1-SE01-KA220-VET-000032922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6" name="Google Shape;68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974011"/>
            <a:ext cx="3810000" cy="1899478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36"/>
          <p:cNvSpPr/>
          <p:nvPr/>
        </p:nvSpPr>
        <p:spPr>
          <a:xfrm>
            <a:off x="10353554" y="57149"/>
            <a:ext cx="1838446" cy="7935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36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9" name="Google Shape;689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97323" y="3690456"/>
            <a:ext cx="7597354" cy="16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7451D6F-223B-4F1A-BC33-F3D584599FD2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computer, indoor, person&#10;&#10;Description automatically generated">
            <a:extLst>
              <a:ext uri="{FF2B5EF4-FFF2-40B4-BE49-F238E27FC236}">
                <a16:creationId xmlns:a16="http://schemas.microsoft.com/office/drawing/2014/main" id="{14E9E103-7954-4632-AA83-60FD616CA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3" b="7891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63D3C6-6CCB-418E-B47E-BC9E5FCEC2DC}"/>
              </a:ext>
            </a:extLst>
          </p:cNvPr>
          <p:cNvSpPr txBox="1"/>
          <p:nvPr/>
        </p:nvSpPr>
        <p:spPr>
          <a:xfrm>
            <a:off x="342782" y="1157877"/>
            <a:ext cx="11082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 </a:t>
            </a:r>
            <a:b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</a:b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ACTIVIDADE 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BE6ED7-F618-4511-8649-BBD3BEE03CF4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A5675-E98C-4C2A-B17C-0A06C9DE61D9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A7CF175D-35E4-4325-B6B9-CC3E09C4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5B812-AAB8-4801-A5B2-71C9D9175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06B4B43-DF91-ABD0-1439-29381F4E907D}"/>
              </a:ext>
            </a:extLst>
          </p:cNvPr>
          <p:cNvSpPr txBox="1"/>
          <p:nvPr/>
        </p:nvSpPr>
        <p:spPr>
          <a:xfrm>
            <a:off x="443346" y="3096869"/>
            <a:ext cx="6169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Definição das tendências do mercado de </a:t>
            </a:r>
            <a:r>
              <a:rPr lang="en-US" sz="2800" dirty="0" err="1">
                <a:solidFill>
                  <a:schemeClr val="bg1"/>
                </a:solidFill>
              </a:rPr>
              <a:t>trabalho 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8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2293620" y="1266589"/>
            <a:ext cx="7858157" cy="3683000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2441448" y="1534758"/>
            <a:ext cx="845055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/>
              <a:t>Definição das tendências do mercado de </a:t>
            </a:r>
            <a:r>
              <a:rPr lang="en-US" sz="3200" b="1" dirty="0" err="1"/>
              <a:t>trabalho</a:t>
            </a:r>
            <a:endParaRPr lang="en-US" sz="3200" b="1" dirty="0"/>
          </a:p>
        </p:txBody>
      </p:sp>
      <p:sp>
        <p:nvSpPr>
          <p:cNvPr id="147" name="Google Shape;147;p5"/>
          <p:cNvSpPr txBox="1"/>
          <p:nvPr/>
        </p:nvSpPr>
        <p:spPr>
          <a:xfrm>
            <a:off x="2338300" y="1980290"/>
            <a:ext cx="7768796" cy="1538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b="1" dirty="0"/>
              <a:t> </a:t>
            </a:r>
          </a:p>
          <a:p>
            <a:pPr algn="just"/>
            <a:endParaRPr lang="en-US" sz="2400" dirty="0"/>
          </a:p>
          <a:p>
            <a:pPr algn="ctr"/>
            <a:r>
              <a:rPr lang="en-US" sz="2800" dirty="0"/>
              <a:t>O que queremos dizer com o termo</a:t>
            </a:r>
          </a:p>
          <a:p>
            <a:pPr algn="ctr"/>
            <a:r>
              <a:rPr lang="en-US" sz="2800" dirty="0"/>
              <a:t> tendências do mercado de </a:t>
            </a:r>
            <a:r>
              <a:rPr lang="en-US" sz="2800" dirty="0" err="1"/>
              <a:t>trabalho</a:t>
            </a:r>
            <a:r>
              <a:rPr lang="en-US" sz="2800" dirty="0"/>
              <a:t>?</a:t>
            </a:r>
            <a:endParaRPr sz="28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9449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7451D6F-223B-4F1A-BC33-F3D584599FD2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computer, indoor, person&#10;&#10;Description automatically generated">
            <a:extLst>
              <a:ext uri="{FF2B5EF4-FFF2-40B4-BE49-F238E27FC236}">
                <a16:creationId xmlns:a16="http://schemas.microsoft.com/office/drawing/2014/main" id="{14E9E103-7954-4632-AA83-60FD616CA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3" b="7891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63D3C6-6CCB-418E-B47E-BC9E5FCEC2DC}"/>
              </a:ext>
            </a:extLst>
          </p:cNvPr>
          <p:cNvSpPr txBox="1"/>
          <p:nvPr/>
        </p:nvSpPr>
        <p:spPr>
          <a:xfrm>
            <a:off x="342782" y="1157877"/>
            <a:ext cx="11082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 </a:t>
            </a:r>
            <a:b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</a:b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ACTIVIDADE </a:t>
            </a:r>
            <a:r>
              <a:rPr lang="en-IE" sz="6000" b="1" kern="1200" dirty="0">
                <a:solidFill>
                  <a:prstClr val="white"/>
                </a:solidFill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2</a:t>
            </a:r>
            <a:endParaRPr kumimoji="0" lang="en-I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ource Sans Pro Bold" panose="020B07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BE6ED7-F618-4511-8649-BBD3BEE03CF4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A5675-E98C-4C2A-B17C-0A06C9DE61D9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A7CF175D-35E4-4325-B6B9-CC3E09C4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5B812-AAB8-4801-A5B2-71C9D9175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06B4B43-DF91-ABD0-1439-29381F4E907D}"/>
              </a:ext>
            </a:extLst>
          </p:cNvPr>
          <p:cNvSpPr txBox="1"/>
          <p:nvPr/>
        </p:nvSpPr>
        <p:spPr>
          <a:xfrm>
            <a:off x="443346" y="3096869"/>
            <a:ext cx="61698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Listagem das tendências do mercado de </a:t>
            </a:r>
            <a:r>
              <a:rPr lang="en-US" sz="2800" dirty="0" err="1">
                <a:solidFill>
                  <a:schemeClr val="bg1"/>
                </a:solidFill>
              </a:rPr>
              <a:t>trabalho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14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2293620" y="1266589"/>
            <a:ext cx="7858157" cy="3683000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2192083" y="1793330"/>
            <a:ext cx="845055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/>
              <a:t>Tendências do mercado de </a:t>
            </a:r>
            <a:r>
              <a:rPr lang="en-US" sz="3200" b="1" dirty="0" err="1"/>
              <a:t>trabalho</a:t>
            </a:r>
            <a:endParaRPr lang="en-US" sz="3200" b="1" dirty="0"/>
          </a:p>
        </p:txBody>
      </p:sp>
      <p:sp>
        <p:nvSpPr>
          <p:cNvPr id="147" name="Google Shape;147;p5"/>
          <p:cNvSpPr txBox="1"/>
          <p:nvPr/>
        </p:nvSpPr>
        <p:spPr>
          <a:xfrm>
            <a:off x="2293620" y="2114156"/>
            <a:ext cx="7768796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b="1" dirty="0"/>
              <a:t> </a:t>
            </a:r>
          </a:p>
          <a:p>
            <a:pPr algn="just"/>
            <a:endParaRPr lang="en-US" sz="2400" dirty="0"/>
          </a:p>
          <a:p>
            <a:pPr algn="ctr"/>
            <a:r>
              <a:rPr lang="en-US" sz="2800" dirty="0"/>
              <a:t>Pode enumerar 3 tendências actuais do mercado </a:t>
            </a:r>
            <a:r>
              <a:rPr lang="en-US" sz="2800" dirty="0" err="1"/>
              <a:t>de trabalho</a:t>
            </a:r>
            <a:r>
              <a:rPr lang="en-US" sz="2800" dirty="0"/>
              <a:t>?</a:t>
            </a:r>
            <a:endParaRPr sz="28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5178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2293620" y="1097281"/>
            <a:ext cx="8450555" cy="4663440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2338300" y="1152517"/>
            <a:ext cx="845055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 b="1" dirty="0"/>
              <a:t>Definição das tendências do mercado de </a:t>
            </a:r>
            <a:r>
              <a:rPr lang="en-US" sz="3200" b="1" dirty="0" err="1"/>
              <a:t>trabalho</a:t>
            </a:r>
            <a:endParaRPr lang="en-US" sz="3200" b="1" dirty="0"/>
          </a:p>
        </p:txBody>
      </p:sp>
      <p:sp>
        <p:nvSpPr>
          <p:cNvPr id="147" name="Google Shape;147;p5"/>
          <p:cNvSpPr txBox="1"/>
          <p:nvPr/>
        </p:nvSpPr>
        <p:spPr>
          <a:xfrm>
            <a:off x="2338300" y="1980290"/>
            <a:ext cx="7768796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b="1" dirty="0"/>
              <a:t> 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/>
              <a:t>As tendências do mercado de </a:t>
            </a:r>
            <a:r>
              <a:rPr lang="en-US" sz="2400" dirty="0" err="1"/>
              <a:t>trabalho </a:t>
            </a:r>
            <a:r>
              <a:rPr lang="en-US" sz="2400" dirty="0"/>
              <a:t>podem variar entre o aumento do trabalho a tempo parcial ou à distância, o recrutamento, o elevado desemprego entre grupos da sociedade (por exemplo, jovens, pessoas com biografias migratórias, etc.) e uma crise financeira.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/>
              <a:t>Estas tendências põem em evidência as disparidades em matéria de emprego e representam um importante saber-fazer socioeconómico.</a:t>
            </a:r>
          </a:p>
          <a:p>
            <a:pPr lvl="0" algn="just">
              <a:buClr>
                <a:schemeClr val="dk1"/>
              </a:buClr>
              <a:buSzPts val="1100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7451D6F-223B-4F1A-BC33-F3D584599FD2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ext, computer, indoor, person&#10;&#10;Description automatically generated">
            <a:extLst>
              <a:ext uri="{FF2B5EF4-FFF2-40B4-BE49-F238E27FC236}">
                <a16:creationId xmlns:a16="http://schemas.microsoft.com/office/drawing/2014/main" id="{14E9E103-7954-4632-AA83-60FD616CA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3" b="7891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63D3C6-6CCB-418E-B47E-BC9E5FCEC2DC}"/>
              </a:ext>
            </a:extLst>
          </p:cNvPr>
          <p:cNvSpPr txBox="1"/>
          <p:nvPr/>
        </p:nvSpPr>
        <p:spPr>
          <a:xfrm>
            <a:off x="342782" y="1157877"/>
            <a:ext cx="11082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 </a:t>
            </a:r>
            <a:b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</a:br>
            <a:r>
              <a:rPr kumimoji="0" lang="en-IE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ACTIVIDADE </a:t>
            </a:r>
            <a:r>
              <a:rPr lang="en-IE" sz="6000" b="1" kern="1200" noProof="0" dirty="0">
                <a:solidFill>
                  <a:prstClr val="white"/>
                </a:solidFill>
                <a:latin typeface="Segoe UI" panose="020B0502040204020203" pitchFamily="34" charset="0"/>
                <a:ea typeface="Source Sans Pro Bold" panose="020B0703030403020204" pitchFamily="34" charset="0"/>
                <a:cs typeface="Segoe UI" panose="020B0502040204020203" pitchFamily="34" charset="0"/>
              </a:rPr>
              <a:t>3</a:t>
            </a:r>
            <a:endParaRPr kumimoji="0" lang="en-IE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Source Sans Pro Bold" panose="020B07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BE6ED7-F618-4511-8649-BBD3BEE03CF4}"/>
              </a:ext>
            </a:extLst>
          </p:cNvPr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8A5675-E98C-4C2A-B17C-0A06C9DE61D9}"/>
              </a:ext>
            </a:extLst>
          </p:cNvPr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9">
            <a:extLst>
              <a:ext uri="{FF2B5EF4-FFF2-40B4-BE49-F238E27FC236}">
                <a16:creationId xmlns:a16="http://schemas.microsoft.com/office/drawing/2014/main" id="{A7CF175D-35E4-4325-B6B9-CC3E09C4E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25B812-AAB8-4801-A5B2-71C9D9175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06B4B43-DF91-ABD0-1439-29381F4E907D}"/>
              </a:ext>
            </a:extLst>
          </p:cNvPr>
          <p:cNvSpPr txBox="1"/>
          <p:nvPr/>
        </p:nvSpPr>
        <p:spPr>
          <a:xfrm>
            <a:off x="443346" y="3096869"/>
            <a:ext cx="77131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importância das tendências do mercado de </a:t>
            </a:r>
            <a:r>
              <a:rPr lang="en-US" sz="2800" dirty="0" err="1">
                <a:solidFill>
                  <a:schemeClr val="bg1"/>
                </a:solidFill>
              </a:rPr>
              <a:t>trabalho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40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2293620" y="1266589"/>
            <a:ext cx="7858157" cy="3683000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2386998" y="1666274"/>
            <a:ext cx="7764779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800" b="1" dirty="0"/>
              <a:t>A importância das tendências do mercado de </a:t>
            </a:r>
            <a:r>
              <a:rPr lang="en-US" sz="2800" b="1" dirty="0" err="1"/>
              <a:t>trabalho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sz="28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sym typeface="Arial"/>
              </a:rPr>
              <a:t>As tendências do mercado de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sym typeface="Arial"/>
              </a:rPr>
              <a:t>trabalho </a:t>
            </a:r>
            <a:r>
              <a:rPr lang="en-US" sz="2800" dirty="0"/>
              <a:t>são </a:t>
            </a:r>
            <a:r>
              <a:rPr lang="en-US" sz="2800" b="0" i="0" u="none" strike="noStrike" cap="none" dirty="0">
                <a:solidFill>
                  <a:srgbClr val="000000"/>
                </a:solidFill>
                <a:sym typeface="Arial"/>
              </a:rPr>
              <a:t>importantes?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800" dirty="0"/>
              <a:t>Porquê?</a:t>
            </a:r>
            <a:endParaRPr sz="28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542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l="32474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l="26584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2199640" y="1266589"/>
            <a:ext cx="7971055" cy="4623404"/>
          </a:xfrm>
          <a:prstGeom prst="roundRect">
            <a:avLst>
              <a:gd name="adj" fmla="val 7357"/>
            </a:avLst>
          </a:prstGeom>
          <a:solidFill>
            <a:schemeClr val="lt1"/>
          </a:solidFill>
          <a:ln w="57150" cap="flat" cmpd="sng">
            <a:solidFill>
              <a:srgbClr val="6624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2422358" y="1298000"/>
            <a:ext cx="7636041" cy="495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300" b="1" dirty="0"/>
              <a:t>Importância de compreender as tendências do mercado de </a:t>
            </a:r>
            <a:r>
              <a:rPr lang="en-US" sz="2300" b="1" dirty="0" err="1"/>
              <a:t>trabalho</a:t>
            </a:r>
          </a:p>
          <a:p>
            <a:endParaRPr lang="en-US" sz="8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dirty="0"/>
              <a:t>Compreender as tendências do mercado </a:t>
            </a:r>
            <a:r>
              <a:rPr lang="en-US" sz="1800" dirty="0" err="1"/>
              <a:t>de trabalho </a:t>
            </a:r>
            <a:r>
              <a:rPr lang="en-US" sz="1800" dirty="0"/>
              <a:t>é importante, uma vez que este afecta sectores vitais da vida humana, desde o económico e social ao nosso bem-estar.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dirty="0"/>
              <a:t>A informação sobre o mercado de </a:t>
            </a:r>
            <a:r>
              <a:rPr lang="en-US" sz="1800" dirty="0" err="1"/>
              <a:t>trabalho </a:t>
            </a:r>
            <a:r>
              <a:rPr lang="en-US" sz="1800" dirty="0"/>
              <a:t>e as suas tendências é fundamental para tomar decisões estratégicas e tácticas que farão uma enorme diferença na vida das pessoas de uma organização e na sociedade.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800" dirty="0"/>
              <a:t>Para além das informações sobre rendimentos, empregabilidade e perspectivas de emprego, as informações sobre o mercado de </a:t>
            </a:r>
            <a:r>
              <a:rPr lang="en-US" sz="1800" dirty="0" err="1"/>
              <a:t>trabalho</a:t>
            </a:r>
            <a:r>
              <a:rPr lang="en-US" sz="1800" dirty="0"/>
              <a:t>, integradas na orientação profissional, podem ajudar os alunos a fazer escolhas de ensino pós-secundário que correspondam aos seus interesses e aptidões e conduzam a um emprego gratificante e a um aumento do bem-estar.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83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522</Words>
  <Application>Microsoft Office PowerPoint</Application>
  <PresentationFormat>Ecrã Panorâmico</PresentationFormat>
  <Paragraphs>57</Paragraphs>
  <Slides>14</Slides>
  <Notes>9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20" baseType="lpstr">
      <vt:lpstr>Segoe UI</vt:lpstr>
      <vt:lpstr>Arial</vt:lpstr>
      <vt:lpstr>Quattrocento Sans</vt:lpstr>
      <vt:lpstr>Calibri</vt:lpstr>
      <vt:lpstr>Wingdings</vt:lpstr>
      <vt:lpstr>Office Theme</vt:lpstr>
      <vt:lpstr>Compreender as tendências actuais do mercado de trabalho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Remote Work</dc:title>
  <dc:creator>Gary</dc:creator>
  <cp:keywords>, docId:68DB2A1BD1080D731B04C761ABBA3F23</cp:keywords>
  <cp:lastModifiedBy>João Paulo Pacheco - PM</cp:lastModifiedBy>
  <cp:revision>15</cp:revision>
  <dcterms:created xsi:type="dcterms:W3CDTF">2021-04-20T08:47:25Z</dcterms:created>
  <dcterms:modified xsi:type="dcterms:W3CDTF">2023-06-29T15:41:06Z</dcterms:modified>
</cp:coreProperties>
</file>