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97" r:id="rId3"/>
    <p:sldId id="298" r:id="rId4"/>
    <p:sldId id="300" r:id="rId5"/>
    <p:sldId id="299" r:id="rId6"/>
    <p:sldId id="260" r:id="rId7"/>
    <p:sldId id="301" r:id="rId8"/>
    <p:sldId id="302" r:id="rId9"/>
    <p:sldId id="292" r:id="rId10"/>
    <p:sldId id="303" r:id="rId11"/>
    <p:sldId id="295" r:id="rId12"/>
    <p:sldId id="304" r:id="rId13"/>
    <p:sldId id="305" r:id="rId14"/>
    <p:sldId id="29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5</a:t>
            </a:fld>
            <a:endParaRPr/>
          </a:p>
        </p:txBody>
      </p:sp>
    </p:spTree>
    <p:extLst>
      <p:ext uri="{BB962C8B-B14F-4D97-AF65-F5344CB8AC3E}">
        <p14:creationId xmlns:p14="http://schemas.microsoft.com/office/powerpoint/2010/main" val="423077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381503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186693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260916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11</a:t>
            </a:fld>
            <a:endParaRPr/>
          </a:p>
        </p:txBody>
      </p:sp>
    </p:spTree>
    <p:extLst>
      <p:ext uri="{BB962C8B-B14F-4D97-AF65-F5344CB8AC3E}">
        <p14:creationId xmlns:p14="http://schemas.microsoft.com/office/powerpoint/2010/main" val="383702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13</a:t>
            </a:fld>
            <a:endParaRPr/>
          </a:p>
        </p:txBody>
      </p:sp>
    </p:spTree>
    <p:extLst>
      <p:ext uri="{BB962C8B-B14F-4D97-AF65-F5344CB8AC3E}">
        <p14:creationId xmlns:p14="http://schemas.microsoft.com/office/powerpoint/2010/main" val="140785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46340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s-ES" sz="3200" b="1" dirty="0">
                <a:latin typeface="+mj-lt"/>
              </a:rPr>
              <a:t>Comprender las tendencias actuales del mercado laboral</a:t>
            </a:r>
            <a:br>
              <a:rPr lang="en-GB" sz="3200" dirty="0">
                <a:solidFill>
                  <a:srgbClr val="C00000"/>
                </a:solidFill>
                <a:latin typeface="+mj-lt"/>
                <a:ea typeface="Quattrocento Sans"/>
                <a:cs typeface="Quattrocento Sans"/>
                <a:sym typeface="Quattrocento Sans"/>
              </a:rPr>
            </a:br>
            <a:endParaRPr lang="en-GB" sz="3200"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4</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9871086" cy="1384995"/>
          </a:xfrm>
          <a:prstGeom prst="rect">
            <a:avLst/>
          </a:prstGeom>
          <a:noFill/>
        </p:spPr>
        <p:txBody>
          <a:bodyPr wrap="square">
            <a:spAutoFit/>
          </a:bodyPr>
          <a:lstStyle/>
          <a:p>
            <a:r>
              <a:rPr lang="es-ES" sz="2800" dirty="0">
                <a:solidFill>
                  <a:schemeClr val="bg1"/>
                </a:solidFill>
              </a:rPr>
              <a:t>Fuentes y herramientas efectivas para comprender 
las tendencias del mercado laboral
</a:t>
            </a:r>
            <a:endParaRPr lang="en-GB" sz="2800" dirty="0">
              <a:solidFill>
                <a:schemeClr val="bg1"/>
              </a:solidFill>
            </a:endParaRPr>
          </a:p>
        </p:txBody>
      </p:sp>
    </p:spTree>
    <p:extLst>
      <p:ext uri="{BB962C8B-B14F-4D97-AF65-F5344CB8AC3E}">
        <p14:creationId xmlns:p14="http://schemas.microsoft.com/office/powerpoint/2010/main" val="85482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93620" y="1481981"/>
            <a:ext cx="7916625" cy="769401"/>
          </a:xfrm>
          <a:prstGeom prst="rect">
            <a:avLst/>
          </a:prstGeom>
          <a:noFill/>
          <a:ln>
            <a:noFill/>
          </a:ln>
        </p:spPr>
        <p:txBody>
          <a:bodyPr spcFirstLastPara="1" wrap="square" lIns="91425" tIns="45700" rIns="91425" bIns="45700" anchor="t" anchorCtr="0">
            <a:spAutoFit/>
          </a:bodyPr>
          <a:lstStyle/>
          <a:p>
            <a:pPr algn="ctr">
              <a:buSzPts val="3600"/>
            </a:pPr>
            <a:r>
              <a:rPr lang="es-ES" sz="2200" b="1" dirty="0"/>
              <a:t>Cómo entender las tendencias del mercado
</a:t>
            </a:r>
            <a:endParaRPr sz="2700" b="0" i="0" u="none" strike="noStrike" cap="none" dirty="0">
              <a:solidFill>
                <a:srgbClr val="000000"/>
              </a:solidFill>
              <a:sym typeface="Arial"/>
            </a:endParaRPr>
          </a:p>
        </p:txBody>
      </p:sp>
      <p:sp>
        <p:nvSpPr>
          <p:cNvPr id="147" name="Google Shape;147;p5"/>
          <p:cNvSpPr txBox="1"/>
          <p:nvPr/>
        </p:nvSpPr>
        <p:spPr>
          <a:xfrm>
            <a:off x="2330957" y="1818365"/>
            <a:ext cx="7783481" cy="3816389"/>
          </a:xfrm>
          <a:prstGeom prst="rect">
            <a:avLst/>
          </a:prstGeom>
          <a:noFill/>
          <a:ln>
            <a:noFill/>
          </a:ln>
        </p:spPr>
        <p:txBody>
          <a:bodyPr spcFirstLastPara="1" wrap="square" lIns="91425" tIns="45700" rIns="91425" bIns="45700" anchor="t" anchorCtr="0">
            <a:spAutoFit/>
          </a:bodyPr>
          <a:lstStyle/>
          <a:p>
            <a:r>
              <a:rPr lang="es-ES" sz="1900" dirty="0"/>
              <a:t>Hay varias maneras efectivas de entender las tendencias del mercado laboral, desde encuestas hasta entrevistas. Las siguientes fuentes y herramientas pueden proporcionar información y datos útiles sobre las tendencias del mercado laboral:
Encuestas
Entrevistas
Grupos focales 
Investigación documental (por ejemplo, artículos y otros trabajos publicados)
Diarios
Cuestionarios
</a:t>
            </a:r>
            <a:r>
              <a:rPr lang="en-US" sz="1900" dirty="0"/>
              <a:t>etc.</a:t>
            </a:r>
          </a:p>
          <a:p>
            <a:pPr lvl="0" algn="just">
              <a:buClr>
                <a:schemeClr val="dk1"/>
              </a:buClr>
              <a:buSzPts val="1100"/>
            </a:pPr>
            <a:endParaRPr sz="1400" b="0" i="0" u="none" strike="noStrike" cap="none" dirty="0">
              <a:solidFill>
                <a:srgbClr val="000000"/>
              </a:solidFill>
              <a:latin typeface="Arial"/>
              <a:ea typeface="Arial"/>
              <a:cs typeface="Aria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51587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5</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9871086" cy="1815882"/>
          </a:xfrm>
          <a:prstGeom prst="rect">
            <a:avLst/>
          </a:prstGeom>
          <a:noFill/>
        </p:spPr>
        <p:txBody>
          <a:bodyPr wrap="square">
            <a:spAutoFit/>
          </a:bodyPr>
          <a:lstStyle/>
          <a:p>
            <a:r>
              <a:rPr lang="es-ES" sz="2800" dirty="0">
                <a:solidFill>
                  <a:schemeClr val="bg1"/>
                </a:solidFill>
              </a:rPr>
              <a:t>Actividad de reflexión sobre las fuentes y herramientas eficaces 
para comprender las tendencias del mercado laboral
</a:t>
            </a:r>
            <a:endParaRPr lang="en-GB" sz="2800" dirty="0">
              <a:solidFill>
                <a:schemeClr val="bg1"/>
              </a:solidFill>
            </a:endParaRPr>
          </a:p>
        </p:txBody>
      </p:sp>
    </p:spTree>
    <p:extLst>
      <p:ext uri="{BB962C8B-B14F-4D97-AF65-F5344CB8AC3E}">
        <p14:creationId xmlns:p14="http://schemas.microsoft.com/office/powerpoint/2010/main" val="3944801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0223" y="1542761"/>
            <a:ext cx="7916625" cy="1107955"/>
          </a:xfrm>
          <a:prstGeom prst="rect">
            <a:avLst/>
          </a:prstGeom>
          <a:noFill/>
          <a:ln>
            <a:noFill/>
          </a:ln>
        </p:spPr>
        <p:txBody>
          <a:bodyPr spcFirstLastPara="1" wrap="square" lIns="91425" tIns="45700" rIns="91425" bIns="45700" anchor="t" anchorCtr="0">
            <a:spAutoFit/>
          </a:bodyPr>
          <a:lstStyle/>
          <a:p>
            <a:pPr algn="ctr">
              <a:buSzPts val="3600"/>
            </a:pPr>
            <a:r>
              <a:rPr lang="es-ES" sz="2200" b="1" dirty="0"/>
              <a:t>Fuentes y herramientas eficaces 
Comprender las tendencias del mercado laboral
</a:t>
            </a:r>
            <a:endParaRPr sz="2700" b="0" i="0" u="none" strike="noStrike" cap="none" dirty="0">
              <a:solidFill>
                <a:srgbClr val="000000"/>
              </a:solidFill>
              <a:sym typeface="Arial"/>
            </a:endParaRPr>
          </a:p>
        </p:txBody>
      </p:sp>
      <p:sp>
        <p:nvSpPr>
          <p:cNvPr id="147" name="Google Shape;147;p5"/>
          <p:cNvSpPr txBox="1"/>
          <p:nvPr/>
        </p:nvSpPr>
        <p:spPr>
          <a:xfrm>
            <a:off x="2503932" y="2580742"/>
            <a:ext cx="7783481" cy="2092840"/>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endParaRPr lang="en-US" sz="2000" b="0" i="0" u="none" strike="noStrike" cap="none" dirty="0">
              <a:solidFill>
                <a:srgbClr val="000000"/>
              </a:solidFill>
              <a:sym typeface="Arial"/>
            </a:endParaRPr>
          </a:p>
          <a:p>
            <a:pPr lvl="0" algn="ctr">
              <a:buClr>
                <a:schemeClr val="dk1"/>
              </a:buClr>
              <a:buSzPts val="1100"/>
            </a:pPr>
            <a:r>
              <a:rPr lang="es-ES" sz="2200" dirty="0"/>
              <a:t>De la lista anterior de fuentes y herramientas
cuáles son los dos más efectivos, en su opinión,
en una mejor comprensión de las tendencias del mercado laboral?
</a:t>
            </a:r>
            <a:endParaRPr sz="22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76366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6169890" cy="1384995"/>
          </a:xfrm>
          <a:prstGeom prst="rect">
            <a:avLst/>
          </a:prstGeom>
          <a:noFill/>
        </p:spPr>
        <p:txBody>
          <a:bodyPr wrap="square">
            <a:spAutoFit/>
          </a:bodyPr>
          <a:lstStyle/>
          <a:p>
            <a:r>
              <a:rPr lang="es-ES" sz="2800" dirty="0">
                <a:solidFill>
                  <a:schemeClr val="bg1"/>
                </a:solidFill>
              </a:rPr>
              <a:t>Definición de las tendencias del mercado laboral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538469"/>
            <a:ext cx="8450555" cy="1569620"/>
          </a:xfrm>
          <a:prstGeom prst="rect">
            <a:avLst/>
          </a:prstGeom>
          <a:noFill/>
          <a:ln>
            <a:noFill/>
          </a:ln>
        </p:spPr>
        <p:txBody>
          <a:bodyPr spcFirstLastPara="1" wrap="square" lIns="91425" tIns="45700" rIns="91425" bIns="45700" anchor="t" anchorCtr="0">
            <a:spAutoFit/>
          </a:bodyPr>
          <a:lstStyle/>
          <a:p>
            <a:pPr algn="ctr"/>
            <a:r>
              <a:rPr lang="es-ES" sz="3200" b="1" dirty="0"/>
              <a:t>Definición de las tendencias del mercado laboral
</a:t>
            </a:r>
            <a:endParaRPr lang="en-US" sz="3200" b="1" dirty="0"/>
          </a:p>
        </p:txBody>
      </p:sp>
      <p:sp>
        <p:nvSpPr>
          <p:cNvPr id="147" name="Google Shape;147;p5"/>
          <p:cNvSpPr txBox="1"/>
          <p:nvPr/>
        </p:nvSpPr>
        <p:spPr>
          <a:xfrm>
            <a:off x="2338300" y="1980290"/>
            <a:ext cx="7768796" cy="1969730"/>
          </a:xfrm>
          <a:prstGeom prst="rect">
            <a:avLst/>
          </a:prstGeom>
          <a:noFill/>
          <a:ln>
            <a:noFill/>
          </a:ln>
        </p:spPr>
        <p:txBody>
          <a:bodyPr spcFirstLastPara="1" wrap="square" lIns="91425" tIns="45700" rIns="91425" bIns="45700" anchor="t" anchorCtr="0">
            <a:spAutoFit/>
          </a:bodyPr>
          <a:lstStyle/>
          <a:p>
            <a:r>
              <a:rPr lang="en-US" b="1" dirty="0"/>
              <a:t> </a:t>
            </a:r>
          </a:p>
          <a:p>
            <a:pPr algn="just"/>
            <a:endParaRPr lang="en-US" sz="2400" dirty="0"/>
          </a:p>
          <a:p>
            <a:pPr algn="ctr"/>
            <a:r>
              <a:rPr lang="es-ES" sz="2800" dirty="0"/>
              <a:t>¿Qué queremos decir con el término?
 ¿Tendencias del mercado laboral?
</a:t>
            </a: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6169890" cy="1384995"/>
          </a:xfrm>
          <a:prstGeom prst="rect">
            <a:avLst/>
          </a:prstGeom>
          <a:noFill/>
        </p:spPr>
        <p:txBody>
          <a:bodyPr wrap="square">
            <a:spAutoFit/>
          </a:bodyPr>
          <a:lstStyle/>
          <a:p>
            <a:r>
              <a:rPr lang="es-ES" sz="2800" dirty="0">
                <a:solidFill>
                  <a:schemeClr val="bg1"/>
                </a:solidFill>
              </a:rPr>
              <a:t>Listado de las tendencias del mercado laboral
</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192083" y="1793330"/>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Tendencias</a:t>
            </a:r>
            <a:r>
              <a:rPr lang="en-US" sz="3200" b="1" dirty="0"/>
              <a:t> del mercado </a:t>
            </a:r>
            <a:r>
              <a:rPr lang="en-US" sz="3200" b="1" dirty="0" err="1"/>
              <a:t>laboral</a:t>
            </a:r>
            <a:r>
              <a:rPr lang="en-US" sz="3200" b="1" dirty="0"/>
              <a:t>
</a:t>
            </a:r>
          </a:p>
        </p:txBody>
      </p:sp>
      <p:sp>
        <p:nvSpPr>
          <p:cNvPr id="147" name="Google Shape;147;p5"/>
          <p:cNvSpPr txBox="1"/>
          <p:nvPr/>
        </p:nvSpPr>
        <p:spPr>
          <a:xfrm>
            <a:off x="2293620" y="2114156"/>
            <a:ext cx="7768796" cy="1969730"/>
          </a:xfrm>
          <a:prstGeom prst="rect">
            <a:avLst/>
          </a:prstGeom>
          <a:noFill/>
          <a:ln>
            <a:noFill/>
          </a:ln>
        </p:spPr>
        <p:txBody>
          <a:bodyPr spcFirstLastPara="1" wrap="square" lIns="91425" tIns="45700" rIns="91425" bIns="45700" anchor="t" anchorCtr="0">
            <a:spAutoFit/>
          </a:bodyPr>
          <a:lstStyle/>
          <a:p>
            <a:r>
              <a:rPr lang="en-US" b="1" dirty="0"/>
              <a:t> </a:t>
            </a:r>
          </a:p>
          <a:p>
            <a:pPr algn="just"/>
            <a:endParaRPr lang="en-US" sz="2400" dirty="0"/>
          </a:p>
          <a:p>
            <a:pPr algn="ctr"/>
            <a:r>
              <a:rPr lang="es-ES" sz="2800" dirty="0"/>
              <a:t>¿Puede enumerar 3 tendencias actuales del mercado laboral?
</a:t>
            </a: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68517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549362" y="1534758"/>
            <a:ext cx="9342641" cy="1569620"/>
          </a:xfrm>
          <a:prstGeom prst="rect">
            <a:avLst/>
          </a:prstGeom>
          <a:noFill/>
          <a:ln>
            <a:noFill/>
          </a:ln>
        </p:spPr>
        <p:txBody>
          <a:bodyPr spcFirstLastPara="1" wrap="square" lIns="91425" tIns="45700" rIns="91425" bIns="45700" anchor="t" anchorCtr="0">
            <a:spAutoFit/>
          </a:bodyPr>
          <a:lstStyle/>
          <a:p>
            <a:pPr algn="ctr"/>
            <a:r>
              <a:rPr lang="es-ES" sz="3200" b="1" dirty="0"/>
              <a:t>Definición de las tendencias del mercado laboral
</a:t>
            </a:r>
            <a:endParaRPr lang="en-US" sz="3200" b="1" dirty="0"/>
          </a:p>
        </p:txBody>
      </p:sp>
      <p:sp>
        <p:nvSpPr>
          <p:cNvPr id="147" name="Google Shape;147;p5"/>
          <p:cNvSpPr txBox="1"/>
          <p:nvPr/>
        </p:nvSpPr>
        <p:spPr>
          <a:xfrm>
            <a:off x="2338300" y="1980290"/>
            <a:ext cx="7768796" cy="4001055"/>
          </a:xfrm>
          <a:prstGeom prst="rect">
            <a:avLst/>
          </a:prstGeom>
          <a:noFill/>
          <a:ln>
            <a:noFill/>
          </a:ln>
        </p:spPr>
        <p:txBody>
          <a:bodyPr spcFirstLastPara="1" wrap="square" lIns="91425" tIns="45700" rIns="91425" bIns="45700" anchor="t" anchorCtr="0">
            <a:spAutoFit/>
          </a:bodyPr>
          <a:lstStyle/>
          <a:p>
            <a:r>
              <a:rPr lang="en-US" b="1" dirty="0"/>
              <a:t> </a:t>
            </a:r>
          </a:p>
          <a:p>
            <a:pPr marL="342900" indent="-342900" algn="just">
              <a:buFont typeface="Wingdings" panose="05000000000000000000" pitchFamily="2" charset="2"/>
              <a:buChar char="§"/>
            </a:pPr>
            <a:r>
              <a:rPr lang="es-ES" sz="2400" dirty="0"/>
              <a:t>Las tendencias del mercado laboral pueden variar desde un aumento del trabajo a tiempo parcial o a distancia, la contratación, el alto desempleo entre los grupos de la sociedad (por ejemplo, jóvenes, personas con biografías de migrantes, etc.) hasta una crisis financiera. 
Estas tendencias ponen de relieve las disparidades en materia de empleo y plantean un importante conocimiento socioeconómico.
</a:t>
            </a:r>
            <a:endParaRPr sz="1400" b="0" i="0" u="none" strike="noStrike" cap="none" dirty="0">
              <a:solidFill>
                <a:srgbClr val="000000"/>
              </a:solidFill>
              <a:latin typeface="Arial"/>
              <a:ea typeface="Arial"/>
              <a:cs typeface="Aria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713102" cy="1384995"/>
          </a:xfrm>
          <a:prstGeom prst="rect">
            <a:avLst/>
          </a:prstGeom>
          <a:noFill/>
        </p:spPr>
        <p:txBody>
          <a:bodyPr wrap="square">
            <a:spAutoFit/>
          </a:bodyPr>
          <a:lstStyle/>
          <a:p>
            <a:r>
              <a:rPr lang="es-ES" sz="2800" dirty="0">
                <a:solidFill>
                  <a:schemeClr val="bg1"/>
                </a:solidFill>
              </a:rPr>
              <a:t>La importancia de las tendencias del mercado laboral
</a:t>
            </a:r>
            <a:endParaRPr lang="en-GB" sz="2800" dirty="0">
              <a:solidFill>
                <a:schemeClr val="bg1"/>
              </a:solidFill>
            </a:endParaRPr>
          </a:p>
        </p:txBody>
      </p:sp>
    </p:spTree>
    <p:extLst>
      <p:ext uri="{BB962C8B-B14F-4D97-AF65-F5344CB8AC3E}">
        <p14:creationId xmlns:p14="http://schemas.microsoft.com/office/powerpoint/2010/main" val="147724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386998" y="1666274"/>
            <a:ext cx="7764779" cy="3108503"/>
          </a:xfrm>
          <a:prstGeom prst="rect">
            <a:avLst/>
          </a:prstGeom>
          <a:noFill/>
          <a:ln>
            <a:noFill/>
          </a:ln>
        </p:spPr>
        <p:txBody>
          <a:bodyPr spcFirstLastPara="1" wrap="square" lIns="91425" tIns="45700" rIns="91425" bIns="45700" anchor="t" anchorCtr="0">
            <a:spAutoFit/>
          </a:bodyPr>
          <a:lstStyle/>
          <a:p>
            <a:pPr algn="ctr"/>
            <a:r>
              <a:rPr lang="es-ES" sz="2800" b="1" dirty="0"/>
              <a:t>La importancia de las tendencias del mercado laboral
</a:t>
            </a:r>
            <a:endParaRPr lang="en-US" sz="2800" b="0" i="0" u="none" strike="noStrike" cap="none" dirty="0">
              <a:solidFill>
                <a:srgbClr val="000000"/>
              </a:solidFill>
              <a:sym typeface="Arial"/>
            </a:endParaRPr>
          </a:p>
          <a:p>
            <a:pPr lvl="0" algn="ctr">
              <a:buSzPts val="3600"/>
            </a:pPr>
            <a:r>
              <a:rPr lang="es-ES" sz="2800" dirty="0"/>
              <a:t>¿Son importantes las tendencias del mercado laboral?
¿Por qué?
</a:t>
            </a: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6542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93620" y="1298000"/>
            <a:ext cx="7764779" cy="5032106"/>
          </a:xfrm>
          <a:prstGeom prst="rect">
            <a:avLst/>
          </a:prstGeom>
          <a:noFill/>
          <a:ln>
            <a:noFill/>
          </a:ln>
        </p:spPr>
        <p:txBody>
          <a:bodyPr spcFirstLastPara="1" wrap="square" lIns="91425" tIns="45700" rIns="91425" bIns="45700" anchor="t" anchorCtr="0">
            <a:spAutoFit/>
          </a:bodyPr>
          <a:lstStyle/>
          <a:p>
            <a:r>
              <a:rPr lang="es-ES" sz="2300" b="1" dirty="0"/>
              <a:t>Importancia de comprender las tendencias del mercado laboral
</a:t>
            </a:r>
            <a:endParaRPr lang="en-US" sz="800" dirty="0"/>
          </a:p>
          <a:p>
            <a:pPr marL="285750" indent="-285750" algn="just">
              <a:buFont typeface="Wingdings" panose="05000000000000000000" pitchFamily="2" charset="2"/>
              <a:buChar char="§"/>
            </a:pPr>
            <a:r>
              <a:rPr lang="es-ES" sz="1800" dirty="0"/>
              <a:t>Comprender las tendencias del mercado laboral es importante, ya que afecta a sectores vitales de la vida humana, desde el económico y el social hasta nuestro bienestar. 
La información sobre el mercado laboral y sus tendencias es fundamental para tomar decisiones estratégicas y tácticas que marcarán una gran diferencia en la vida de las personas en una organización y en la sociedad. 
Más allá de la información sobre ingresos, empleabilidad y perspectivas de empleo, la información sobre el mercado laboral, integrada en la orientación profesional, puede ayudar a los educandos a tomar decisiones de educación postsecundaria que coincidan con sus intereses y aptitudes y conduzcan a un aumento satisfactorio del empleo y el bienestar.  
</a:t>
            </a: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938831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539</Words>
  <Application>Microsoft Office PowerPoint</Application>
  <PresentationFormat>Panorámica</PresentationFormat>
  <Paragraphs>39</Paragraphs>
  <Slides>14</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Segoe UI</vt:lpstr>
      <vt:lpstr>Arial</vt:lpstr>
      <vt:lpstr>Calibri</vt:lpstr>
      <vt:lpstr>Wingdings</vt:lpstr>
      <vt:lpstr>Quattrocento Sans</vt:lpstr>
      <vt:lpstr>Office Theme</vt:lpstr>
      <vt:lpstr>Comprender las tendencias actuales del mercado laboral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Marta Muñoz</cp:lastModifiedBy>
  <cp:revision>15</cp:revision>
  <dcterms:created xsi:type="dcterms:W3CDTF">2021-04-20T08:47:25Z</dcterms:created>
  <dcterms:modified xsi:type="dcterms:W3CDTF">2023-07-03T07:37:39Z</dcterms:modified>
</cp:coreProperties>
</file>