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7"/>
  </p:notesMasterIdLst>
  <p:sldIdLst>
    <p:sldId id="256" r:id="rId2"/>
    <p:sldId id="297" r:id="rId3"/>
    <p:sldId id="298" r:id="rId4"/>
    <p:sldId id="300" r:id="rId5"/>
    <p:sldId id="306" r:id="rId6"/>
    <p:sldId id="307" r:id="rId7"/>
    <p:sldId id="308" r:id="rId8"/>
    <p:sldId id="309" r:id="rId9"/>
    <p:sldId id="310" r:id="rId10"/>
    <p:sldId id="311" r:id="rId11"/>
    <p:sldId id="301" r:id="rId12"/>
    <p:sldId id="314" r:id="rId13"/>
    <p:sldId id="312" r:id="rId14"/>
    <p:sldId id="313" r:id="rId15"/>
    <p:sldId id="291" r:id="rId16"/>
  </p:sldIdLst>
  <p:sldSz cx="12192000" cy="6858000"/>
  <p:notesSz cx="6858000" cy="9144000"/>
  <p:embeddedFontLst>
    <p:embeddedFont>
      <p:font typeface="Calibri" panose="020F0502020204030204" pitchFamily="34" charset="0"/>
      <p:regular r:id="rId18"/>
      <p:bold r:id="rId19"/>
      <p:italic r:id="rId20"/>
      <p:boldItalic r:id="rId21"/>
    </p:embeddedFont>
    <p:embeddedFont>
      <p:font typeface="Quattrocento Sans" panose="020B0502050000020003" pitchFamily="34" charset="0"/>
      <p:regular r:id="rId22"/>
      <p:bold r:id="rId23"/>
      <p:italic r:id="rId24"/>
      <p:boldItalic r:id="rId25"/>
    </p:embeddedFont>
    <p:embeddedFont>
      <p:font typeface="Segoe UI" panose="020B0502040204020203" pitchFamily="3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9" roundtripDataSignature="AMtx7mjj9fbKpt+kEtIRH8yeD9dnAKJte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821"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63"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8.fntdata"/><Relationship Id="rId59"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font" Target="fonts/font12.fntdata"/><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font" Target="fonts/font11.fntdata"/><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font" Target="fonts/font10.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pt-PT"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4224232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487337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 name="Google Shape;14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t-PT"/>
              <a:t>14</a:t>
            </a:fld>
            <a:endParaRPr/>
          </a:p>
        </p:txBody>
      </p:sp>
    </p:spTree>
    <p:extLst>
      <p:ext uri="{BB962C8B-B14F-4D97-AF65-F5344CB8AC3E}">
        <p14:creationId xmlns:p14="http://schemas.microsoft.com/office/powerpoint/2010/main" val="28814874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1"/>
        <p:cNvGrpSpPr/>
        <p:nvPr/>
      </p:nvGrpSpPr>
      <p:grpSpPr>
        <a:xfrm>
          <a:off x="0" y="0"/>
          <a:ext cx="0" cy="0"/>
          <a:chOff x="0" y="0"/>
          <a:chExt cx="0" cy="0"/>
        </a:xfrm>
      </p:grpSpPr>
      <p:sp>
        <p:nvSpPr>
          <p:cNvPr id="682" name="Google Shape;682;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3" name="Google Shape;683;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11969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 name="Google Shape;14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t-PT"/>
              <a:t>3</a:t>
            </a:fld>
            <a:endParaRPr/>
          </a:p>
        </p:txBody>
      </p:sp>
    </p:spTree>
    <p:extLst>
      <p:ext uri="{BB962C8B-B14F-4D97-AF65-F5344CB8AC3E}">
        <p14:creationId xmlns:p14="http://schemas.microsoft.com/office/powerpoint/2010/main" val="22926397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 name="Google Shape;14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t-PT"/>
              <a:t>5</a:t>
            </a:fld>
            <a:endParaRPr/>
          </a:p>
        </p:txBody>
      </p:sp>
    </p:spTree>
    <p:extLst>
      <p:ext uri="{BB962C8B-B14F-4D97-AF65-F5344CB8AC3E}">
        <p14:creationId xmlns:p14="http://schemas.microsoft.com/office/powerpoint/2010/main" val="2388427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 name="Google Shape;14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t-PT"/>
              <a:t>6</a:t>
            </a:fld>
            <a:endParaRPr/>
          </a:p>
        </p:txBody>
      </p:sp>
    </p:spTree>
    <p:extLst>
      <p:ext uri="{BB962C8B-B14F-4D97-AF65-F5344CB8AC3E}">
        <p14:creationId xmlns:p14="http://schemas.microsoft.com/office/powerpoint/2010/main" val="2257141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 name="Google Shape;14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t-PT"/>
              <a:t>7</a:t>
            </a:fld>
            <a:endParaRPr/>
          </a:p>
        </p:txBody>
      </p:sp>
    </p:spTree>
    <p:extLst>
      <p:ext uri="{BB962C8B-B14F-4D97-AF65-F5344CB8AC3E}">
        <p14:creationId xmlns:p14="http://schemas.microsoft.com/office/powerpoint/2010/main" val="3411337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 name="Google Shape;14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t-PT"/>
              <a:t>8</a:t>
            </a:fld>
            <a:endParaRPr/>
          </a:p>
        </p:txBody>
      </p:sp>
    </p:spTree>
    <p:extLst>
      <p:ext uri="{BB962C8B-B14F-4D97-AF65-F5344CB8AC3E}">
        <p14:creationId xmlns:p14="http://schemas.microsoft.com/office/powerpoint/2010/main" val="15288809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 name="Google Shape;14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t-PT"/>
              <a:t>9</a:t>
            </a:fld>
            <a:endParaRPr/>
          </a:p>
        </p:txBody>
      </p:sp>
    </p:spTree>
    <p:extLst>
      <p:ext uri="{BB962C8B-B14F-4D97-AF65-F5344CB8AC3E}">
        <p14:creationId xmlns:p14="http://schemas.microsoft.com/office/powerpoint/2010/main" val="3656871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 name="Google Shape;14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t-PT"/>
              <a:t>10</a:t>
            </a:fld>
            <a:endParaRPr/>
          </a:p>
        </p:txBody>
      </p:sp>
    </p:spTree>
    <p:extLst>
      <p:ext uri="{BB962C8B-B14F-4D97-AF65-F5344CB8AC3E}">
        <p14:creationId xmlns:p14="http://schemas.microsoft.com/office/powerpoint/2010/main" val="38280977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0" name="Google Shape;140;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pt-PT"/>
              <a:t>12</a:t>
            </a:fld>
            <a:endParaRPr/>
          </a:p>
        </p:txBody>
      </p:sp>
    </p:spTree>
    <p:extLst>
      <p:ext uri="{BB962C8B-B14F-4D97-AF65-F5344CB8AC3E}">
        <p14:creationId xmlns:p14="http://schemas.microsoft.com/office/powerpoint/2010/main" val="16215384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4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4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4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0"/>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0"/>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41"/>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41"/>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2"/>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42"/>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42"/>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42"/>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42"/>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4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4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4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4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46"/>
          <p:cNvSpPr>
            <a:spLocks noGrp="1"/>
          </p:cNvSpPr>
          <p:nvPr>
            <p:ph type="pic" idx="2"/>
          </p:nvPr>
        </p:nvSpPr>
        <p:spPr>
          <a:xfrm>
            <a:off x="5183188" y="987425"/>
            <a:ext cx="6172200" cy="4873625"/>
          </a:xfrm>
          <a:prstGeom prst="rect">
            <a:avLst/>
          </a:prstGeom>
          <a:noFill/>
          <a:ln>
            <a:noFill/>
          </a:ln>
        </p:spPr>
      </p:sp>
      <p:sp>
        <p:nvSpPr>
          <p:cNvPr id="68" name="Google Shape;68;p4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pt-PT"/>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7.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1489204" y="4463406"/>
            <a:ext cx="9578847" cy="606374"/>
          </a:xfrm>
          <a:prstGeom prst="rect">
            <a:avLst/>
          </a:prstGeom>
          <a:noFill/>
          <a:ln>
            <a:noFill/>
          </a:ln>
        </p:spPr>
        <p:txBody>
          <a:bodyPr spcFirstLastPara="1" wrap="square" lIns="91425" tIns="45700" rIns="91425" bIns="45700" anchor="b" anchorCtr="0">
            <a:noAutofit/>
          </a:bodyPr>
          <a:lstStyle/>
          <a:p>
            <a:pPr>
              <a:buClr>
                <a:srgbClr val="757070"/>
              </a:buClr>
              <a:buSzPts val="2000"/>
            </a:pPr>
            <a:r>
              <a:rPr lang="en-GB" sz="3200" b="1" dirty="0">
                <a:latin typeface="+mj-lt"/>
              </a:rPr>
              <a:t>Hur man kan förbättra personlig digitalisering </a:t>
            </a:r>
            <a:br>
              <a:rPr lang="en-GB" sz="3200" b="1" dirty="0">
                <a:latin typeface="+mj-lt"/>
              </a:rPr>
            </a:br>
            <a:r>
              <a:rPr lang="en-GB" sz="3200" b="1" dirty="0">
                <a:latin typeface="+mj-lt"/>
              </a:rPr>
              <a:t>för </a:t>
            </a:r>
            <a:r>
              <a:rPr lang="en-GB" sz="3200" b="1" dirty="0" err="1">
                <a:latin typeface="+mj-lt"/>
              </a:rPr>
              <a:t>att</a:t>
            </a:r>
            <a:r>
              <a:rPr lang="en-GB" sz="3200" b="1" dirty="0">
                <a:latin typeface="+mj-lt"/>
              </a:rPr>
              <a:t> påverka min arbetsposition</a:t>
            </a:r>
            <a:endParaRPr lang="en-GB" sz="3200" dirty="0">
              <a:latin typeface="+mj-lt"/>
            </a:endParaRPr>
          </a:p>
        </p:txBody>
      </p:sp>
      <p:pic>
        <p:nvPicPr>
          <p:cNvPr id="89" name="Google Shape;89;p1"/>
          <p:cNvPicPr preferRelativeResize="0"/>
          <p:nvPr/>
        </p:nvPicPr>
        <p:blipFill rotWithShape="1">
          <a:blip r:embed="rId3">
            <a:alphaModFix/>
          </a:blip>
          <a:srcRect/>
          <a:stretch/>
        </p:blipFill>
        <p:spPr>
          <a:xfrm>
            <a:off x="235341" y="6255161"/>
            <a:ext cx="1964299" cy="412100"/>
          </a:xfrm>
          <a:prstGeom prst="rect">
            <a:avLst/>
          </a:prstGeom>
          <a:noFill/>
          <a:ln>
            <a:noFill/>
          </a:ln>
        </p:spPr>
      </p:pic>
      <p:pic>
        <p:nvPicPr>
          <p:cNvPr id="90" name="Google Shape;90;p1"/>
          <p:cNvPicPr preferRelativeResize="0"/>
          <p:nvPr/>
        </p:nvPicPr>
        <p:blipFill rotWithShape="1">
          <a:blip r:embed="rId4">
            <a:alphaModFix/>
          </a:blip>
          <a:srcRect/>
          <a:stretch/>
        </p:blipFill>
        <p:spPr>
          <a:xfrm>
            <a:off x="2812474" y="1174035"/>
            <a:ext cx="6558564" cy="2382981"/>
          </a:xfrm>
          <a:prstGeom prst="rect">
            <a:avLst/>
          </a:prstGeom>
          <a:noFill/>
          <a:ln>
            <a:noFill/>
          </a:ln>
        </p:spPr>
      </p:pic>
      <p:pic>
        <p:nvPicPr>
          <p:cNvPr id="91" name="Google Shape;91;p1"/>
          <p:cNvPicPr preferRelativeResize="0"/>
          <p:nvPr/>
        </p:nvPicPr>
        <p:blipFill rotWithShape="1">
          <a:blip r:embed="rId5">
            <a:alphaModFix/>
          </a:blip>
          <a:srcRect/>
          <a:stretch/>
        </p:blipFill>
        <p:spPr>
          <a:xfrm>
            <a:off x="11068051" y="174274"/>
            <a:ext cx="1013552" cy="18179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5"/>
          <p:cNvPicPr preferRelativeResize="0"/>
          <p:nvPr/>
        </p:nvPicPr>
        <p:blipFill rotWithShape="1">
          <a:blip r:embed="rId3">
            <a:alphaModFix/>
          </a:blip>
          <a:srcRect l="32474" t="11267"/>
          <a:stretch/>
        </p:blipFill>
        <p:spPr>
          <a:xfrm>
            <a:off x="0" y="-1"/>
            <a:ext cx="10642638" cy="5760721"/>
          </a:xfrm>
          <a:prstGeom prst="rect">
            <a:avLst/>
          </a:prstGeom>
          <a:noFill/>
          <a:ln>
            <a:noFill/>
          </a:ln>
        </p:spPr>
      </p:pic>
      <p:sp>
        <p:nvSpPr>
          <p:cNvPr id="143" name="Google Shape;143;p5"/>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44" name="Google Shape;144;p5"/>
          <p:cNvPicPr preferRelativeResize="0"/>
          <p:nvPr/>
        </p:nvPicPr>
        <p:blipFill rotWithShape="1">
          <a:blip r:embed="rId3">
            <a:alphaModFix/>
          </a:blip>
          <a:srcRect l="26584" t="8332"/>
          <a:stretch/>
        </p:blipFill>
        <p:spPr>
          <a:xfrm rot="10800000">
            <a:off x="740226" y="968008"/>
            <a:ext cx="11451774" cy="5889991"/>
          </a:xfrm>
          <a:prstGeom prst="rect">
            <a:avLst/>
          </a:prstGeom>
          <a:noFill/>
          <a:ln>
            <a:noFill/>
          </a:ln>
        </p:spPr>
      </p:pic>
      <p:sp>
        <p:nvSpPr>
          <p:cNvPr id="145" name="Google Shape;145;p5"/>
          <p:cNvSpPr/>
          <p:nvPr/>
        </p:nvSpPr>
        <p:spPr>
          <a:xfrm>
            <a:off x="2418720" y="1237406"/>
            <a:ext cx="7858157" cy="3683000"/>
          </a:xfrm>
          <a:prstGeom prst="roundRect">
            <a:avLst>
              <a:gd name="adj" fmla="val 7357"/>
            </a:avLst>
          </a:prstGeom>
          <a:solidFill>
            <a:schemeClr val="lt1"/>
          </a:solidFill>
          <a:ln w="57150" cap="flat" cmpd="sng">
            <a:solidFill>
              <a:srgbClr val="66248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6" name="Google Shape;146;p5"/>
          <p:cNvSpPr txBox="1"/>
          <p:nvPr/>
        </p:nvSpPr>
        <p:spPr>
          <a:xfrm>
            <a:off x="2122520" y="1337267"/>
            <a:ext cx="8450555" cy="892512"/>
          </a:xfrm>
          <a:prstGeom prst="rect">
            <a:avLst/>
          </a:prstGeom>
          <a:noFill/>
          <a:ln>
            <a:noFill/>
          </a:ln>
        </p:spPr>
        <p:txBody>
          <a:bodyPr spcFirstLastPara="1" wrap="square" lIns="91425" tIns="45700" rIns="91425" bIns="45700" anchor="t" anchorCtr="0">
            <a:spAutoFit/>
          </a:bodyPr>
          <a:lstStyle/>
          <a:p>
            <a:pPr algn="ctr"/>
            <a:r>
              <a:rPr lang="sv-SE" sz="2600" b="1" dirty="0"/>
              <a:t>Betydelsen av digitalisering i våra personliga och yrkesmässiga liv</a:t>
            </a:r>
          </a:p>
        </p:txBody>
      </p:sp>
      <p:sp>
        <p:nvSpPr>
          <p:cNvPr id="147" name="Google Shape;147;p5"/>
          <p:cNvSpPr txBox="1"/>
          <p:nvPr/>
        </p:nvSpPr>
        <p:spPr>
          <a:xfrm>
            <a:off x="2811986" y="2623837"/>
            <a:ext cx="6821424" cy="2800726"/>
          </a:xfrm>
          <a:prstGeom prst="rect">
            <a:avLst/>
          </a:prstGeom>
          <a:noFill/>
          <a:ln>
            <a:noFill/>
          </a:ln>
        </p:spPr>
        <p:txBody>
          <a:bodyPr spcFirstLastPara="1" wrap="square" lIns="91425" tIns="45700" rIns="91425" bIns="45700" anchor="t" anchorCtr="0">
            <a:spAutoFit/>
          </a:bodyPr>
          <a:lstStyle/>
          <a:p>
            <a:pPr algn="just"/>
            <a:r>
              <a:rPr lang="en-US" sz="2400" dirty="0"/>
              <a:t>Att erkänna att </a:t>
            </a:r>
            <a:r>
              <a:rPr lang="en-US" sz="2400" dirty="0" err="1"/>
              <a:t>digitaliseringen </a:t>
            </a:r>
            <a:r>
              <a:rPr lang="en-US" sz="2400" dirty="0"/>
              <a:t>påverkar vårt privatliv och yrkesliv är avgörande för att vi ska kunna fatta mer meningsfulla och fördelaktiga beslut om hur vi ska använda digitala möjligheter i vårt dagliga liv.</a:t>
            </a:r>
          </a:p>
          <a:p>
            <a:pPr algn="just"/>
            <a:endParaRPr lang="en-US" sz="800" dirty="0"/>
          </a:p>
          <a:p>
            <a:r>
              <a:rPr lang="en-US" sz="2400" dirty="0"/>
              <a:t> </a:t>
            </a:r>
          </a:p>
          <a:p>
            <a:r>
              <a:rPr lang="en-US" sz="2400" b="1" dirty="0"/>
              <a:t> </a:t>
            </a:r>
          </a:p>
          <a:p>
            <a:pPr algn="just"/>
            <a:endParaRPr lang="en-US" sz="2400" dirty="0"/>
          </a:p>
        </p:txBody>
      </p:sp>
      <p:pic>
        <p:nvPicPr>
          <p:cNvPr id="148" name="Google Shape;148;p5"/>
          <p:cNvPicPr preferRelativeResize="0"/>
          <p:nvPr/>
        </p:nvPicPr>
        <p:blipFill rotWithShape="1">
          <a:blip r:embed="rId4">
            <a:alphaModFix/>
          </a:blip>
          <a:srcRect/>
          <a:stretch/>
        </p:blipFill>
        <p:spPr>
          <a:xfrm>
            <a:off x="11068051" y="174274"/>
            <a:ext cx="1013552" cy="181798"/>
          </a:xfrm>
          <a:prstGeom prst="rect">
            <a:avLst/>
          </a:prstGeom>
          <a:noFill/>
          <a:ln>
            <a:noFill/>
          </a:ln>
        </p:spPr>
      </p:pic>
      <p:pic>
        <p:nvPicPr>
          <p:cNvPr id="149" name="Google Shape;149;p5"/>
          <p:cNvPicPr preferRelativeResize="0"/>
          <p:nvPr/>
        </p:nvPicPr>
        <p:blipFill rotWithShape="1">
          <a:blip r:embed="rId5">
            <a:alphaModFix/>
          </a:blip>
          <a:srcRect/>
          <a:stretch/>
        </p:blipFill>
        <p:spPr>
          <a:xfrm>
            <a:off x="235341" y="6255161"/>
            <a:ext cx="1964299" cy="412100"/>
          </a:xfrm>
          <a:prstGeom prst="rect">
            <a:avLst/>
          </a:prstGeom>
          <a:noFill/>
          <a:ln>
            <a:noFill/>
          </a:ln>
        </p:spPr>
      </p:pic>
    </p:spTree>
    <p:extLst>
      <p:ext uri="{BB962C8B-B14F-4D97-AF65-F5344CB8AC3E}">
        <p14:creationId xmlns:p14="http://schemas.microsoft.com/office/powerpoint/2010/main" val="4156557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A7451D6F-223B-4F1A-BC33-F3D584599FD2}"/>
              </a:ext>
            </a:extLst>
          </p:cNvPr>
          <p:cNvPicPr>
            <a:picLocks noChangeAspect="1"/>
          </p:cNvPicPr>
          <p:nvPr/>
        </p:nvPicPr>
        <p:blipFill>
          <a:blip/>
          <a:stretch>
            <a:fillRect/>
          </a:stretch>
        </p:blipFill>
        <p:spPr>
          <a:xfrm>
            <a:off x="0" y="0"/>
            <a:ext cx="12192000" cy="6858000"/>
          </a:xfrm>
          <a:prstGeom prst="rect">
            <a:avLst/>
          </a:prstGeom>
        </p:spPr>
      </p:pic>
      <p:pic>
        <p:nvPicPr>
          <p:cNvPr id="3" name="Picture 2" descr="A picture containing text, computer, indoor, person&#10;&#10;Description automatically generated">
            <a:extLst>
              <a:ext uri="{FF2B5EF4-FFF2-40B4-BE49-F238E27FC236}">
                <a16:creationId xmlns:a16="http://schemas.microsoft.com/office/drawing/2014/main" id="{14E9E103-7954-4632-AA83-60FD616CAE38}"/>
              </a:ext>
            </a:extLst>
          </p:cNvPr>
          <p:cNvPicPr>
            <a:picLocks noChangeAspect="1"/>
          </p:cNvPicPr>
          <p:nvPr/>
        </p:nvPicPr>
        <p:blipFill rotWithShape="1">
          <a:blip r:embed="rId2">
            <a:alphaModFix amt="27000"/>
            <a:extLst>
              <a:ext uri="{28A0092B-C50C-407E-A947-70E740481C1C}">
                <a14:useLocalDpi xmlns:a14="http://schemas.microsoft.com/office/drawing/2010/main" val="0"/>
              </a:ext>
            </a:extLst>
          </a:blip>
          <a:srcRect t="7893" b="7891"/>
          <a:stretch/>
        </p:blipFill>
        <p:spPr>
          <a:xfrm>
            <a:off x="1" y="0"/>
            <a:ext cx="12191998" cy="6858000"/>
          </a:xfrm>
          <a:prstGeom prst="rect">
            <a:avLst/>
          </a:prstGeom>
          <a:solidFill>
            <a:srgbClr val="662483"/>
          </a:solidFill>
        </p:spPr>
      </p:pic>
      <p:sp>
        <p:nvSpPr>
          <p:cNvPr id="19" name="TextBox 18">
            <a:extLst>
              <a:ext uri="{FF2B5EF4-FFF2-40B4-BE49-F238E27FC236}">
                <a16:creationId xmlns:a16="http://schemas.microsoft.com/office/drawing/2014/main" id="{5763D3C6-6CCB-418E-B47E-BC9E5FCEC2DC}"/>
              </a:ext>
            </a:extLst>
          </p:cNvPr>
          <p:cNvSpPr txBox="1"/>
          <p:nvPr/>
        </p:nvSpPr>
        <p:spPr>
          <a:xfrm>
            <a:off x="342782" y="1157877"/>
            <a:ext cx="11082600"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t> </a:t>
            </a:r>
            <a:b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br>
            <a: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t>AKTIVITET </a:t>
            </a:r>
            <a:r>
              <a:rPr lang="en-IE" sz="6000" b="1" kern="1200" noProof="0" dirty="0">
                <a:solidFill>
                  <a:prstClr val="white"/>
                </a:solidFill>
                <a:latin typeface="Segoe UI" panose="020B0502040204020203" pitchFamily="34" charset="0"/>
                <a:ea typeface="Source Sans Pro Bold" panose="020B0703030403020204" pitchFamily="34" charset="0"/>
                <a:cs typeface="Segoe UI" panose="020B0502040204020203" pitchFamily="34" charset="0"/>
              </a:rPr>
              <a:t>3</a:t>
            </a:r>
            <a:endPar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endParaRPr>
          </a:p>
        </p:txBody>
      </p:sp>
      <p:sp>
        <p:nvSpPr>
          <p:cNvPr id="22" name="Rectangle 21">
            <a:extLst>
              <a:ext uri="{FF2B5EF4-FFF2-40B4-BE49-F238E27FC236}">
                <a16:creationId xmlns:a16="http://schemas.microsoft.com/office/drawing/2014/main" id="{A1BE6ED7-F618-4511-8649-BBD3BEE03CF4}"/>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3B8A5675-E98C-4C2A-B17C-0A06C9DE61D9}"/>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Graphic 9">
            <a:extLst>
              <a:ext uri="{FF2B5EF4-FFF2-40B4-BE49-F238E27FC236}">
                <a16:creationId xmlns:a16="http://schemas.microsoft.com/office/drawing/2014/main" id="{A7CF175D-35E4-4325-B6B9-CC3E09C4EEE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0" name="Picture 9">
            <a:extLst>
              <a:ext uri="{FF2B5EF4-FFF2-40B4-BE49-F238E27FC236}">
                <a16:creationId xmlns:a16="http://schemas.microsoft.com/office/drawing/2014/main" id="{8225B812-AAB8-4801-A5B2-71C9D917502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
        <p:nvSpPr>
          <p:cNvPr id="5" name="textruta 4">
            <a:extLst>
              <a:ext uri="{FF2B5EF4-FFF2-40B4-BE49-F238E27FC236}">
                <a16:creationId xmlns:a16="http://schemas.microsoft.com/office/drawing/2014/main" id="{806B4B43-DF91-ABD0-1439-29381F4E907D}"/>
              </a:ext>
            </a:extLst>
          </p:cNvPr>
          <p:cNvSpPr txBox="1"/>
          <p:nvPr/>
        </p:nvSpPr>
        <p:spPr>
          <a:xfrm>
            <a:off x="443346" y="3096869"/>
            <a:ext cx="7713102" cy="954107"/>
          </a:xfrm>
          <a:prstGeom prst="rect">
            <a:avLst/>
          </a:prstGeom>
          <a:noFill/>
        </p:spPr>
        <p:txBody>
          <a:bodyPr wrap="square">
            <a:spAutoFit/>
          </a:bodyPr>
          <a:lstStyle/>
          <a:p>
            <a:r>
              <a:rPr lang="en-US" sz="2800" dirty="0">
                <a:solidFill>
                  <a:schemeClr val="bg1"/>
                </a:solidFill>
              </a:rPr>
              <a:t>Meningsfulla och fördelaktiga beslut om </a:t>
            </a:r>
            <a:r>
              <a:rPr lang="en-US" sz="2800" dirty="0" err="1">
                <a:solidFill>
                  <a:schemeClr val="bg1"/>
                </a:solidFill>
              </a:rPr>
              <a:t>digitalisering </a:t>
            </a:r>
            <a:r>
              <a:rPr lang="en-US" sz="2800" dirty="0">
                <a:solidFill>
                  <a:schemeClr val="bg1"/>
                </a:solidFill>
              </a:rPr>
              <a:t>i våra yrkesliv</a:t>
            </a:r>
            <a:endParaRPr lang="en-GB" sz="2800" dirty="0">
              <a:solidFill>
                <a:schemeClr val="bg1"/>
              </a:solidFill>
            </a:endParaRPr>
          </a:p>
        </p:txBody>
      </p:sp>
    </p:spTree>
    <p:extLst>
      <p:ext uri="{BB962C8B-B14F-4D97-AF65-F5344CB8AC3E}">
        <p14:creationId xmlns:p14="http://schemas.microsoft.com/office/powerpoint/2010/main" val="1477240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5"/>
          <p:cNvPicPr preferRelativeResize="0"/>
          <p:nvPr/>
        </p:nvPicPr>
        <p:blipFill rotWithShape="1">
          <a:blip r:embed="rId3">
            <a:alphaModFix/>
          </a:blip>
          <a:srcRect l="32474" t="11267"/>
          <a:stretch/>
        </p:blipFill>
        <p:spPr>
          <a:xfrm>
            <a:off x="0" y="-1"/>
            <a:ext cx="10642638" cy="5760721"/>
          </a:xfrm>
          <a:prstGeom prst="rect">
            <a:avLst/>
          </a:prstGeom>
          <a:noFill/>
          <a:ln>
            <a:noFill/>
          </a:ln>
        </p:spPr>
      </p:pic>
      <p:sp>
        <p:nvSpPr>
          <p:cNvPr id="143" name="Google Shape;143;p5"/>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44" name="Google Shape;144;p5"/>
          <p:cNvPicPr preferRelativeResize="0"/>
          <p:nvPr/>
        </p:nvPicPr>
        <p:blipFill rotWithShape="1">
          <a:blip r:embed="rId3">
            <a:alphaModFix/>
          </a:blip>
          <a:srcRect l="26584" t="8332"/>
          <a:stretch/>
        </p:blipFill>
        <p:spPr>
          <a:xfrm rot="10800000">
            <a:off x="740226" y="968008"/>
            <a:ext cx="11451774" cy="5889991"/>
          </a:xfrm>
          <a:prstGeom prst="rect">
            <a:avLst/>
          </a:prstGeom>
          <a:noFill/>
          <a:ln>
            <a:noFill/>
          </a:ln>
        </p:spPr>
      </p:pic>
      <p:sp>
        <p:nvSpPr>
          <p:cNvPr id="145" name="Google Shape;145;p5"/>
          <p:cNvSpPr/>
          <p:nvPr/>
        </p:nvSpPr>
        <p:spPr>
          <a:xfrm>
            <a:off x="2293620" y="1266589"/>
            <a:ext cx="7858157" cy="3683000"/>
          </a:xfrm>
          <a:prstGeom prst="roundRect">
            <a:avLst>
              <a:gd name="adj" fmla="val 7357"/>
            </a:avLst>
          </a:prstGeom>
          <a:solidFill>
            <a:schemeClr val="lt1"/>
          </a:solidFill>
          <a:ln w="57150" cap="flat" cmpd="sng">
            <a:solidFill>
              <a:srgbClr val="66248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6" name="Google Shape;146;p5"/>
          <p:cNvSpPr txBox="1"/>
          <p:nvPr/>
        </p:nvSpPr>
        <p:spPr>
          <a:xfrm>
            <a:off x="2246629" y="1666274"/>
            <a:ext cx="7952137" cy="2092840"/>
          </a:xfrm>
          <a:prstGeom prst="rect">
            <a:avLst/>
          </a:prstGeom>
          <a:noFill/>
          <a:ln>
            <a:noFill/>
          </a:ln>
        </p:spPr>
        <p:txBody>
          <a:bodyPr spcFirstLastPara="1" wrap="square" lIns="91425" tIns="45700" rIns="91425" bIns="45700" anchor="t" anchorCtr="0">
            <a:spAutoFit/>
          </a:bodyPr>
          <a:lstStyle/>
          <a:p>
            <a:pPr algn="ctr">
              <a:buSzPts val="3600"/>
            </a:pPr>
            <a:r>
              <a:rPr lang="en-US" sz="2400" b="1" dirty="0">
                <a:solidFill>
                  <a:schemeClr val="tx1"/>
                </a:solidFill>
              </a:rPr>
              <a:t>Meningsfulla och fördelaktiga beslut om </a:t>
            </a:r>
            <a:r>
              <a:rPr lang="en-US" sz="2400" b="1" dirty="0" err="1">
                <a:solidFill>
                  <a:schemeClr val="tx1"/>
                </a:solidFill>
              </a:rPr>
              <a:t>digitalisering </a:t>
            </a:r>
            <a:r>
              <a:rPr lang="en-US" sz="2400" b="1" dirty="0">
                <a:solidFill>
                  <a:schemeClr val="tx1"/>
                </a:solidFill>
              </a:rPr>
              <a:t>i våra yrkesliv</a:t>
            </a:r>
            <a:endParaRPr lang="en-GB" sz="2400" b="1" dirty="0">
              <a:solidFill>
                <a:schemeClr val="tx1"/>
              </a:solidFill>
            </a:endParaRPr>
          </a:p>
          <a:p>
            <a:pPr marL="0" marR="0" lvl="0" indent="0" algn="l" rtl="0">
              <a:lnSpc>
                <a:spcPct val="100000"/>
              </a:lnSpc>
              <a:spcBef>
                <a:spcPts val="0"/>
              </a:spcBef>
              <a:spcAft>
                <a:spcPts val="0"/>
              </a:spcAft>
              <a:buClr>
                <a:srgbClr val="000000"/>
              </a:buClr>
              <a:buSzPts val="3600"/>
              <a:buFont typeface="Arial"/>
              <a:buNone/>
            </a:pPr>
            <a:endParaRPr lang="en-US" sz="2800" b="0" i="0" u="none" strike="noStrike" cap="none" dirty="0">
              <a:solidFill>
                <a:srgbClr val="000000"/>
              </a:solidFill>
              <a:sym typeface="Arial"/>
            </a:endParaRPr>
          </a:p>
          <a:p>
            <a:pPr marL="0" marR="0" lvl="0" indent="0" algn="ctr" rtl="0">
              <a:lnSpc>
                <a:spcPct val="100000"/>
              </a:lnSpc>
              <a:spcBef>
                <a:spcPts val="0"/>
              </a:spcBef>
              <a:spcAft>
                <a:spcPts val="0"/>
              </a:spcAft>
              <a:buClr>
                <a:srgbClr val="000000"/>
              </a:buClr>
              <a:buSzPts val="3600"/>
              <a:buFont typeface="Arial"/>
              <a:buNone/>
            </a:pPr>
            <a:r>
              <a:rPr lang="en-US" sz="2600" dirty="0"/>
              <a:t>Kan du nämna tre meningsfulla och fördelaktiga beslut om </a:t>
            </a:r>
            <a:r>
              <a:rPr lang="en-US" sz="2600" dirty="0" err="1"/>
              <a:t>digitalisering</a:t>
            </a:r>
            <a:r>
              <a:rPr lang="en-US" sz="2600" dirty="0"/>
              <a:t> i våra </a:t>
            </a:r>
            <a:r>
              <a:rPr lang="en-US" sz="2600" dirty="0" err="1"/>
              <a:t>yrkesliv</a:t>
            </a:r>
            <a:r>
              <a:rPr lang="en-US" sz="2600" dirty="0"/>
              <a:t>?</a:t>
            </a:r>
            <a:endParaRPr sz="2600" b="0" i="0" u="none" strike="noStrike" cap="none" dirty="0">
              <a:solidFill>
                <a:srgbClr val="000000"/>
              </a:solidFill>
              <a:sym typeface="Arial"/>
            </a:endParaRPr>
          </a:p>
        </p:txBody>
      </p:sp>
      <p:pic>
        <p:nvPicPr>
          <p:cNvPr id="148" name="Google Shape;148;p5"/>
          <p:cNvPicPr preferRelativeResize="0"/>
          <p:nvPr/>
        </p:nvPicPr>
        <p:blipFill rotWithShape="1">
          <a:blip r:embed="rId4">
            <a:alphaModFix/>
          </a:blip>
          <a:srcRect/>
          <a:stretch/>
        </p:blipFill>
        <p:spPr>
          <a:xfrm>
            <a:off x="11068051" y="174274"/>
            <a:ext cx="1013552" cy="181798"/>
          </a:xfrm>
          <a:prstGeom prst="rect">
            <a:avLst/>
          </a:prstGeom>
          <a:noFill/>
          <a:ln>
            <a:noFill/>
          </a:ln>
        </p:spPr>
      </p:pic>
      <p:pic>
        <p:nvPicPr>
          <p:cNvPr id="149" name="Google Shape;149;p5"/>
          <p:cNvPicPr preferRelativeResize="0"/>
          <p:nvPr/>
        </p:nvPicPr>
        <p:blipFill rotWithShape="1">
          <a:blip r:embed="rId5">
            <a:alphaModFix/>
          </a:blip>
          <a:srcRect/>
          <a:stretch/>
        </p:blipFill>
        <p:spPr>
          <a:xfrm>
            <a:off x="235341" y="6255161"/>
            <a:ext cx="1964299" cy="412100"/>
          </a:xfrm>
          <a:prstGeom prst="rect">
            <a:avLst/>
          </a:prstGeom>
          <a:noFill/>
          <a:ln>
            <a:noFill/>
          </a:ln>
        </p:spPr>
      </p:pic>
    </p:spTree>
    <p:extLst>
      <p:ext uri="{BB962C8B-B14F-4D97-AF65-F5344CB8AC3E}">
        <p14:creationId xmlns:p14="http://schemas.microsoft.com/office/powerpoint/2010/main" val="25538472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A7451D6F-223B-4F1A-BC33-F3D584599FD2}"/>
              </a:ext>
            </a:extLst>
          </p:cNvPr>
          <p:cNvPicPr>
            <a:picLocks noChangeAspect="1"/>
          </p:cNvPicPr>
          <p:nvPr/>
        </p:nvPicPr>
        <p:blipFill>
          <a:blip/>
          <a:stretch>
            <a:fillRect/>
          </a:stretch>
        </p:blipFill>
        <p:spPr>
          <a:xfrm>
            <a:off x="0" y="0"/>
            <a:ext cx="12192000" cy="6858000"/>
          </a:xfrm>
          <a:prstGeom prst="rect">
            <a:avLst/>
          </a:prstGeom>
        </p:spPr>
      </p:pic>
      <p:pic>
        <p:nvPicPr>
          <p:cNvPr id="3" name="Picture 2" descr="A picture containing text, computer, indoor, person&#10;&#10;Description automatically generated">
            <a:extLst>
              <a:ext uri="{FF2B5EF4-FFF2-40B4-BE49-F238E27FC236}">
                <a16:creationId xmlns:a16="http://schemas.microsoft.com/office/drawing/2014/main" id="{14E9E103-7954-4632-AA83-60FD616CAE38}"/>
              </a:ext>
            </a:extLst>
          </p:cNvPr>
          <p:cNvPicPr>
            <a:picLocks noChangeAspect="1"/>
          </p:cNvPicPr>
          <p:nvPr/>
        </p:nvPicPr>
        <p:blipFill rotWithShape="1">
          <a:blip r:embed="rId2">
            <a:alphaModFix amt="27000"/>
            <a:extLst>
              <a:ext uri="{28A0092B-C50C-407E-A947-70E740481C1C}">
                <a14:useLocalDpi xmlns:a14="http://schemas.microsoft.com/office/drawing/2010/main" val="0"/>
              </a:ext>
            </a:extLst>
          </a:blip>
          <a:srcRect t="7893" b="7891"/>
          <a:stretch/>
        </p:blipFill>
        <p:spPr>
          <a:xfrm>
            <a:off x="1" y="0"/>
            <a:ext cx="12191998" cy="6858000"/>
          </a:xfrm>
          <a:prstGeom prst="rect">
            <a:avLst/>
          </a:prstGeom>
          <a:solidFill>
            <a:srgbClr val="662483"/>
          </a:solidFill>
        </p:spPr>
      </p:pic>
      <p:sp>
        <p:nvSpPr>
          <p:cNvPr id="19" name="TextBox 18">
            <a:extLst>
              <a:ext uri="{FF2B5EF4-FFF2-40B4-BE49-F238E27FC236}">
                <a16:creationId xmlns:a16="http://schemas.microsoft.com/office/drawing/2014/main" id="{5763D3C6-6CCB-418E-B47E-BC9E5FCEC2DC}"/>
              </a:ext>
            </a:extLst>
          </p:cNvPr>
          <p:cNvSpPr txBox="1"/>
          <p:nvPr/>
        </p:nvSpPr>
        <p:spPr>
          <a:xfrm>
            <a:off x="342782" y="1157877"/>
            <a:ext cx="11082600"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t> </a:t>
            </a:r>
            <a:b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br>
            <a: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t>AKTIVITET </a:t>
            </a:r>
            <a:r>
              <a:rPr lang="en-IE" sz="6000" b="1" kern="1200" dirty="0">
                <a:solidFill>
                  <a:prstClr val="white"/>
                </a:solidFill>
                <a:latin typeface="Segoe UI" panose="020B0502040204020203" pitchFamily="34" charset="0"/>
                <a:ea typeface="Source Sans Pro Bold" panose="020B0703030403020204" pitchFamily="34" charset="0"/>
                <a:cs typeface="Segoe UI" panose="020B0502040204020203" pitchFamily="34" charset="0"/>
              </a:rPr>
              <a:t>4</a:t>
            </a:r>
            <a:endPar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endParaRPr>
          </a:p>
        </p:txBody>
      </p:sp>
      <p:sp>
        <p:nvSpPr>
          <p:cNvPr id="22" name="Rectangle 21">
            <a:extLst>
              <a:ext uri="{FF2B5EF4-FFF2-40B4-BE49-F238E27FC236}">
                <a16:creationId xmlns:a16="http://schemas.microsoft.com/office/drawing/2014/main" id="{A1BE6ED7-F618-4511-8649-BBD3BEE03CF4}"/>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3B8A5675-E98C-4C2A-B17C-0A06C9DE61D9}"/>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Graphic 9">
            <a:extLst>
              <a:ext uri="{FF2B5EF4-FFF2-40B4-BE49-F238E27FC236}">
                <a16:creationId xmlns:a16="http://schemas.microsoft.com/office/drawing/2014/main" id="{A7CF175D-35E4-4325-B6B9-CC3E09C4EEE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0" name="Picture 9">
            <a:extLst>
              <a:ext uri="{FF2B5EF4-FFF2-40B4-BE49-F238E27FC236}">
                <a16:creationId xmlns:a16="http://schemas.microsoft.com/office/drawing/2014/main" id="{8225B812-AAB8-4801-A5B2-71C9D917502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
        <p:nvSpPr>
          <p:cNvPr id="5" name="textruta 4">
            <a:extLst>
              <a:ext uri="{FF2B5EF4-FFF2-40B4-BE49-F238E27FC236}">
                <a16:creationId xmlns:a16="http://schemas.microsoft.com/office/drawing/2014/main" id="{806B4B43-DF91-ABD0-1439-29381F4E907D}"/>
              </a:ext>
            </a:extLst>
          </p:cNvPr>
          <p:cNvSpPr txBox="1"/>
          <p:nvPr/>
        </p:nvSpPr>
        <p:spPr>
          <a:xfrm>
            <a:off x="443346" y="3096869"/>
            <a:ext cx="7713102" cy="954107"/>
          </a:xfrm>
          <a:prstGeom prst="rect">
            <a:avLst/>
          </a:prstGeom>
          <a:noFill/>
        </p:spPr>
        <p:txBody>
          <a:bodyPr wrap="square">
            <a:spAutoFit/>
          </a:bodyPr>
          <a:lstStyle/>
          <a:p>
            <a:r>
              <a:rPr lang="en-US" sz="2800" dirty="0">
                <a:solidFill>
                  <a:schemeClr val="bg1"/>
                </a:solidFill>
              </a:rPr>
              <a:t>Meningsfulla och fördelaktiga beslut om </a:t>
            </a:r>
            <a:r>
              <a:rPr lang="en-US" sz="2800" dirty="0" err="1">
                <a:solidFill>
                  <a:schemeClr val="bg1"/>
                </a:solidFill>
              </a:rPr>
              <a:t>digitalisering </a:t>
            </a:r>
            <a:r>
              <a:rPr lang="en-US" sz="2800" dirty="0">
                <a:solidFill>
                  <a:schemeClr val="bg1"/>
                </a:solidFill>
              </a:rPr>
              <a:t>i våra privatliv</a:t>
            </a:r>
            <a:endParaRPr lang="en-GB" sz="2800" dirty="0">
              <a:solidFill>
                <a:schemeClr val="bg1"/>
              </a:solidFill>
            </a:endParaRPr>
          </a:p>
        </p:txBody>
      </p:sp>
    </p:spTree>
    <p:extLst>
      <p:ext uri="{BB962C8B-B14F-4D97-AF65-F5344CB8AC3E}">
        <p14:creationId xmlns:p14="http://schemas.microsoft.com/office/powerpoint/2010/main" val="312019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5"/>
          <p:cNvPicPr preferRelativeResize="0"/>
          <p:nvPr/>
        </p:nvPicPr>
        <p:blipFill rotWithShape="1">
          <a:blip r:embed="rId3">
            <a:alphaModFix/>
          </a:blip>
          <a:srcRect l="32474" t="11267"/>
          <a:stretch/>
        </p:blipFill>
        <p:spPr>
          <a:xfrm>
            <a:off x="0" y="-1"/>
            <a:ext cx="10642638" cy="5760721"/>
          </a:xfrm>
          <a:prstGeom prst="rect">
            <a:avLst/>
          </a:prstGeom>
          <a:noFill/>
          <a:ln>
            <a:noFill/>
          </a:ln>
        </p:spPr>
      </p:pic>
      <p:sp>
        <p:nvSpPr>
          <p:cNvPr id="143" name="Google Shape;143;p5"/>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44" name="Google Shape;144;p5"/>
          <p:cNvPicPr preferRelativeResize="0"/>
          <p:nvPr/>
        </p:nvPicPr>
        <p:blipFill rotWithShape="1">
          <a:blip r:embed="rId3">
            <a:alphaModFix/>
          </a:blip>
          <a:srcRect l="26584" t="8332"/>
          <a:stretch/>
        </p:blipFill>
        <p:spPr>
          <a:xfrm rot="10800000">
            <a:off x="740226" y="968008"/>
            <a:ext cx="11451774" cy="5889991"/>
          </a:xfrm>
          <a:prstGeom prst="rect">
            <a:avLst/>
          </a:prstGeom>
          <a:noFill/>
          <a:ln>
            <a:noFill/>
          </a:ln>
        </p:spPr>
      </p:pic>
      <p:sp>
        <p:nvSpPr>
          <p:cNvPr id="145" name="Google Shape;145;p5"/>
          <p:cNvSpPr/>
          <p:nvPr/>
        </p:nvSpPr>
        <p:spPr>
          <a:xfrm>
            <a:off x="2293620" y="1295772"/>
            <a:ext cx="7858157" cy="3683000"/>
          </a:xfrm>
          <a:prstGeom prst="roundRect">
            <a:avLst>
              <a:gd name="adj" fmla="val 7357"/>
            </a:avLst>
          </a:prstGeom>
          <a:solidFill>
            <a:schemeClr val="lt1"/>
          </a:solidFill>
          <a:ln w="57150" cap="flat" cmpd="sng">
            <a:solidFill>
              <a:srgbClr val="66248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6" name="Google Shape;146;p5"/>
          <p:cNvSpPr txBox="1"/>
          <p:nvPr/>
        </p:nvSpPr>
        <p:spPr>
          <a:xfrm>
            <a:off x="2246629" y="1675418"/>
            <a:ext cx="7952137" cy="2062063"/>
          </a:xfrm>
          <a:prstGeom prst="rect">
            <a:avLst/>
          </a:prstGeom>
          <a:noFill/>
          <a:ln>
            <a:noFill/>
          </a:ln>
        </p:spPr>
        <p:txBody>
          <a:bodyPr spcFirstLastPara="1" wrap="square" lIns="91425" tIns="45700" rIns="91425" bIns="45700" anchor="t" anchorCtr="0">
            <a:spAutoFit/>
          </a:bodyPr>
          <a:lstStyle/>
          <a:p>
            <a:pPr algn="ctr">
              <a:buSzPts val="3600"/>
            </a:pPr>
            <a:r>
              <a:rPr lang="en-US" sz="2400" b="1" dirty="0">
                <a:solidFill>
                  <a:schemeClr val="tx1"/>
                </a:solidFill>
              </a:rPr>
              <a:t>Meningsfulla och fördelaktiga beslut om </a:t>
            </a:r>
            <a:r>
              <a:rPr lang="en-US" sz="2400" b="1" dirty="0" err="1">
                <a:solidFill>
                  <a:schemeClr val="tx1"/>
                </a:solidFill>
              </a:rPr>
              <a:t>digitalisering </a:t>
            </a:r>
            <a:r>
              <a:rPr lang="en-US" sz="2400" b="1" dirty="0">
                <a:solidFill>
                  <a:schemeClr val="tx1"/>
                </a:solidFill>
              </a:rPr>
              <a:t>i våra privatliv</a:t>
            </a:r>
            <a:endParaRPr lang="en-GB" sz="2400" b="1" dirty="0">
              <a:solidFill>
                <a:schemeClr val="tx1"/>
              </a:solidFill>
            </a:endParaRPr>
          </a:p>
          <a:p>
            <a:pPr marL="0" marR="0" lvl="0" indent="0" algn="l" rtl="0">
              <a:lnSpc>
                <a:spcPct val="100000"/>
              </a:lnSpc>
              <a:spcBef>
                <a:spcPts val="0"/>
              </a:spcBef>
              <a:spcAft>
                <a:spcPts val="0"/>
              </a:spcAft>
              <a:buClr>
                <a:srgbClr val="000000"/>
              </a:buClr>
              <a:buSzPts val="3600"/>
              <a:buFont typeface="Arial"/>
              <a:buNone/>
            </a:pPr>
            <a:endParaRPr lang="en-US" sz="2800" b="0" i="0" u="none" strike="noStrike" cap="none" dirty="0">
              <a:solidFill>
                <a:srgbClr val="000000"/>
              </a:solidFill>
              <a:sym typeface="Arial"/>
            </a:endParaRPr>
          </a:p>
          <a:p>
            <a:pPr marL="0" marR="0" lvl="0" indent="0" algn="ctr" rtl="0">
              <a:lnSpc>
                <a:spcPct val="100000"/>
              </a:lnSpc>
              <a:spcBef>
                <a:spcPts val="0"/>
              </a:spcBef>
              <a:spcAft>
                <a:spcPts val="0"/>
              </a:spcAft>
              <a:buClr>
                <a:srgbClr val="000000"/>
              </a:buClr>
              <a:buSzPts val="3600"/>
              <a:buFont typeface="Arial"/>
              <a:buNone/>
            </a:pPr>
            <a:r>
              <a:rPr lang="en-US" sz="2600" dirty="0"/>
              <a:t>Kan du nämna tre meningsfulla och fördelaktiga beslut som </a:t>
            </a:r>
            <a:r>
              <a:rPr lang="en-US" sz="2600" dirty="0" err="1"/>
              <a:t>rör</a:t>
            </a:r>
            <a:r>
              <a:rPr lang="en-US" sz="2600" dirty="0"/>
              <a:t> </a:t>
            </a:r>
            <a:r>
              <a:rPr lang="en-US" sz="2600" dirty="0" err="1"/>
              <a:t>digitalisering</a:t>
            </a:r>
            <a:r>
              <a:rPr lang="en-US" sz="2600" dirty="0"/>
              <a:t> i våra personliga liv?</a:t>
            </a:r>
            <a:endParaRPr sz="2600" b="0" i="0" u="none" strike="noStrike" cap="none" dirty="0">
              <a:solidFill>
                <a:srgbClr val="000000"/>
              </a:solidFill>
              <a:sym typeface="Arial"/>
            </a:endParaRPr>
          </a:p>
        </p:txBody>
      </p:sp>
      <p:pic>
        <p:nvPicPr>
          <p:cNvPr id="148" name="Google Shape;148;p5"/>
          <p:cNvPicPr preferRelativeResize="0"/>
          <p:nvPr/>
        </p:nvPicPr>
        <p:blipFill rotWithShape="1">
          <a:blip r:embed="rId4">
            <a:alphaModFix/>
          </a:blip>
          <a:srcRect/>
          <a:stretch/>
        </p:blipFill>
        <p:spPr>
          <a:xfrm>
            <a:off x="11068051" y="174274"/>
            <a:ext cx="1013552" cy="181798"/>
          </a:xfrm>
          <a:prstGeom prst="rect">
            <a:avLst/>
          </a:prstGeom>
          <a:noFill/>
          <a:ln>
            <a:noFill/>
          </a:ln>
        </p:spPr>
      </p:pic>
      <p:pic>
        <p:nvPicPr>
          <p:cNvPr id="149" name="Google Shape;149;p5"/>
          <p:cNvPicPr preferRelativeResize="0"/>
          <p:nvPr/>
        </p:nvPicPr>
        <p:blipFill rotWithShape="1">
          <a:blip r:embed="rId5">
            <a:alphaModFix/>
          </a:blip>
          <a:srcRect/>
          <a:stretch/>
        </p:blipFill>
        <p:spPr>
          <a:xfrm>
            <a:off x="235341" y="6255161"/>
            <a:ext cx="1964299" cy="412100"/>
          </a:xfrm>
          <a:prstGeom prst="rect">
            <a:avLst/>
          </a:prstGeom>
          <a:noFill/>
          <a:ln>
            <a:noFill/>
          </a:ln>
        </p:spPr>
      </p:pic>
    </p:spTree>
    <p:extLst>
      <p:ext uri="{BB962C8B-B14F-4D97-AF65-F5344CB8AC3E}">
        <p14:creationId xmlns:p14="http://schemas.microsoft.com/office/powerpoint/2010/main" val="5080734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84"/>
        <p:cNvGrpSpPr/>
        <p:nvPr/>
      </p:nvGrpSpPr>
      <p:grpSpPr>
        <a:xfrm>
          <a:off x="0" y="0"/>
          <a:ext cx="0" cy="0"/>
          <a:chOff x="0" y="0"/>
          <a:chExt cx="0" cy="0"/>
        </a:xfrm>
      </p:grpSpPr>
      <p:sp>
        <p:nvSpPr>
          <p:cNvPr id="685" name="Google Shape;685;p36"/>
          <p:cNvSpPr txBox="1"/>
          <p:nvPr/>
        </p:nvSpPr>
        <p:spPr>
          <a:xfrm>
            <a:off x="5185019" y="6117074"/>
            <a:ext cx="6771640" cy="553998"/>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pt-PT" sz="1000" b="0" i="0" u="none" strike="noStrike" cap="none">
                <a:solidFill>
                  <a:schemeClr val="dk1"/>
                </a:solidFill>
                <a:latin typeface="Quattrocento Sans"/>
                <a:ea typeface="Quattrocento Sans"/>
                <a:cs typeface="Quattrocento Sans"/>
                <a:sym typeface="Quattrocento Sans"/>
              </a:rPr>
              <a:t>"Europeiska kommissionens stöd till produktionen av denna publikation utgör inte ett godkännande av innehållet, som endast återspeglar författarnas åsikter, och kommissionen kan inte hållas ansvarig för någon användning som kan göras av informationen i den." Projektnummer: 2021-1-SE01-KA220-VET-000032922</a:t>
            </a:r>
            <a:endParaRPr sz="1400" b="0" i="0" u="none" strike="noStrike" cap="none">
              <a:solidFill>
                <a:srgbClr val="000000"/>
              </a:solidFill>
              <a:latin typeface="Arial"/>
              <a:ea typeface="Arial"/>
              <a:cs typeface="Arial"/>
              <a:sym typeface="Arial"/>
            </a:endParaRPr>
          </a:p>
        </p:txBody>
      </p:sp>
      <p:pic>
        <p:nvPicPr>
          <p:cNvPr id="686" name="Google Shape;686;p36"/>
          <p:cNvPicPr preferRelativeResize="0"/>
          <p:nvPr/>
        </p:nvPicPr>
        <p:blipFill rotWithShape="1">
          <a:blip r:embed="rId3">
            <a:alphaModFix/>
          </a:blip>
          <a:srcRect/>
          <a:stretch/>
        </p:blipFill>
        <p:spPr>
          <a:xfrm>
            <a:off x="4191000" y="974011"/>
            <a:ext cx="3810000" cy="1899478"/>
          </a:xfrm>
          <a:prstGeom prst="rect">
            <a:avLst/>
          </a:prstGeom>
          <a:noFill/>
          <a:ln>
            <a:noFill/>
          </a:ln>
        </p:spPr>
      </p:pic>
      <p:sp>
        <p:nvSpPr>
          <p:cNvPr id="687" name="Google Shape;687;p36"/>
          <p:cNvSpPr/>
          <p:nvPr/>
        </p:nvSpPr>
        <p:spPr>
          <a:xfrm>
            <a:off x="10353554" y="57149"/>
            <a:ext cx="1838446" cy="793589"/>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sp>
        <p:nvSpPr>
          <p:cNvPr id="688" name="Google Shape;688;p36"/>
          <p:cNvSpPr/>
          <p:nvPr/>
        </p:nvSpPr>
        <p:spPr>
          <a:xfrm>
            <a:off x="10827521" y="138329"/>
            <a:ext cx="1364479" cy="35732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689" name="Google Shape;689;p36"/>
          <p:cNvPicPr preferRelativeResize="0"/>
          <p:nvPr/>
        </p:nvPicPr>
        <p:blipFill rotWithShape="1">
          <a:blip r:embed="rId4">
            <a:alphaModFix/>
          </a:blip>
          <a:srcRect/>
          <a:stretch/>
        </p:blipFill>
        <p:spPr>
          <a:xfrm>
            <a:off x="11002357" y="219532"/>
            <a:ext cx="1013552" cy="181798"/>
          </a:xfrm>
          <a:prstGeom prst="rect">
            <a:avLst/>
          </a:prstGeom>
          <a:noFill/>
          <a:ln>
            <a:noFill/>
          </a:ln>
        </p:spPr>
      </p:pic>
      <p:pic>
        <p:nvPicPr>
          <p:cNvPr id="690" name="Google Shape;690;p36"/>
          <p:cNvPicPr preferRelativeResize="0"/>
          <p:nvPr/>
        </p:nvPicPr>
        <p:blipFill rotWithShape="1">
          <a:blip r:embed="rId5">
            <a:alphaModFix/>
          </a:blip>
          <a:srcRect/>
          <a:stretch/>
        </p:blipFill>
        <p:spPr>
          <a:xfrm>
            <a:off x="2297323" y="3690456"/>
            <a:ext cx="7597354" cy="1609650"/>
          </a:xfrm>
          <a:prstGeom prst="rect">
            <a:avLst/>
          </a:prstGeom>
          <a:noFill/>
          <a:ln>
            <a:noFill/>
          </a:ln>
        </p:spPr>
      </p:pic>
      <p:pic>
        <p:nvPicPr>
          <p:cNvPr id="691" name="Google Shape;691;p36"/>
          <p:cNvPicPr preferRelativeResize="0"/>
          <p:nvPr/>
        </p:nvPicPr>
        <p:blipFill rotWithShape="1">
          <a:blip r:embed="rId6">
            <a:alphaModFix/>
          </a:blip>
          <a:srcRect/>
          <a:stretch/>
        </p:blipFill>
        <p:spPr>
          <a:xfrm>
            <a:off x="235341" y="6255161"/>
            <a:ext cx="1964299" cy="4121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A7451D6F-223B-4F1A-BC33-F3D584599FD2}"/>
              </a:ext>
            </a:extLst>
          </p:cNvPr>
          <p:cNvPicPr>
            <a:picLocks noChangeAspect="1"/>
          </p:cNvPicPr>
          <p:nvPr/>
        </p:nvPicPr>
        <p:blipFill>
          <a:blip/>
          <a:stretch>
            <a:fillRect/>
          </a:stretch>
        </p:blipFill>
        <p:spPr>
          <a:xfrm>
            <a:off x="0" y="0"/>
            <a:ext cx="12192000" cy="6858000"/>
          </a:xfrm>
          <a:prstGeom prst="rect">
            <a:avLst/>
          </a:prstGeom>
        </p:spPr>
      </p:pic>
      <p:pic>
        <p:nvPicPr>
          <p:cNvPr id="3" name="Picture 2" descr="A picture containing text, computer, indoor, person&#10;&#10;Description automatically generated">
            <a:extLst>
              <a:ext uri="{FF2B5EF4-FFF2-40B4-BE49-F238E27FC236}">
                <a16:creationId xmlns:a16="http://schemas.microsoft.com/office/drawing/2014/main" id="{14E9E103-7954-4632-AA83-60FD616CAE38}"/>
              </a:ext>
            </a:extLst>
          </p:cNvPr>
          <p:cNvPicPr>
            <a:picLocks noChangeAspect="1"/>
          </p:cNvPicPr>
          <p:nvPr/>
        </p:nvPicPr>
        <p:blipFill rotWithShape="1">
          <a:blip r:embed="rId2">
            <a:alphaModFix amt="27000"/>
            <a:extLst>
              <a:ext uri="{28A0092B-C50C-407E-A947-70E740481C1C}">
                <a14:useLocalDpi xmlns:a14="http://schemas.microsoft.com/office/drawing/2010/main" val="0"/>
              </a:ext>
            </a:extLst>
          </a:blip>
          <a:srcRect t="7893" b="7891"/>
          <a:stretch/>
        </p:blipFill>
        <p:spPr>
          <a:xfrm>
            <a:off x="1" y="0"/>
            <a:ext cx="12191998" cy="6858000"/>
          </a:xfrm>
          <a:prstGeom prst="rect">
            <a:avLst/>
          </a:prstGeom>
          <a:solidFill>
            <a:srgbClr val="662483"/>
          </a:solidFill>
        </p:spPr>
      </p:pic>
      <p:sp>
        <p:nvSpPr>
          <p:cNvPr id="19" name="TextBox 18">
            <a:extLst>
              <a:ext uri="{FF2B5EF4-FFF2-40B4-BE49-F238E27FC236}">
                <a16:creationId xmlns:a16="http://schemas.microsoft.com/office/drawing/2014/main" id="{5763D3C6-6CCB-418E-B47E-BC9E5FCEC2DC}"/>
              </a:ext>
            </a:extLst>
          </p:cNvPr>
          <p:cNvSpPr txBox="1"/>
          <p:nvPr/>
        </p:nvSpPr>
        <p:spPr>
          <a:xfrm>
            <a:off x="342782" y="1157877"/>
            <a:ext cx="11082600"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t> </a:t>
            </a:r>
            <a:b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br>
            <a: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t>AKTIVITET 1</a:t>
            </a:r>
          </a:p>
        </p:txBody>
      </p:sp>
      <p:sp>
        <p:nvSpPr>
          <p:cNvPr id="22" name="Rectangle 21">
            <a:extLst>
              <a:ext uri="{FF2B5EF4-FFF2-40B4-BE49-F238E27FC236}">
                <a16:creationId xmlns:a16="http://schemas.microsoft.com/office/drawing/2014/main" id="{A1BE6ED7-F618-4511-8649-BBD3BEE03CF4}"/>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3B8A5675-E98C-4C2A-B17C-0A06C9DE61D9}"/>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Graphic 9">
            <a:extLst>
              <a:ext uri="{FF2B5EF4-FFF2-40B4-BE49-F238E27FC236}">
                <a16:creationId xmlns:a16="http://schemas.microsoft.com/office/drawing/2014/main" id="{A7CF175D-35E4-4325-B6B9-CC3E09C4EEE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0" name="Picture 9">
            <a:extLst>
              <a:ext uri="{FF2B5EF4-FFF2-40B4-BE49-F238E27FC236}">
                <a16:creationId xmlns:a16="http://schemas.microsoft.com/office/drawing/2014/main" id="{8225B812-AAB8-4801-A5B2-71C9D917502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
        <p:nvSpPr>
          <p:cNvPr id="5" name="textruta 4">
            <a:extLst>
              <a:ext uri="{FF2B5EF4-FFF2-40B4-BE49-F238E27FC236}">
                <a16:creationId xmlns:a16="http://schemas.microsoft.com/office/drawing/2014/main" id="{806B4B43-DF91-ABD0-1439-29381F4E907D}"/>
              </a:ext>
            </a:extLst>
          </p:cNvPr>
          <p:cNvSpPr txBox="1"/>
          <p:nvPr/>
        </p:nvSpPr>
        <p:spPr>
          <a:xfrm>
            <a:off x="443346" y="3096869"/>
            <a:ext cx="8344038" cy="523220"/>
          </a:xfrm>
          <a:prstGeom prst="rect">
            <a:avLst/>
          </a:prstGeom>
          <a:noFill/>
        </p:spPr>
        <p:txBody>
          <a:bodyPr wrap="square">
            <a:spAutoFit/>
          </a:bodyPr>
          <a:lstStyle/>
          <a:p>
            <a:r>
              <a:rPr lang="en-US" sz="2800" dirty="0" err="1">
                <a:solidFill>
                  <a:schemeClr val="bg1"/>
                </a:solidFill>
              </a:rPr>
              <a:t>Digitaliseringens </a:t>
            </a:r>
            <a:r>
              <a:rPr lang="en-US" sz="2800" dirty="0">
                <a:solidFill>
                  <a:schemeClr val="bg1"/>
                </a:solidFill>
              </a:rPr>
              <a:t>roll i vårt privatliv</a:t>
            </a:r>
            <a:endParaRPr lang="en-GB" sz="2800" dirty="0">
              <a:solidFill>
                <a:schemeClr val="bg1"/>
              </a:solidFill>
            </a:endParaRPr>
          </a:p>
        </p:txBody>
      </p:sp>
    </p:spTree>
    <p:extLst>
      <p:ext uri="{BB962C8B-B14F-4D97-AF65-F5344CB8AC3E}">
        <p14:creationId xmlns:p14="http://schemas.microsoft.com/office/powerpoint/2010/main" val="7372832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5"/>
          <p:cNvPicPr preferRelativeResize="0"/>
          <p:nvPr/>
        </p:nvPicPr>
        <p:blipFill rotWithShape="1">
          <a:blip r:embed="rId3">
            <a:alphaModFix/>
          </a:blip>
          <a:srcRect l="32474" t="11267"/>
          <a:stretch/>
        </p:blipFill>
        <p:spPr>
          <a:xfrm>
            <a:off x="0" y="-1"/>
            <a:ext cx="10642638" cy="5760721"/>
          </a:xfrm>
          <a:prstGeom prst="rect">
            <a:avLst/>
          </a:prstGeom>
          <a:noFill/>
          <a:ln>
            <a:noFill/>
          </a:ln>
        </p:spPr>
      </p:pic>
      <p:sp>
        <p:nvSpPr>
          <p:cNvPr id="143" name="Google Shape;143;p5"/>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44" name="Google Shape;144;p5"/>
          <p:cNvPicPr preferRelativeResize="0"/>
          <p:nvPr/>
        </p:nvPicPr>
        <p:blipFill rotWithShape="1">
          <a:blip r:embed="rId3">
            <a:alphaModFix/>
          </a:blip>
          <a:srcRect l="26584" t="8332"/>
          <a:stretch/>
        </p:blipFill>
        <p:spPr>
          <a:xfrm rot="10800000">
            <a:off x="740226" y="968008"/>
            <a:ext cx="11451774" cy="5889991"/>
          </a:xfrm>
          <a:prstGeom prst="rect">
            <a:avLst/>
          </a:prstGeom>
          <a:noFill/>
          <a:ln>
            <a:noFill/>
          </a:ln>
        </p:spPr>
      </p:pic>
      <p:sp>
        <p:nvSpPr>
          <p:cNvPr id="145" name="Google Shape;145;p5"/>
          <p:cNvSpPr/>
          <p:nvPr/>
        </p:nvSpPr>
        <p:spPr>
          <a:xfrm>
            <a:off x="2001012" y="1361959"/>
            <a:ext cx="7858157" cy="3683000"/>
          </a:xfrm>
          <a:prstGeom prst="roundRect">
            <a:avLst>
              <a:gd name="adj" fmla="val 7357"/>
            </a:avLst>
          </a:prstGeom>
          <a:solidFill>
            <a:schemeClr val="lt1"/>
          </a:solidFill>
          <a:ln w="57150" cap="flat" cmpd="sng">
            <a:solidFill>
              <a:srgbClr val="66248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6" name="Google Shape;146;p5"/>
          <p:cNvSpPr txBox="1"/>
          <p:nvPr/>
        </p:nvSpPr>
        <p:spPr>
          <a:xfrm>
            <a:off x="1997420" y="1687922"/>
            <a:ext cx="8450555" cy="584735"/>
          </a:xfrm>
          <a:prstGeom prst="rect">
            <a:avLst/>
          </a:prstGeom>
          <a:noFill/>
          <a:ln>
            <a:noFill/>
          </a:ln>
        </p:spPr>
        <p:txBody>
          <a:bodyPr spcFirstLastPara="1" wrap="square" lIns="91425" tIns="45700" rIns="91425" bIns="45700" anchor="t" anchorCtr="0">
            <a:spAutoFit/>
          </a:bodyPr>
          <a:lstStyle/>
          <a:p>
            <a:pPr algn="ctr"/>
            <a:r>
              <a:rPr lang="en-US" sz="3200" b="1" dirty="0" err="1"/>
              <a:t>Digitalisering </a:t>
            </a:r>
            <a:r>
              <a:rPr lang="en-US" sz="3200" b="1" dirty="0"/>
              <a:t>i vårt privatliv</a:t>
            </a:r>
          </a:p>
        </p:txBody>
      </p:sp>
      <p:sp>
        <p:nvSpPr>
          <p:cNvPr id="147" name="Google Shape;147;p5"/>
          <p:cNvSpPr txBox="1"/>
          <p:nvPr/>
        </p:nvSpPr>
        <p:spPr>
          <a:xfrm>
            <a:off x="2338300" y="1980290"/>
            <a:ext cx="7768796" cy="1723508"/>
          </a:xfrm>
          <a:prstGeom prst="rect">
            <a:avLst/>
          </a:prstGeom>
          <a:noFill/>
          <a:ln>
            <a:noFill/>
          </a:ln>
        </p:spPr>
        <p:txBody>
          <a:bodyPr spcFirstLastPara="1" wrap="square" lIns="91425" tIns="45700" rIns="91425" bIns="45700" anchor="t" anchorCtr="0">
            <a:spAutoFit/>
          </a:bodyPr>
          <a:lstStyle/>
          <a:p>
            <a:r>
              <a:rPr lang="en-US" b="1" dirty="0"/>
              <a:t> </a:t>
            </a:r>
          </a:p>
          <a:p>
            <a:pPr algn="ctr"/>
            <a:endParaRPr lang="en-GB" sz="2800" dirty="0"/>
          </a:p>
          <a:p>
            <a:pPr algn="ctr"/>
            <a:r>
              <a:rPr lang="en-GB" sz="3200" dirty="0"/>
              <a:t>Hur påverkar digitaliseringen </a:t>
            </a:r>
          </a:p>
          <a:p>
            <a:pPr algn="ctr"/>
            <a:r>
              <a:rPr lang="en-GB" sz="3200" dirty="0"/>
              <a:t>vårt privatliv?</a:t>
            </a:r>
          </a:p>
        </p:txBody>
      </p:sp>
      <p:pic>
        <p:nvPicPr>
          <p:cNvPr id="148" name="Google Shape;148;p5"/>
          <p:cNvPicPr preferRelativeResize="0"/>
          <p:nvPr/>
        </p:nvPicPr>
        <p:blipFill rotWithShape="1">
          <a:blip r:embed="rId4">
            <a:alphaModFix/>
          </a:blip>
          <a:srcRect/>
          <a:stretch/>
        </p:blipFill>
        <p:spPr>
          <a:xfrm>
            <a:off x="11068051" y="174274"/>
            <a:ext cx="1013552" cy="181798"/>
          </a:xfrm>
          <a:prstGeom prst="rect">
            <a:avLst/>
          </a:prstGeom>
          <a:noFill/>
          <a:ln>
            <a:noFill/>
          </a:ln>
        </p:spPr>
      </p:pic>
      <p:pic>
        <p:nvPicPr>
          <p:cNvPr id="149" name="Google Shape;149;p5"/>
          <p:cNvPicPr preferRelativeResize="0"/>
          <p:nvPr/>
        </p:nvPicPr>
        <p:blipFill rotWithShape="1">
          <a:blip r:embed="rId5">
            <a:alphaModFix/>
          </a:blip>
          <a:srcRect/>
          <a:stretch/>
        </p:blipFill>
        <p:spPr>
          <a:xfrm>
            <a:off x="235341" y="6255161"/>
            <a:ext cx="1964299" cy="412100"/>
          </a:xfrm>
          <a:prstGeom prst="rect">
            <a:avLst/>
          </a:prstGeom>
          <a:noFill/>
          <a:ln>
            <a:noFill/>
          </a:ln>
        </p:spPr>
      </p:pic>
    </p:spTree>
    <p:extLst>
      <p:ext uri="{BB962C8B-B14F-4D97-AF65-F5344CB8AC3E}">
        <p14:creationId xmlns:p14="http://schemas.microsoft.com/office/powerpoint/2010/main" val="33994496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A7451D6F-223B-4F1A-BC33-F3D584599FD2}"/>
              </a:ext>
            </a:extLst>
          </p:cNvPr>
          <p:cNvPicPr>
            <a:picLocks noChangeAspect="1"/>
          </p:cNvPicPr>
          <p:nvPr/>
        </p:nvPicPr>
        <p:blipFill>
          <a:blip/>
          <a:stretch>
            <a:fillRect/>
          </a:stretch>
        </p:blipFill>
        <p:spPr>
          <a:xfrm>
            <a:off x="0" y="0"/>
            <a:ext cx="12192000" cy="6858000"/>
          </a:xfrm>
          <a:prstGeom prst="rect">
            <a:avLst/>
          </a:prstGeom>
        </p:spPr>
      </p:pic>
      <p:pic>
        <p:nvPicPr>
          <p:cNvPr id="3" name="Picture 2" descr="A picture containing text, computer, indoor, person&#10;&#10;Description automatically generated">
            <a:extLst>
              <a:ext uri="{FF2B5EF4-FFF2-40B4-BE49-F238E27FC236}">
                <a16:creationId xmlns:a16="http://schemas.microsoft.com/office/drawing/2014/main" id="{14E9E103-7954-4632-AA83-60FD616CAE38}"/>
              </a:ext>
            </a:extLst>
          </p:cNvPr>
          <p:cNvPicPr>
            <a:picLocks noChangeAspect="1"/>
          </p:cNvPicPr>
          <p:nvPr/>
        </p:nvPicPr>
        <p:blipFill rotWithShape="1">
          <a:blip r:embed="rId2">
            <a:alphaModFix amt="27000"/>
            <a:extLst>
              <a:ext uri="{28A0092B-C50C-407E-A947-70E740481C1C}">
                <a14:useLocalDpi xmlns:a14="http://schemas.microsoft.com/office/drawing/2010/main" val="0"/>
              </a:ext>
            </a:extLst>
          </a:blip>
          <a:srcRect t="7893" b="7891"/>
          <a:stretch/>
        </p:blipFill>
        <p:spPr>
          <a:xfrm>
            <a:off x="1" y="0"/>
            <a:ext cx="12191998" cy="6858000"/>
          </a:xfrm>
          <a:prstGeom prst="rect">
            <a:avLst/>
          </a:prstGeom>
          <a:solidFill>
            <a:srgbClr val="662483"/>
          </a:solidFill>
        </p:spPr>
      </p:pic>
      <p:sp>
        <p:nvSpPr>
          <p:cNvPr id="19" name="TextBox 18">
            <a:extLst>
              <a:ext uri="{FF2B5EF4-FFF2-40B4-BE49-F238E27FC236}">
                <a16:creationId xmlns:a16="http://schemas.microsoft.com/office/drawing/2014/main" id="{5763D3C6-6CCB-418E-B47E-BC9E5FCEC2DC}"/>
              </a:ext>
            </a:extLst>
          </p:cNvPr>
          <p:cNvSpPr txBox="1"/>
          <p:nvPr/>
        </p:nvSpPr>
        <p:spPr>
          <a:xfrm>
            <a:off x="342782" y="1157877"/>
            <a:ext cx="11082600"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t> </a:t>
            </a:r>
            <a:b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br>
            <a: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t>AKTIVITET </a:t>
            </a:r>
            <a:r>
              <a:rPr lang="en-IE" sz="6000" b="1" kern="1200" dirty="0">
                <a:solidFill>
                  <a:prstClr val="white"/>
                </a:solidFill>
                <a:latin typeface="Segoe UI" panose="020B0502040204020203" pitchFamily="34" charset="0"/>
                <a:ea typeface="Source Sans Pro Bold" panose="020B0703030403020204" pitchFamily="34" charset="0"/>
                <a:cs typeface="Segoe UI" panose="020B0502040204020203" pitchFamily="34" charset="0"/>
              </a:rPr>
              <a:t>2</a:t>
            </a:r>
            <a:endPar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endParaRPr>
          </a:p>
        </p:txBody>
      </p:sp>
      <p:sp>
        <p:nvSpPr>
          <p:cNvPr id="22" name="Rectangle 21">
            <a:extLst>
              <a:ext uri="{FF2B5EF4-FFF2-40B4-BE49-F238E27FC236}">
                <a16:creationId xmlns:a16="http://schemas.microsoft.com/office/drawing/2014/main" id="{A1BE6ED7-F618-4511-8649-BBD3BEE03CF4}"/>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3B8A5675-E98C-4C2A-B17C-0A06C9DE61D9}"/>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Graphic 9">
            <a:extLst>
              <a:ext uri="{FF2B5EF4-FFF2-40B4-BE49-F238E27FC236}">
                <a16:creationId xmlns:a16="http://schemas.microsoft.com/office/drawing/2014/main" id="{A7CF175D-35E4-4325-B6B9-CC3E09C4EEE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0" name="Picture 9">
            <a:extLst>
              <a:ext uri="{FF2B5EF4-FFF2-40B4-BE49-F238E27FC236}">
                <a16:creationId xmlns:a16="http://schemas.microsoft.com/office/drawing/2014/main" id="{8225B812-AAB8-4801-A5B2-71C9D917502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
        <p:nvSpPr>
          <p:cNvPr id="5" name="textruta 4">
            <a:extLst>
              <a:ext uri="{FF2B5EF4-FFF2-40B4-BE49-F238E27FC236}">
                <a16:creationId xmlns:a16="http://schemas.microsoft.com/office/drawing/2014/main" id="{806B4B43-DF91-ABD0-1439-29381F4E907D}"/>
              </a:ext>
            </a:extLst>
          </p:cNvPr>
          <p:cNvSpPr txBox="1"/>
          <p:nvPr/>
        </p:nvSpPr>
        <p:spPr>
          <a:xfrm>
            <a:off x="443346" y="3096869"/>
            <a:ext cx="7530222" cy="523220"/>
          </a:xfrm>
          <a:prstGeom prst="rect">
            <a:avLst/>
          </a:prstGeom>
          <a:noFill/>
        </p:spPr>
        <p:txBody>
          <a:bodyPr wrap="square">
            <a:spAutoFit/>
          </a:bodyPr>
          <a:lstStyle/>
          <a:p>
            <a:r>
              <a:rPr lang="en-US" sz="2800" dirty="0" err="1">
                <a:solidFill>
                  <a:schemeClr val="bg1"/>
                </a:solidFill>
              </a:rPr>
              <a:t>Digitaliseringens </a:t>
            </a:r>
            <a:r>
              <a:rPr lang="en-US" sz="2800" dirty="0">
                <a:solidFill>
                  <a:schemeClr val="bg1"/>
                </a:solidFill>
              </a:rPr>
              <a:t>roll i vårt yrkesliv</a:t>
            </a:r>
            <a:endParaRPr lang="en-GB" sz="2800" dirty="0">
              <a:solidFill>
                <a:schemeClr val="bg1"/>
              </a:solidFill>
            </a:endParaRPr>
          </a:p>
        </p:txBody>
      </p:sp>
    </p:spTree>
    <p:extLst>
      <p:ext uri="{BB962C8B-B14F-4D97-AF65-F5344CB8AC3E}">
        <p14:creationId xmlns:p14="http://schemas.microsoft.com/office/powerpoint/2010/main" val="3474714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5"/>
          <p:cNvPicPr preferRelativeResize="0"/>
          <p:nvPr/>
        </p:nvPicPr>
        <p:blipFill rotWithShape="1">
          <a:blip r:embed="rId3">
            <a:alphaModFix/>
          </a:blip>
          <a:srcRect l="32474" t="11267"/>
          <a:stretch/>
        </p:blipFill>
        <p:spPr>
          <a:xfrm>
            <a:off x="0" y="-1"/>
            <a:ext cx="10642638" cy="5760721"/>
          </a:xfrm>
          <a:prstGeom prst="rect">
            <a:avLst/>
          </a:prstGeom>
          <a:noFill/>
          <a:ln>
            <a:noFill/>
          </a:ln>
        </p:spPr>
      </p:pic>
      <p:sp>
        <p:nvSpPr>
          <p:cNvPr id="143" name="Google Shape;143;p5"/>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44" name="Google Shape;144;p5"/>
          <p:cNvPicPr preferRelativeResize="0"/>
          <p:nvPr/>
        </p:nvPicPr>
        <p:blipFill rotWithShape="1">
          <a:blip r:embed="rId3">
            <a:alphaModFix/>
          </a:blip>
          <a:srcRect l="26584" t="8332"/>
          <a:stretch/>
        </p:blipFill>
        <p:spPr>
          <a:xfrm rot="10800000">
            <a:off x="740226" y="968008"/>
            <a:ext cx="11451774" cy="5889991"/>
          </a:xfrm>
          <a:prstGeom prst="rect">
            <a:avLst/>
          </a:prstGeom>
          <a:noFill/>
          <a:ln>
            <a:noFill/>
          </a:ln>
        </p:spPr>
      </p:pic>
      <p:sp>
        <p:nvSpPr>
          <p:cNvPr id="145" name="Google Shape;145;p5"/>
          <p:cNvSpPr/>
          <p:nvPr/>
        </p:nvSpPr>
        <p:spPr>
          <a:xfrm>
            <a:off x="2293620" y="1266589"/>
            <a:ext cx="7858157" cy="3683000"/>
          </a:xfrm>
          <a:prstGeom prst="roundRect">
            <a:avLst>
              <a:gd name="adj" fmla="val 7357"/>
            </a:avLst>
          </a:prstGeom>
          <a:solidFill>
            <a:schemeClr val="lt1"/>
          </a:solidFill>
          <a:ln w="57150" cap="flat" cmpd="sng">
            <a:solidFill>
              <a:srgbClr val="66248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6" name="Google Shape;146;p5"/>
          <p:cNvSpPr txBox="1"/>
          <p:nvPr/>
        </p:nvSpPr>
        <p:spPr>
          <a:xfrm>
            <a:off x="2042101" y="1468157"/>
            <a:ext cx="8450555" cy="954067"/>
          </a:xfrm>
          <a:prstGeom prst="rect">
            <a:avLst/>
          </a:prstGeom>
          <a:noFill/>
          <a:ln>
            <a:noFill/>
          </a:ln>
        </p:spPr>
        <p:txBody>
          <a:bodyPr spcFirstLastPara="1" wrap="square" lIns="91425" tIns="45700" rIns="91425" bIns="45700" anchor="t" anchorCtr="0">
            <a:spAutoFit/>
          </a:bodyPr>
          <a:lstStyle/>
          <a:p>
            <a:pPr algn="ctr"/>
            <a:r>
              <a:rPr lang="en-US" sz="2800" b="1" dirty="0" err="1"/>
              <a:t>Digitaliseringens </a:t>
            </a:r>
            <a:r>
              <a:rPr lang="en-US" sz="2800" b="1" dirty="0"/>
              <a:t>betydelse för vårt personliga och professionella liv</a:t>
            </a:r>
          </a:p>
        </p:txBody>
      </p:sp>
      <p:sp>
        <p:nvSpPr>
          <p:cNvPr id="147" name="Google Shape;147;p5"/>
          <p:cNvSpPr txBox="1"/>
          <p:nvPr/>
        </p:nvSpPr>
        <p:spPr>
          <a:xfrm>
            <a:off x="2382981" y="2382715"/>
            <a:ext cx="7768796" cy="2277506"/>
          </a:xfrm>
          <a:prstGeom prst="rect">
            <a:avLst/>
          </a:prstGeom>
          <a:noFill/>
          <a:ln>
            <a:noFill/>
          </a:ln>
        </p:spPr>
        <p:txBody>
          <a:bodyPr spcFirstLastPara="1" wrap="square" lIns="91425" tIns="45700" rIns="91425" bIns="45700" anchor="t" anchorCtr="0">
            <a:spAutoFit/>
          </a:bodyPr>
          <a:lstStyle/>
          <a:p>
            <a:r>
              <a:rPr lang="en-US" b="1" dirty="0"/>
              <a:t> </a:t>
            </a:r>
          </a:p>
          <a:p>
            <a:r>
              <a:rPr lang="en-US" sz="2000" dirty="0"/>
              <a:t>Det finns många aspekter av digitalt omvandlat arbete som kan anses vara riktigt bra: ökad rörlighet, mindre behov av ett särskilt arbetsutrymme, ökad produktivitet från nya verktyg, och så vidare!</a:t>
            </a:r>
          </a:p>
          <a:p>
            <a:r>
              <a:rPr lang="en-US" sz="2400" dirty="0"/>
              <a:t> </a:t>
            </a:r>
          </a:p>
          <a:p>
            <a:pPr algn="just"/>
            <a:endParaRPr lang="en-US" sz="2400" dirty="0"/>
          </a:p>
        </p:txBody>
      </p:sp>
      <p:pic>
        <p:nvPicPr>
          <p:cNvPr id="148" name="Google Shape;148;p5"/>
          <p:cNvPicPr preferRelativeResize="0"/>
          <p:nvPr/>
        </p:nvPicPr>
        <p:blipFill rotWithShape="1">
          <a:blip r:embed="rId4">
            <a:alphaModFix/>
          </a:blip>
          <a:srcRect/>
          <a:stretch/>
        </p:blipFill>
        <p:spPr>
          <a:xfrm>
            <a:off x="11068051" y="174274"/>
            <a:ext cx="1013552" cy="181798"/>
          </a:xfrm>
          <a:prstGeom prst="rect">
            <a:avLst/>
          </a:prstGeom>
          <a:noFill/>
          <a:ln>
            <a:noFill/>
          </a:ln>
        </p:spPr>
      </p:pic>
      <p:pic>
        <p:nvPicPr>
          <p:cNvPr id="149" name="Google Shape;149;p5"/>
          <p:cNvPicPr preferRelativeResize="0"/>
          <p:nvPr/>
        </p:nvPicPr>
        <p:blipFill rotWithShape="1">
          <a:blip r:embed="rId5">
            <a:alphaModFix/>
          </a:blip>
          <a:srcRect/>
          <a:stretch/>
        </p:blipFill>
        <p:spPr>
          <a:xfrm>
            <a:off x="235341" y="6255161"/>
            <a:ext cx="1964299" cy="412100"/>
          </a:xfrm>
          <a:prstGeom prst="rect">
            <a:avLst/>
          </a:prstGeom>
          <a:noFill/>
          <a:ln>
            <a:noFill/>
          </a:ln>
        </p:spPr>
      </p:pic>
    </p:spTree>
    <p:extLst>
      <p:ext uri="{BB962C8B-B14F-4D97-AF65-F5344CB8AC3E}">
        <p14:creationId xmlns:p14="http://schemas.microsoft.com/office/powerpoint/2010/main" val="6488439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5"/>
          <p:cNvPicPr preferRelativeResize="0"/>
          <p:nvPr/>
        </p:nvPicPr>
        <p:blipFill rotWithShape="1">
          <a:blip r:embed="rId3">
            <a:alphaModFix/>
          </a:blip>
          <a:srcRect l="32474" t="11267"/>
          <a:stretch/>
        </p:blipFill>
        <p:spPr>
          <a:xfrm>
            <a:off x="0" y="-1"/>
            <a:ext cx="10642638" cy="5760721"/>
          </a:xfrm>
          <a:prstGeom prst="rect">
            <a:avLst/>
          </a:prstGeom>
          <a:noFill/>
          <a:ln>
            <a:noFill/>
          </a:ln>
        </p:spPr>
      </p:pic>
      <p:sp>
        <p:nvSpPr>
          <p:cNvPr id="143" name="Google Shape;143;p5"/>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44" name="Google Shape;144;p5"/>
          <p:cNvPicPr preferRelativeResize="0"/>
          <p:nvPr/>
        </p:nvPicPr>
        <p:blipFill rotWithShape="1">
          <a:blip r:embed="rId3">
            <a:alphaModFix/>
          </a:blip>
          <a:srcRect l="26584" t="8332"/>
          <a:stretch/>
        </p:blipFill>
        <p:spPr>
          <a:xfrm rot="10800000">
            <a:off x="740226" y="968008"/>
            <a:ext cx="11451774" cy="5889991"/>
          </a:xfrm>
          <a:prstGeom prst="rect">
            <a:avLst/>
          </a:prstGeom>
          <a:noFill/>
          <a:ln>
            <a:noFill/>
          </a:ln>
        </p:spPr>
      </p:pic>
      <p:sp>
        <p:nvSpPr>
          <p:cNvPr id="145" name="Google Shape;145;p5"/>
          <p:cNvSpPr/>
          <p:nvPr/>
        </p:nvSpPr>
        <p:spPr>
          <a:xfrm>
            <a:off x="2042101" y="1171220"/>
            <a:ext cx="7858157" cy="3683000"/>
          </a:xfrm>
          <a:prstGeom prst="roundRect">
            <a:avLst>
              <a:gd name="adj" fmla="val 7357"/>
            </a:avLst>
          </a:prstGeom>
          <a:solidFill>
            <a:schemeClr val="lt1"/>
          </a:solidFill>
          <a:ln w="57150" cap="flat" cmpd="sng">
            <a:solidFill>
              <a:srgbClr val="66248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6" name="Google Shape;146;p5"/>
          <p:cNvSpPr txBox="1"/>
          <p:nvPr/>
        </p:nvSpPr>
        <p:spPr>
          <a:xfrm>
            <a:off x="2042101" y="1468157"/>
            <a:ext cx="8450555" cy="769401"/>
          </a:xfrm>
          <a:prstGeom prst="rect">
            <a:avLst/>
          </a:prstGeom>
          <a:noFill/>
          <a:ln>
            <a:noFill/>
          </a:ln>
        </p:spPr>
        <p:txBody>
          <a:bodyPr spcFirstLastPara="1" wrap="square" lIns="91425" tIns="45700" rIns="91425" bIns="45700" anchor="t" anchorCtr="0">
            <a:spAutoFit/>
          </a:bodyPr>
          <a:lstStyle/>
          <a:p>
            <a:pPr algn="ctr"/>
            <a:r>
              <a:rPr lang="en-US" sz="2200" b="1" dirty="0" err="1"/>
              <a:t>Digitaliseringens </a:t>
            </a:r>
            <a:r>
              <a:rPr lang="en-US" sz="2200" b="1" dirty="0"/>
              <a:t>betydelse för vår personliga &amp; </a:t>
            </a:r>
          </a:p>
          <a:p>
            <a:pPr algn="ctr"/>
            <a:r>
              <a:rPr lang="en-US" sz="2200" b="1" dirty="0"/>
              <a:t>yrkesliv</a:t>
            </a:r>
          </a:p>
        </p:txBody>
      </p:sp>
      <p:sp>
        <p:nvSpPr>
          <p:cNvPr id="147" name="Google Shape;147;p5"/>
          <p:cNvSpPr txBox="1"/>
          <p:nvPr/>
        </p:nvSpPr>
        <p:spPr>
          <a:xfrm>
            <a:off x="2606040" y="2237858"/>
            <a:ext cx="7095744" cy="2246729"/>
          </a:xfrm>
          <a:prstGeom prst="rect">
            <a:avLst/>
          </a:prstGeom>
          <a:noFill/>
          <a:ln>
            <a:noFill/>
          </a:ln>
        </p:spPr>
        <p:txBody>
          <a:bodyPr spcFirstLastPara="1" wrap="square" lIns="91425" tIns="45700" rIns="91425" bIns="45700" anchor="t" anchorCtr="0">
            <a:spAutoFit/>
          </a:bodyPr>
          <a:lstStyle/>
          <a:p>
            <a:pPr algn="just"/>
            <a:r>
              <a:rPr lang="en-US" sz="2000" dirty="0" err="1"/>
              <a:t>Digitaliseringen </a:t>
            </a:r>
            <a:r>
              <a:rPr lang="en-US" sz="2000" dirty="0"/>
              <a:t>har ökat flexibiliteten för både arbetstagare och arbetsgivare, ökat produktiviteten och möjliggjort en bättre integrering av arbetsliv och privatliv. </a:t>
            </a:r>
          </a:p>
          <a:p>
            <a:pPr algn="just"/>
            <a:endParaRPr lang="en-US" sz="2000" dirty="0"/>
          </a:p>
          <a:p>
            <a:pPr algn="just"/>
            <a:r>
              <a:rPr lang="en-US" sz="2000" dirty="0"/>
              <a:t>Medan bärbara och stationära datorer fortfarande används mest, håller mobila enheter på att "vinna loppet" och orsakar en stor förändring i människors användning av digitala medier hemma och på jobbet. </a:t>
            </a:r>
            <a:endParaRPr lang="en-US" sz="2400" dirty="0"/>
          </a:p>
        </p:txBody>
      </p:sp>
      <p:pic>
        <p:nvPicPr>
          <p:cNvPr id="148" name="Google Shape;148;p5"/>
          <p:cNvPicPr preferRelativeResize="0"/>
          <p:nvPr/>
        </p:nvPicPr>
        <p:blipFill rotWithShape="1">
          <a:blip r:embed="rId4">
            <a:alphaModFix/>
          </a:blip>
          <a:srcRect/>
          <a:stretch/>
        </p:blipFill>
        <p:spPr>
          <a:xfrm>
            <a:off x="11068051" y="174274"/>
            <a:ext cx="1013552" cy="181798"/>
          </a:xfrm>
          <a:prstGeom prst="rect">
            <a:avLst/>
          </a:prstGeom>
          <a:noFill/>
          <a:ln>
            <a:noFill/>
          </a:ln>
        </p:spPr>
      </p:pic>
      <p:pic>
        <p:nvPicPr>
          <p:cNvPr id="149" name="Google Shape;149;p5"/>
          <p:cNvPicPr preferRelativeResize="0"/>
          <p:nvPr/>
        </p:nvPicPr>
        <p:blipFill rotWithShape="1">
          <a:blip r:embed="rId5">
            <a:alphaModFix/>
          </a:blip>
          <a:srcRect/>
          <a:stretch/>
        </p:blipFill>
        <p:spPr>
          <a:xfrm>
            <a:off x="235341" y="6255161"/>
            <a:ext cx="1964299" cy="412100"/>
          </a:xfrm>
          <a:prstGeom prst="rect">
            <a:avLst/>
          </a:prstGeom>
          <a:noFill/>
          <a:ln>
            <a:noFill/>
          </a:ln>
        </p:spPr>
      </p:pic>
    </p:spTree>
    <p:extLst>
      <p:ext uri="{BB962C8B-B14F-4D97-AF65-F5344CB8AC3E}">
        <p14:creationId xmlns:p14="http://schemas.microsoft.com/office/powerpoint/2010/main" val="4479664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5"/>
          <p:cNvPicPr preferRelativeResize="0"/>
          <p:nvPr/>
        </p:nvPicPr>
        <p:blipFill rotWithShape="1">
          <a:blip r:embed="rId3">
            <a:alphaModFix/>
          </a:blip>
          <a:srcRect l="32474" t="11267"/>
          <a:stretch/>
        </p:blipFill>
        <p:spPr>
          <a:xfrm>
            <a:off x="0" y="-1"/>
            <a:ext cx="10642638" cy="5760721"/>
          </a:xfrm>
          <a:prstGeom prst="rect">
            <a:avLst/>
          </a:prstGeom>
          <a:noFill/>
          <a:ln>
            <a:noFill/>
          </a:ln>
        </p:spPr>
      </p:pic>
      <p:sp>
        <p:nvSpPr>
          <p:cNvPr id="143" name="Google Shape;143;p5"/>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44" name="Google Shape;144;p5"/>
          <p:cNvPicPr preferRelativeResize="0"/>
          <p:nvPr/>
        </p:nvPicPr>
        <p:blipFill rotWithShape="1">
          <a:blip r:embed="rId3">
            <a:alphaModFix/>
          </a:blip>
          <a:srcRect l="26584" t="8332"/>
          <a:stretch/>
        </p:blipFill>
        <p:spPr>
          <a:xfrm rot="10800000">
            <a:off x="740226" y="968008"/>
            <a:ext cx="11451774" cy="5889991"/>
          </a:xfrm>
          <a:prstGeom prst="rect">
            <a:avLst/>
          </a:prstGeom>
          <a:noFill/>
          <a:ln>
            <a:noFill/>
          </a:ln>
        </p:spPr>
      </p:pic>
      <p:sp>
        <p:nvSpPr>
          <p:cNvPr id="145" name="Google Shape;145;p5"/>
          <p:cNvSpPr/>
          <p:nvPr/>
        </p:nvSpPr>
        <p:spPr>
          <a:xfrm>
            <a:off x="2293620" y="1266589"/>
            <a:ext cx="7858157" cy="3683000"/>
          </a:xfrm>
          <a:prstGeom prst="roundRect">
            <a:avLst>
              <a:gd name="adj" fmla="val 7357"/>
            </a:avLst>
          </a:prstGeom>
          <a:solidFill>
            <a:schemeClr val="lt1"/>
          </a:solidFill>
          <a:ln w="57150" cap="flat" cmpd="sng">
            <a:solidFill>
              <a:srgbClr val="66248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6" name="Google Shape;146;p5"/>
          <p:cNvSpPr txBox="1"/>
          <p:nvPr/>
        </p:nvSpPr>
        <p:spPr>
          <a:xfrm>
            <a:off x="2042101" y="1468157"/>
            <a:ext cx="8450555" cy="830956"/>
          </a:xfrm>
          <a:prstGeom prst="rect">
            <a:avLst/>
          </a:prstGeom>
          <a:noFill/>
          <a:ln>
            <a:noFill/>
          </a:ln>
        </p:spPr>
        <p:txBody>
          <a:bodyPr spcFirstLastPara="1" wrap="square" lIns="91425" tIns="45700" rIns="91425" bIns="45700" anchor="t" anchorCtr="0">
            <a:spAutoFit/>
          </a:bodyPr>
          <a:lstStyle/>
          <a:p>
            <a:pPr algn="ctr"/>
            <a:r>
              <a:rPr lang="en-US" sz="2400" b="1" dirty="0"/>
              <a:t>Betydelsen av </a:t>
            </a:r>
            <a:r>
              <a:rPr lang="en-US" sz="2400" b="1" dirty="0" err="1"/>
              <a:t>digitalisering</a:t>
            </a:r>
            <a:r>
              <a:rPr lang="en-US" sz="2400" b="1" dirty="0"/>
              <a:t> i </a:t>
            </a:r>
            <a:r>
              <a:rPr lang="en-US" sz="2400" b="1" dirty="0" err="1"/>
              <a:t>våra</a:t>
            </a:r>
            <a:r>
              <a:rPr lang="en-US" sz="2400" b="1" dirty="0"/>
              <a:t> </a:t>
            </a:r>
            <a:r>
              <a:rPr lang="en-US" sz="2400" b="1" dirty="0" err="1"/>
              <a:t>personliga</a:t>
            </a:r>
            <a:r>
              <a:rPr lang="en-US" sz="2400" b="1" dirty="0"/>
              <a:t> </a:t>
            </a:r>
            <a:r>
              <a:rPr lang="en-US" sz="2400" b="1" dirty="0" err="1"/>
              <a:t>och</a:t>
            </a:r>
            <a:r>
              <a:rPr lang="en-US" sz="2400" b="1" dirty="0"/>
              <a:t> </a:t>
            </a:r>
            <a:r>
              <a:rPr lang="en-US" sz="2400" b="1" dirty="0" err="1"/>
              <a:t>yrkesmässiga</a:t>
            </a:r>
            <a:r>
              <a:rPr lang="en-US" sz="2400" b="1" dirty="0"/>
              <a:t> liv</a:t>
            </a:r>
          </a:p>
        </p:txBody>
      </p:sp>
      <p:sp>
        <p:nvSpPr>
          <p:cNvPr id="147" name="Google Shape;147;p5"/>
          <p:cNvSpPr txBox="1"/>
          <p:nvPr/>
        </p:nvSpPr>
        <p:spPr>
          <a:xfrm>
            <a:off x="2514600" y="2473541"/>
            <a:ext cx="7507224" cy="2985392"/>
          </a:xfrm>
          <a:prstGeom prst="rect">
            <a:avLst/>
          </a:prstGeom>
          <a:noFill/>
          <a:ln>
            <a:noFill/>
          </a:ln>
        </p:spPr>
        <p:txBody>
          <a:bodyPr spcFirstLastPara="1" wrap="square" lIns="91425" tIns="45700" rIns="91425" bIns="45700" anchor="t" anchorCtr="0">
            <a:spAutoFit/>
          </a:bodyPr>
          <a:lstStyle/>
          <a:p>
            <a:pPr algn="just"/>
            <a:r>
              <a:rPr lang="en-US" sz="2000" dirty="0"/>
              <a:t>Allt fler människor är uppkopplade på nätet för att söka information eller tillgodose sina sociala och underhållningsmässiga behov. </a:t>
            </a:r>
          </a:p>
          <a:p>
            <a:pPr algn="just"/>
            <a:endParaRPr lang="en-US" sz="2000" dirty="0"/>
          </a:p>
          <a:p>
            <a:pPr algn="just"/>
            <a:r>
              <a:rPr lang="en-US" sz="2000" dirty="0"/>
              <a:t>Engagemang i digitala medier av privata och yrkesmässiga skäl ökar ständigt i människors dagliga liv och praxis, och </a:t>
            </a:r>
            <a:r>
              <a:rPr lang="en-US" sz="2000" dirty="0" err="1"/>
              <a:t>digitaliseringen </a:t>
            </a:r>
            <a:r>
              <a:rPr lang="en-US" sz="2000" dirty="0"/>
              <a:t>påverkar i hög grad människors personliga och yrkesmässiga liv.</a:t>
            </a:r>
          </a:p>
          <a:p>
            <a:r>
              <a:rPr lang="en-US" sz="2400" dirty="0"/>
              <a:t> </a:t>
            </a:r>
          </a:p>
          <a:p>
            <a:pPr algn="just"/>
            <a:endParaRPr lang="en-US" sz="2400" dirty="0"/>
          </a:p>
        </p:txBody>
      </p:sp>
      <p:pic>
        <p:nvPicPr>
          <p:cNvPr id="148" name="Google Shape;148;p5"/>
          <p:cNvPicPr preferRelativeResize="0"/>
          <p:nvPr/>
        </p:nvPicPr>
        <p:blipFill rotWithShape="1">
          <a:blip r:embed="rId4">
            <a:alphaModFix/>
          </a:blip>
          <a:srcRect/>
          <a:stretch/>
        </p:blipFill>
        <p:spPr>
          <a:xfrm>
            <a:off x="11068051" y="174274"/>
            <a:ext cx="1013552" cy="181798"/>
          </a:xfrm>
          <a:prstGeom prst="rect">
            <a:avLst/>
          </a:prstGeom>
          <a:noFill/>
          <a:ln>
            <a:noFill/>
          </a:ln>
        </p:spPr>
      </p:pic>
      <p:pic>
        <p:nvPicPr>
          <p:cNvPr id="149" name="Google Shape;149;p5"/>
          <p:cNvPicPr preferRelativeResize="0"/>
          <p:nvPr/>
        </p:nvPicPr>
        <p:blipFill rotWithShape="1">
          <a:blip r:embed="rId5">
            <a:alphaModFix/>
          </a:blip>
          <a:srcRect/>
          <a:stretch/>
        </p:blipFill>
        <p:spPr>
          <a:xfrm>
            <a:off x="235341" y="6255161"/>
            <a:ext cx="1964299" cy="412100"/>
          </a:xfrm>
          <a:prstGeom prst="rect">
            <a:avLst/>
          </a:prstGeom>
          <a:noFill/>
          <a:ln>
            <a:noFill/>
          </a:ln>
        </p:spPr>
      </p:pic>
    </p:spTree>
    <p:extLst>
      <p:ext uri="{BB962C8B-B14F-4D97-AF65-F5344CB8AC3E}">
        <p14:creationId xmlns:p14="http://schemas.microsoft.com/office/powerpoint/2010/main" val="9301231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5"/>
          <p:cNvPicPr preferRelativeResize="0"/>
          <p:nvPr/>
        </p:nvPicPr>
        <p:blipFill rotWithShape="1">
          <a:blip r:embed="rId3">
            <a:alphaModFix/>
          </a:blip>
          <a:srcRect l="32474" t="11267"/>
          <a:stretch/>
        </p:blipFill>
        <p:spPr>
          <a:xfrm>
            <a:off x="0" y="-1"/>
            <a:ext cx="10642638" cy="5760721"/>
          </a:xfrm>
          <a:prstGeom prst="rect">
            <a:avLst/>
          </a:prstGeom>
          <a:noFill/>
          <a:ln>
            <a:noFill/>
          </a:ln>
        </p:spPr>
      </p:pic>
      <p:sp>
        <p:nvSpPr>
          <p:cNvPr id="143" name="Google Shape;143;p5"/>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44" name="Google Shape;144;p5"/>
          <p:cNvPicPr preferRelativeResize="0"/>
          <p:nvPr/>
        </p:nvPicPr>
        <p:blipFill rotWithShape="1">
          <a:blip r:embed="rId3">
            <a:alphaModFix/>
          </a:blip>
          <a:srcRect l="26584" t="8332"/>
          <a:stretch/>
        </p:blipFill>
        <p:spPr>
          <a:xfrm rot="10800000">
            <a:off x="740226" y="968008"/>
            <a:ext cx="11451774" cy="5889991"/>
          </a:xfrm>
          <a:prstGeom prst="rect">
            <a:avLst/>
          </a:prstGeom>
          <a:noFill/>
          <a:ln>
            <a:noFill/>
          </a:ln>
        </p:spPr>
      </p:pic>
      <p:sp>
        <p:nvSpPr>
          <p:cNvPr id="145" name="Google Shape;145;p5"/>
          <p:cNvSpPr/>
          <p:nvPr/>
        </p:nvSpPr>
        <p:spPr>
          <a:xfrm>
            <a:off x="2293620" y="1266589"/>
            <a:ext cx="7858157" cy="3683000"/>
          </a:xfrm>
          <a:prstGeom prst="roundRect">
            <a:avLst>
              <a:gd name="adj" fmla="val 7357"/>
            </a:avLst>
          </a:prstGeom>
          <a:solidFill>
            <a:schemeClr val="lt1"/>
          </a:solidFill>
          <a:ln w="57150" cap="flat" cmpd="sng">
            <a:solidFill>
              <a:srgbClr val="66248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6" name="Google Shape;146;p5"/>
          <p:cNvSpPr txBox="1"/>
          <p:nvPr/>
        </p:nvSpPr>
        <p:spPr>
          <a:xfrm>
            <a:off x="1997419" y="1508911"/>
            <a:ext cx="8450555" cy="954067"/>
          </a:xfrm>
          <a:prstGeom prst="rect">
            <a:avLst/>
          </a:prstGeom>
          <a:noFill/>
          <a:ln>
            <a:noFill/>
          </a:ln>
        </p:spPr>
        <p:txBody>
          <a:bodyPr spcFirstLastPara="1" wrap="square" lIns="91425" tIns="45700" rIns="91425" bIns="45700" anchor="t" anchorCtr="0">
            <a:spAutoFit/>
          </a:bodyPr>
          <a:lstStyle/>
          <a:p>
            <a:pPr algn="ctr"/>
            <a:r>
              <a:rPr lang="sv-SE" sz="2800" b="1" dirty="0"/>
              <a:t>Betydelsen av digitalisering i våra personliga och yrkesmässiga liv</a:t>
            </a:r>
          </a:p>
        </p:txBody>
      </p:sp>
      <p:sp>
        <p:nvSpPr>
          <p:cNvPr id="147" name="Google Shape;147;p5"/>
          <p:cNvSpPr txBox="1"/>
          <p:nvPr/>
        </p:nvSpPr>
        <p:spPr>
          <a:xfrm>
            <a:off x="2624328" y="2822353"/>
            <a:ext cx="7333692" cy="2862282"/>
          </a:xfrm>
          <a:prstGeom prst="rect">
            <a:avLst/>
          </a:prstGeom>
          <a:noFill/>
          <a:ln>
            <a:noFill/>
          </a:ln>
        </p:spPr>
        <p:txBody>
          <a:bodyPr spcFirstLastPara="1" wrap="square" lIns="91425" tIns="45700" rIns="91425" bIns="45700" anchor="t" anchorCtr="0">
            <a:spAutoFit/>
          </a:bodyPr>
          <a:lstStyle/>
          <a:p>
            <a:pPr algn="just"/>
            <a:r>
              <a:rPr lang="en-US" sz="2200" dirty="0" err="1"/>
              <a:t>Digitaliseringen </a:t>
            </a:r>
            <a:r>
              <a:rPr lang="en-US" sz="2200" dirty="0"/>
              <a:t>påverkar oss alla! Även om vi upplever fördelarna med </a:t>
            </a:r>
            <a:r>
              <a:rPr lang="en-US" sz="2200" dirty="0" err="1"/>
              <a:t>digitaliseringen </a:t>
            </a:r>
            <a:r>
              <a:rPr lang="en-US" sz="2200" dirty="0"/>
              <a:t>i vårt yrkesmässiga och personliga dagliga liv, finns det också negativa aspekter som vi bör vara medvetna om redan från de tidiga åren. </a:t>
            </a:r>
          </a:p>
          <a:p>
            <a:pPr algn="just"/>
            <a:endParaRPr lang="en-US" sz="2000" dirty="0"/>
          </a:p>
          <a:p>
            <a:r>
              <a:rPr lang="en-US" sz="2400" dirty="0"/>
              <a:t> </a:t>
            </a:r>
          </a:p>
          <a:p>
            <a:r>
              <a:rPr lang="en-US" sz="2400" b="1" dirty="0"/>
              <a:t> </a:t>
            </a:r>
          </a:p>
          <a:p>
            <a:pPr algn="just"/>
            <a:endParaRPr lang="en-US" sz="2400" dirty="0"/>
          </a:p>
        </p:txBody>
      </p:sp>
      <p:pic>
        <p:nvPicPr>
          <p:cNvPr id="148" name="Google Shape;148;p5"/>
          <p:cNvPicPr preferRelativeResize="0"/>
          <p:nvPr/>
        </p:nvPicPr>
        <p:blipFill rotWithShape="1">
          <a:blip r:embed="rId4">
            <a:alphaModFix/>
          </a:blip>
          <a:srcRect/>
          <a:stretch/>
        </p:blipFill>
        <p:spPr>
          <a:xfrm>
            <a:off x="11068051" y="174274"/>
            <a:ext cx="1013552" cy="181798"/>
          </a:xfrm>
          <a:prstGeom prst="rect">
            <a:avLst/>
          </a:prstGeom>
          <a:noFill/>
          <a:ln>
            <a:noFill/>
          </a:ln>
        </p:spPr>
      </p:pic>
      <p:pic>
        <p:nvPicPr>
          <p:cNvPr id="149" name="Google Shape;149;p5"/>
          <p:cNvPicPr preferRelativeResize="0"/>
          <p:nvPr/>
        </p:nvPicPr>
        <p:blipFill rotWithShape="1">
          <a:blip r:embed="rId5">
            <a:alphaModFix/>
          </a:blip>
          <a:srcRect/>
          <a:stretch/>
        </p:blipFill>
        <p:spPr>
          <a:xfrm>
            <a:off x="235341" y="6255161"/>
            <a:ext cx="1964299" cy="412100"/>
          </a:xfrm>
          <a:prstGeom prst="rect">
            <a:avLst/>
          </a:prstGeom>
          <a:noFill/>
          <a:ln>
            <a:noFill/>
          </a:ln>
        </p:spPr>
      </p:pic>
    </p:spTree>
    <p:extLst>
      <p:ext uri="{BB962C8B-B14F-4D97-AF65-F5344CB8AC3E}">
        <p14:creationId xmlns:p14="http://schemas.microsoft.com/office/powerpoint/2010/main" val="33466055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5"/>
          <p:cNvPicPr preferRelativeResize="0"/>
          <p:nvPr/>
        </p:nvPicPr>
        <p:blipFill rotWithShape="1">
          <a:blip r:embed="rId3">
            <a:alphaModFix/>
          </a:blip>
          <a:srcRect l="32474" t="11267"/>
          <a:stretch/>
        </p:blipFill>
        <p:spPr>
          <a:xfrm>
            <a:off x="0" y="-1"/>
            <a:ext cx="10642638" cy="5760721"/>
          </a:xfrm>
          <a:prstGeom prst="rect">
            <a:avLst/>
          </a:prstGeom>
          <a:noFill/>
          <a:ln>
            <a:noFill/>
          </a:ln>
        </p:spPr>
      </p:pic>
      <p:sp>
        <p:nvSpPr>
          <p:cNvPr id="143" name="Google Shape;143;p5"/>
          <p:cNvSpPr/>
          <p:nvPr/>
        </p:nvSpPr>
        <p:spPr>
          <a:xfrm>
            <a:off x="0" y="6198244"/>
            <a:ext cx="2293620" cy="525934"/>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400"/>
              <a:buFont typeface="Arial"/>
              <a:buNone/>
            </a:pPr>
            <a:endParaRPr sz="400" b="0" i="0" u="none" strike="noStrike" cap="none">
              <a:solidFill>
                <a:schemeClr val="lt1"/>
              </a:solidFill>
              <a:latin typeface="Calibri"/>
              <a:ea typeface="Calibri"/>
              <a:cs typeface="Calibri"/>
              <a:sym typeface="Calibri"/>
            </a:endParaRPr>
          </a:p>
        </p:txBody>
      </p:sp>
      <p:pic>
        <p:nvPicPr>
          <p:cNvPr id="144" name="Google Shape;144;p5"/>
          <p:cNvPicPr preferRelativeResize="0"/>
          <p:nvPr/>
        </p:nvPicPr>
        <p:blipFill rotWithShape="1">
          <a:blip r:embed="rId3">
            <a:alphaModFix/>
          </a:blip>
          <a:srcRect l="26584" t="8332"/>
          <a:stretch/>
        </p:blipFill>
        <p:spPr>
          <a:xfrm rot="10800000">
            <a:off x="740226" y="968008"/>
            <a:ext cx="11451774" cy="5889991"/>
          </a:xfrm>
          <a:prstGeom prst="rect">
            <a:avLst/>
          </a:prstGeom>
          <a:noFill/>
          <a:ln>
            <a:noFill/>
          </a:ln>
        </p:spPr>
      </p:pic>
      <p:sp>
        <p:nvSpPr>
          <p:cNvPr id="145" name="Google Shape;145;p5"/>
          <p:cNvSpPr/>
          <p:nvPr/>
        </p:nvSpPr>
        <p:spPr>
          <a:xfrm>
            <a:off x="2293620" y="1266589"/>
            <a:ext cx="7858157" cy="3683000"/>
          </a:xfrm>
          <a:prstGeom prst="roundRect">
            <a:avLst>
              <a:gd name="adj" fmla="val 7357"/>
            </a:avLst>
          </a:prstGeom>
          <a:solidFill>
            <a:schemeClr val="lt1"/>
          </a:solidFill>
          <a:ln w="57150" cap="flat" cmpd="sng">
            <a:solidFill>
              <a:srgbClr val="66248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46" name="Google Shape;146;p5"/>
          <p:cNvSpPr txBox="1"/>
          <p:nvPr/>
        </p:nvSpPr>
        <p:spPr>
          <a:xfrm>
            <a:off x="2040223" y="1390373"/>
            <a:ext cx="8450555" cy="892512"/>
          </a:xfrm>
          <a:prstGeom prst="rect">
            <a:avLst/>
          </a:prstGeom>
          <a:noFill/>
          <a:ln>
            <a:noFill/>
          </a:ln>
        </p:spPr>
        <p:txBody>
          <a:bodyPr spcFirstLastPara="1" wrap="square" lIns="91425" tIns="45700" rIns="91425" bIns="45700" anchor="t" anchorCtr="0">
            <a:spAutoFit/>
          </a:bodyPr>
          <a:lstStyle/>
          <a:p>
            <a:pPr algn="ctr"/>
            <a:r>
              <a:rPr lang="sv-SE" sz="2600" b="1" dirty="0"/>
              <a:t>Betydelsen av digitalisering i våra personliga och yrkesmässiga liv</a:t>
            </a:r>
          </a:p>
        </p:txBody>
      </p:sp>
      <p:sp>
        <p:nvSpPr>
          <p:cNvPr id="147" name="Google Shape;147;p5"/>
          <p:cNvSpPr txBox="1"/>
          <p:nvPr/>
        </p:nvSpPr>
        <p:spPr>
          <a:xfrm>
            <a:off x="2779776" y="2501647"/>
            <a:ext cx="6830568" cy="2431394"/>
          </a:xfrm>
          <a:prstGeom prst="rect">
            <a:avLst/>
          </a:prstGeom>
          <a:noFill/>
          <a:ln>
            <a:noFill/>
          </a:ln>
        </p:spPr>
        <p:txBody>
          <a:bodyPr spcFirstLastPara="1" wrap="square" lIns="91425" tIns="45700" rIns="91425" bIns="45700" anchor="t" anchorCtr="0">
            <a:spAutoFit/>
          </a:bodyPr>
          <a:lstStyle/>
          <a:p>
            <a:pPr algn="just"/>
            <a:endParaRPr lang="en-US" sz="800" dirty="0"/>
          </a:p>
          <a:p>
            <a:pPr algn="just"/>
            <a:r>
              <a:rPr lang="en-US" sz="2400" dirty="0"/>
              <a:t>Det finns vissa attityder som vi måste undvika i samband med </a:t>
            </a:r>
            <a:r>
              <a:rPr lang="en-US" sz="2400" dirty="0" err="1"/>
              <a:t>digitalisering</a:t>
            </a:r>
            <a:r>
              <a:rPr lang="en-US" sz="2400" dirty="0"/>
              <a:t>, när vi engagerar oss i en mer meningsfull och fördelaktig </a:t>
            </a:r>
            <a:r>
              <a:rPr lang="en-US" sz="2400" dirty="0" err="1"/>
              <a:t>digitalisering</a:t>
            </a:r>
            <a:r>
              <a:rPr lang="en-US" sz="2400" dirty="0"/>
              <a:t>.</a:t>
            </a:r>
          </a:p>
          <a:p>
            <a:r>
              <a:rPr lang="en-US" sz="2400" dirty="0"/>
              <a:t> </a:t>
            </a:r>
          </a:p>
          <a:p>
            <a:r>
              <a:rPr lang="en-US" sz="2400" b="1" dirty="0"/>
              <a:t> </a:t>
            </a:r>
          </a:p>
          <a:p>
            <a:pPr algn="just"/>
            <a:endParaRPr lang="en-US" sz="2400" dirty="0"/>
          </a:p>
        </p:txBody>
      </p:sp>
      <p:pic>
        <p:nvPicPr>
          <p:cNvPr id="148" name="Google Shape;148;p5"/>
          <p:cNvPicPr preferRelativeResize="0"/>
          <p:nvPr/>
        </p:nvPicPr>
        <p:blipFill rotWithShape="1">
          <a:blip r:embed="rId4">
            <a:alphaModFix/>
          </a:blip>
          <a:srcRect/>
          <a:stretch/>
        </p:blipFill>
        <p:spPr>
          <a:xfrm>
            <a:off x="11068051" y="174274"/>
            <a:ext cx="1013552" cy="181798"/>
          </a:xfrm>
          <a:prstGeom prst="rect">
            <a:avLst/>
          </a:prstGeom>
          <a:noFill/>
          <a:ln>
            <a:noFill/>
          </a:ln>
        </p:spPr>
      </p:pic>
      <p:pic>
        <p:nvPicPr>
          <p:cNvPr id="149" name="Google Shape;149;p5"/>
          <p:cNvPicPr preferRelativeResize="0"/>
          <p:nvPr/>
        </p:nvPicPr>
        <p:blipFill rotWithShape="1">
          <a:blip r:embed="rId5">
            <a:alphaModFix/>
          </a:blip>
          <a:srcRect/>
          <a:stretch/>
        </p:blipFill>
        <p:spPr>
          <a:xfrm>
            <a:off x="235341" y="6255161"/>
            <a:ext cx="1964299" cy="412100"/>
          </a:xfrm>
          <a:prstGeom prst="rect">
            <a:avLst/>
          </a:prstGeom>
          <a:noFill/>
          <a:ln>
            <a:noFill/>
          </a:ln>
        </p:spPr>
      </p:pic>
    </p:spTree>
    <p:extLst>
      <p:ext uri="{BB962C8B-B14F-4D97-AF65-F5344CB8AC3E}">
        <p14:creationId xmlns:p14="http://schemas.microsoft.com/office/powerpoint/2010/main" val="573142566"/>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TotalTime>
  <Words>462</Words>
  <Application>Microsoft Office PowerPoint</Application>
  <PresentationFormat>Bredbild</PresentationFormat>
  <Paragraphs>59</Paragraphs>
  <Slides>15</Slides>
  <Notes>11</Notes>
  <HiddenSlides>0</HiddenSlides>
  <MMClips>0</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15</vt:i4>
      </vt:variant>
    </vt:vector>
  </HeadingPairs>
  <TitlesOfParts>
    <vt:vector size="20" baseType="lpstr">
      <vt:lpstr>Arial</vt:lpstr>
      <vt:lpstr>Quattrocento Sans</vt:lpstr>
      <vt:lpstr>Segoe UI</vt:lpstr>
      <vt:lpstr>Calibri</vt:lpstr>
      <vt:lpstr>Office Theme</vt:lpstr>
      <vt:lpstr>Hur man kan förbättra personlig digitalisering  för att påverka min arbetsposition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Remote Work</dc:title>
  <dc:creator>Gary</dc:creator>
  <cp:keywords>, docId:33CCA2D1F5F5D76DD515C4CB749BDFD3</cp:keywords>
  <cp:lastModifiedBy>ingmarie Rohdin</cp:lastModifiedBy>
  <cp:revision>18</cp:revision>
  <dcterms:created xsi:type="dcterms:W3CDTF">2021-04-20T08:47:25Z</dcterms:created>
  <dcterms:modified xsi:type="dcterms:W3CDTF">2023-07-03T18:13:01Z</dcterms:modified>
</cp:coreProperties>
</file>