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Fjalla One" panose="02000506040000020004" pitchFamily="2" charset="0"/>
      <p:regular r:id="rId18"/>
    </p:embeddedFont>
    <p:embeddedFont>
      <p:font typeface="Quattrocento Sans" panose="020B0502050000020003"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4660"/>
  </p:normalViewPr>
  <p:slideViewPr>
    <p:cSldViewPr snapToGrid="0">
      <p:cViewPr varScale="1">
        <p:scale>
          <a:sx n="59" d="100"/>
          <a:sy n="59" d="100"/>
        </p:scale>
        <p:origin x="26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2.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indeed.com/career-advice/finding-a-job/how-to-research-career" TargetMode="External"/><Relationship Id="rId5" Type="http://schemas.openxmlformats.org/officeDocument/2006/relationships/image" Target="../media/image1.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298769" y="4838310"/>
            <a:ext cx="5585974" cy="606374"/>
          </a:xfrm>
          <a:prstGeom prst="rect">
            <a:avLst/>
          </a:prstGeom>
          <a:noFill/>
          <a:ln>
            <a:noFill/>
          </a:ln>
        </p:spPr>
        <p:txBody>
          <a:bodyPr spcFirstLastPara="1" wrap="square" lIns="91425" tIns="45700" rIns="91425" bIns="45700" anchor="b" anchorCtr="0">
            <a:noAutofit/>
          </a:bodyPr>
          <a:lstStyle/>
          <a:p>
            <a:pPr lvl="0">
              <a:buClr>
                <a:srgbClr val="757070"/>
              </a:buClr>
              <a:buSzPts val="2000"/>
            </a:pPr>
            <a:r>
              <a:rPr lang="en-IE" sz="2000" dirty="0" err="1">
                <a:solidFill>
                  <a:srgbClr val="757070"/>
                </a:solidFill>
                <a:latin typeface="Quattrocento Sans"/>
                <a:sym typeface="Quattrocento Sans"/>
              </a:rPr>
              <a:t>Realización</a:t>
            </a:r>
            <a:r>
              <a:rPr lang="en-IE" sz="2000" dirty="0">
                <a:solidFill>
                  <a:srgbClr val="757070"/>
                </a:solidFill>
                <a:latin typeface="Quattrocento Sans"/>
                <a:sym typeface="Quattrocento Sans"/>
              </a:rPr>
              <a:t> de </a:t>
            </a:r>
            <a:r>
              <a:rPr lang="en-IE" sz="2000" dirty="0" err="1">
                <a:solidFill>
                  <a:srgbClr val="757070"/>
                </a:solidFill>
                <a:latin typeface="Quattrocento Sans"/>
                <a:sym typeface="Quattrocento Sans"/>
              </a:rPr>
              <a:t>investigaciones</a:t>
            </a:r>
            <a:r>
              <a:rPr lang="en-IE" sz="2000" dirty="0">
                <a:solidFill>
                  <a:srgbClr val="757070"/>
                </a:solidFill>
                <a:latin typeface="Quattrocento Sans"/>
                <a:sym typeface="Quattrocento Sans"/>
              </a:rPr>
              <a:t> 
</a:t>
            </a:r>
            <a:endParaRPr dirty="0"/>
          </a:p>
        </p:txBody>
      </p:sp>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812474" y="1174035"/>
            <a:ext cx="6558564" cy="3269778"/>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0"/>
            <a:ext cx="12191746" cy="6858000"/>
          </a:xfrm>
          <a:prstGeom prst="rect">
            <a:avLst/>
          </a:prstGeom>
          <a:solidFill>
            <a:srgbClr val="BE1522"/>
          </a:solidFill>
          <a:ln>
            <a:noFill/>
          </a:ln>
        </p:spPr>
      </p:pic>
      <p:sp>
        <p:nvSpPr>
          <p:cNvPr id="197" name="Google Shape;197;p10"/>
          <p:cNvSpPr txBox="1"/>
          <p:nvPr/>
        </p:nvSpPr>
        <p:spPr>
          <a:xfrm>
            <a:off x="3425070" y="899745"/>
            <a:ext cx="7211700" cy="1200288"/>
          </a:xfrm>
          <a:prstGeom prst="rect">
            <a:avLst/>
          </a:prstGeom>
          <a:noFill/>
          <a:ln>
            <a:noFill/>
          </a:ln>
        </p:spPr>
        <p:txBody>
          <a:bodyPr spcFirstLastPara="1" wrap="square" lIns="91425" tIns="45700" rIns="91425" bIns="45700" anchor="t" anchorCtr="0">
            <a:spAutoFit/>
          </a:bodyPr>
          <a:lstStyle/>
          <a:p>
            <a:pPr lvl="0"/>
            <a:r>
              <a:rPr lang="en-IE" sz="3600" b="1" dirty="0" err="1">
                <a:solidFill>
                  <a:schemeClr val="lt1"/>
                </a:solidFill>
                <a:latin typeface="Quattrocento Sans"/>
                <a:ea typeface="Quattrocento Sans"/>
                <a:cs typeface="Quattrocento Sans"/>
                <a:sym typeface="Quattrocento Sans"/>
              </a:rPr>
              <a:t>Investigación</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adicional</a:t>
            </a:r>
            <a:r>
              <a:rPr lang="en-IE" sz="3600" b="1" dirty="0">
                <a:solidFill>
                  <a:schemeClr val="lt1"/>
                </a:solidFill>
                <a:latin typeface="Quattrocento Sans"/>
                <a:ea typeface="Quattrocento Sans"/>
                <a:cs typeface="Quattrocento Sans"/>
                <a:sym typeface="Quattrocento Sans"/>
              </a:rPr>
              <a:t>
</a:t>
            </a:r>
            <a:endParaRPr sz="3600" b="1" dirty="0">
              <a:solidFill>
                <a:schemeClr val="lt1"/>
              </a:solidFill>
              <a:latin typeface="Quattrocento Sans"/>
              <a:ea typeface="Quattrocento Sans"/>
              <a:cs typeface="Quattrocento Sans"/>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2414600" y="3086100"/>
            <a:ext cx="6386400" cy="4095706"/>
          </a:xfrm>
          <a:prstGeom prst="rect">
            <a:avLst/>
          </a:prstGeom>
          <a:noFill/>
          <a:ln>
            <a:noFill/>
          </a:ln>
        </p:spPr>
        <p:txBody>
          <a:bodyPr spcFirstLastPara="1" wrap="square" lIns="91425" tIns="91425" rIns="91425" bIns="91425" anchor="t" anchorCtr="0">
            <a:spAutoFit/>
          </a:bodyPr>
          <a:lstStyle/>
          <a:p>
            <a:pPr lvl="0">
              <a:lnSpc>
                <a:spcPct val="115000"/>
              </a:lnSpc>
            </a:pPr>
            <a:r>
              <a:rPr lang="es-ES" sz="2600" dirty="0">
                <a:solidFill>
                  <a:schemeClr val="lt1"/>
                </a:solidFill>
              </a:rPr>
              <a:t>Indeed.com, uno de los tablones de anuncios de empleo más grandes del mundo ha recopilado 8 consejos sobre cómo realizar investigaciones profesionales Para obtener más información sobre estos consejos, puede ir aquí </a:t>
            </a:r>
            <a:r>
              <a:rPr lang="en-IE" sz="2400" u="sng" dirty="0">
                <a:solidFill>
                  <a:schemeClr val="lt1"/>
                </a:solidFill>
                <a:hlinkClick r:id="rId6">
                  <a:extLst>
                    <a:ext uri="{A12FA001-AC4F-418D-AE19-62706E023703}">
                      <ahyp:hlinkClr xmlns:ahyp="http://schemas.microsoft.com/office/drawing/2018/hyperlinkcolor" val="tx"/>
                    </a:ext>
                  </a:extLst>
                </a:hlinkClick>
              </a:rPr>
              <a:t>https://www.indeed.com/career-advice/finding-a-job/how-to-research-career</a:t>
            </a:r>
            <a:endParaRPr sz="2400" dirty="0">
              <a:solidFill>
                <a:schemeClr val="lt1"/>
              </a:solidFill>
            </a:endParaRPr>
          </a:p>
          <a:p>
            <a:pPr marL="0" lvl="0" indent="0" algn="l" rtl="0">
              <a:lnSpc>
                <a:spcPct val="115000"/>
              </a:lnSpc>
              <a:spcBef>
                <a:spcPts val="0"/>
              </a:spcBef>
              <a:spcAft>
                <a:spcPts val="0"/>
              </a:spcAft>
              <a:buClr>
                <a:schemeClr val="dk1"/>
              </a:buClr>
              <a:buSzPts val="1100"/>
              <a:buFont typeface="Arial"/>
              <a:buNone/>
            </a:pPr>
            <a:endParaRPr sz="1500" dirty="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572000"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459125" y="356075"/>
            <a:ext cx="8929800" cy="1292631"/>
          </a:xfrm>
          <a:prstGeom prst="rect">
            <a:avLst/>
          </a:prstGeom>
          <a:noFill/>
          <a:ln>
            <a:noFill/>
          </a:ln>
        </p:spPr>
        <p:txBody>
          <a:bodyPr spcFirstLastPara="1" wrap="square" lIns="91425" tIns="91425" rIns="91425" bIns="91425" anchor="t" anchorCtr="0">
            <a:spAutoFit/>
          </a:bodyPr>
          <a:lstStyle/>
          <a:p>
            <a:pPr lvl="0"/>
            <a:r>
              <a:rPr lang="es-ES" sz="3600" b="1" i="1" dirty="0">
                <a:latin typeface="Calibri"/>
                <a:ea typeface="Calibri"/>
                <a:cs typeface="Calibri"/>
                <a:sym typeface="Calibri"/>
              </a:rPr>
              <a:t>Manual de realización de investigaciones 
</a:t>
            </a:r>
            <a:endParaRPr sz="2300" b="1" i="1" dirty="0">
              <a:latin typeface="Calibri"/>
              <a:ea typeface="Calibri"/>
              <a:cs typeface="Calibri"/>
              <a:sym typeface="Calibri"/>
            </a:endParaRPr>
          </a:p>
        </p:txBody>
      </p:sp>
      <p:sp>
        <p:nvSpPr>
          <p:cNvPr id="104" name="Google Shape;104;p2"/>
          <p:cNvSpPr txBox="1"/>
          <p:nvPr/>
        </p:nvSpPr>
        <p:spPr>
          <a:xfrm>
            <a:off x="1803075" y="4446238"/>
            <a:ext cx="7929600" cy="905100"/>
          </a:xfrm>
          <a:prstGeom prst="rect">
            <a:avLst/>
          </a:prstGeom>
          <a:noFill/>
          <a:ln>
            <a:noFill/>
          </a:ln>
        </p:spPr>
        <p:txBody>
          <a:bodyPr spcFirstLastPara="1" wrap="square" lIns="91425" tIns="91425" rIns="91425" bIns="91425" anchor="t" anchorCtr="0">
            <a:noAutofit/>
          </a:bodyPr>
          <a:lstStyle/>
          <a:p>
            <a:pPr lvl="0">
              <a:lnSpc>
                <a:spcPct val="110000"/>
              </a:lnSpc>
              <a:spcBef>
                <a:spcPts val="3000"/>
              </a:spcBef>
              <a:buClr>
                <a:schemeClr val="dk1"/>
              </a:buClr>
              <a:buSzPts val="1100"/>
            </a:pPr>
            <a:r>
              <a:rPr lang="es-ES" sz="2600" b="1" dirty="0">
                <a:solidFill>
                  <a:schemeClr val="dk1"/>
                </a:solidFill>
              </a:rPr>
              <a:t>No hay investigación sin acción, no hay acción sin investigación"
</a:t>
            </a:r>
            <a:r>
              <a:rPr lang="en-IE" sz="2250" i="1" dirty="0">
                <a:solidFill>
                  <a:schemeClr val="dk1"/>
                </a:solidFill>
              </a:rPr>
              <a:t>- Kurt Lewin</a:t>
            </a:r>
            <a:endParaRPr sz="22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3" name="Google Shape;113;p3"/>
          <p:cNvSpPr txBox="1"/>
          <p:nvPr/>
        </p:nvSpPr>
        <p:spPr>
          <a:xfrm>
            <a:off x="2943584" y="1974013"/>
            <a:ext cx="6138423" cy="1200288"/>
          </a:xfrm>
          <a:prstGeom prst="rect">
            <a:avLst/>
          </a:prstGeom>
          <a:noFill/>
          <a:ln>
            <a:noFill/>
          </a:ln>
        </p:spPr>
        <p:txBody>
          <a:bodyPr spcFirstLastPara="1" wrap="square" lIns="91425" tIns="45700" rIns="91425" bIns="45700" anchor="t" anchorCtr="0">
            <a:spAutoFit/>
          </a:bodyPr>
          <a:lstStyle/>
          <a:p>
            <a:pPr lvl="0"/>
            <a:r>
              <a:rPr lang="en-IE" sz="3600" b="1" dirty="0" err="1">
                <a:solidFill>
                  <a:srgbClr val="BE1522"/>
                </a:solidFill>
                <a:latin typeface="Quattrocento Sans"/>
                <a:ea typeface="Quattrocento Sans"/>
                <a:cs typeface="Quattrocento Sans"/>
                <a:sym typeface="Quattrocento Sans"/>
              </a:rPr>
              <a:t>Habilidades</a:t>
            </a:r>
            <a:r>
              <a:rPr lang="en-IE" sz="3600" b="1" dirty="0">
                <a:solidFill>
                  <a:srgbClr val="BE1522"/>
                </a:solidFill>
                <a:latin typeface="Quattrocento Sans"/>
                <a:ea typeface="Quattrocento Sans"/>
                <a:cs typeface="Quattrocento Sans"/>
                <a:sym typeface="Quattrocento Sans"/>
              </a:rPr>
              <a:t> de </a:t>
            </a:r>
            <a:r>
              <a:rPr lang="en-IE" sz="3600" b="1" dirty="0" err="1">
                <a:solidFill>
                  <a:srgbClr val="BE1522"/>
                </a:solidFill>
                <a:latin typeface="Quattrocento Sans"/>
                <a:ea typeface="Quattrocento Sans"/>
                <a:cs typeface="Quattrocento Sans"/>
                <a:sym typeface="Quattrocento Sans"/>
              </a:rPr>
              <a:t>investigación</a:t>
            </a:r>
            <a:r>
              <a:rPr lang="en-IE" sz="3600" b="1" dirty="0">
                <a:solidFill>
                  <a:srgbClr val="BE1522"/>
                </a:solidFill>
                <a:latin typeface="Quattrocento Sans"/>
                <a:ea typeface="Quattrocento Sans"/>
                <a:cs typeface="Quattrocento Sans"/>
                <a:sym typeface="Quattrocento Sans"/>
              </a:rPr>
              <a:t> 
</a:t>
            </a:r>
            <a:endParaRPr sz="3600" b="1" dirty="0">
              <a:solidFill>
                <a:srgbClr val="BE1522"/>
              </a:solidFill>
              <a:latin typeface="Quattrocento Sans"/>
              <a:ea typeface="Quattrocento Sans"/>
              <a:cs typeface="Quattrocento Sans"/>
              <a:sym typeface="Quattrocento Sans"/>
            </a:endParaRPr>
          </a:p>
        </p:txBody>
      </p:sp>
      <p:sp>
        <p:nvSpPr>
          <p:cNvPr id="114" name="Google Shape;114;p3"/>
          <p:cNvSpPr txBox="1"/>
          <p:nvPr/>
        </p:nvSpPr>
        <p:spPr>
          <a:xfrm>
            <a:off x="2943584" y="2857245"/>
            <a:ext cx="6486300" cy="2616060"/>
          </a:xfrm>
          <a:prstGeom prst="rect">
            <a:avLst/>
          </a:prstGeom>
          <a:noFill/>
          <a:ln>
            <a:noFill/>
          </a:ln>
        </p:spPr>
        <p:txBody>
          <a:bodyPr spcFirstLastPara="1" wrap="square" lIns="91425" tIns="45700" rIns="91425" bIns="45700" anchor="t" anchorCtr="0">
            <a:spAutoFit/>
          </a:bodyPr>
          <a:lstStyle/>
          <a:p>
            <a:pPr lvl="0">
              <a:buClr>
                <a:schemeClr val="dk1"/>
              </a:buClr>
              <a:buSzPts val="1100"/>
            </a:pPr>
            <a:r>
              <a:rPr lang="en-IE" sz="2000" dirty="0">
                <a:solidFill>
                  <a:schemeClr val="dk1"/>
                </a:solidFill>
                <a:latin typeface="Quattrocento Sans"/>
                <a:ea typeface="Quattrocento Sans"/>
                <a:cs typeface="Quattrocento Sans"/>
                <a:sym typeface="Quattrocento Sans"/>
              </a:rPr>
              <a:t> </a:t>
            </a:r>
            <a:r>
              <a:rPr lang="es-ES" sz="1800" dirty="0">
                <a:solidFill>
                  <a:schemeClr val="dk1"/>
                </a:solidFill>
              </a:rPr>
              <a:t>Las habilidades de investigación son habilidades útiles en muchas áreas de la vida, al realizar una investigación adecuada aumenta la cantidad de información disponible para usted, esto hace que el proceso de toma de decisiones sea mucho más fácil y puede evitar que cometa errores dañinos. Cuanto más sepa sobre un tema, más probabilidades tendrá de tomar buenas decisiones; Esto es cierto en todos los ámbitos de la vida y especialmente cuando se decide por una nueva carrera.</a:t>
            </a:r>
            <a:endParaRPr sz="1700" dirty="0"/>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3786886" y="438146"/>
            <a:ext cx="4618228" cy="491738"/>
          </a:xfrm>
          <a:prstGeom prst="rect">
            <a:avLst/>
          </a:prstGeom>
          <a:noFill/>
          <a:ln>
            <a:noFill/>
          </a:ln>
        </p:spPr>
        <p:txBody>
          <a:bodyPr spcFirstLastPara="1" wrap="square" lIns="91425" tIns="45700" rIns="91425" bIns="45700" anchor="ctr" anchorCtr="0">
            <a:noAutofit/>
          </a:bodyPr>
          <a:lstStyle/>
          <a:p>
            <a:pPr lvl="0" algn="ctr">
              <a:buClr>
                <a:srgbClr val="BE1522"/>
              </a:buClr>
              <a:buSzPts val="3600"/>
            </a:pPr>
            <a:r>
              <a:rPr lang="en-IE" sz="3600" b="1" dirty="0" err="1">
                <a:solidFill>
                  <a:srgbClr val="BE1522"/>
                </a:solidFill>
                <a:latin typeface="Quattrocento Sans"/>
                <a:ea typeface="Quattrocento Sans"/>
                <a:cs typeface="Quattrocento Sans"/>
                <a:sym typeface="Quattrocento Sans"/>
              </a:rPr>
              <a:t>Inicio</a:t>
            </a:r>
            <a:r>
              <a:rPr lang="en-IE" sz="3600" b="1" dirty="0">
                <a:solidFill>
                  <a:srgbClr val="BE1522"/>
                </a:solidFill>
                <a:latin typeface="Quattrocento Sans"/>
                <a:ea typeface="Quattrocento Sans"/>
                <a:cs typeface="Quattrocento Sans"/>
                <a:sym typeface="Quattrocento Sans"/>
              </a:rPr>
              <a:t> del </a:t>
            </a:r>
            <a:r>
              <a:rPr lang="en-IE" sz="3600" b="1" dirty="0" err="1">
                <a:solidFill>
                  <a:srgbClr val="BE1522"/>
                </a:solidFill>
                <a:latin typeface="Quattrocento Sans"/>
                <a:ea typeface="Quattrocento Sans"/>
                <a:cs typeface="Quattrocento Sans"/>
                <a:sym typeface="Quattrocento Sans"/>
              </a:rPr>
              <a:t>proceso</a:t>
            </a:r>
            <a:r>
              <a:rPr lang="en-IE" sz="3600" b="1" dirty="0">
                <a:solidFill>
                  <a:srgbClr val="BE1522"/>
                </a:solidFill>
                <a:latin typeface="Quattrocento Sans"/>
                <a:ea typeface="Quattrocento Sans"/>
                <a:cs typeface="Quattrocento Sans"/>
                <a:sym typeface="Quattrocento Sans"/>
              </a:rPr>
              <a:t>
</a:t>
            </a:r>
            <a:endParaRPr dirty="0"/>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3" name="Google Shape;123;p4"/>
          <p:cNvSpPr txBox="1"/>
          <p:nvPr/>
        </p:nvSpPr>
        <p:spPr>
          <a:xfrm flipH="1">
            <a:off x="3026825" y="2051930"/>
            <a:ext cx="7261200" cy="1580400"/>
          </a:xfrm>
          <a:prstGeom prst="rect">
            <a:avLst/>
          </a:prstGeom>
          <a:noFill/>
          <a:ln>
            <a:noFill/>
          </a:ln>
        </p:spPr>
        <p:txBody>
          <a:bodyPr spcFirstLastPara="1" wrap="square" lIns="91425" tIns="45700" rIns="91425" bIns="45700" anchor="ctr" anchorCtr="0">
            <a:noAutofit/>
          </a:bodyPr>
          <a:lstStyle/>
          <a:p>
            <a:pPr lvl="0">
              <a:lnSpc>
                <a:spcPct val="115000"/>
              </a:lnSpc>
              <a:buClr>
                <a:schemeClr val="dk1"/>
              </a:buClr>
              <a:buSzPts val="1100"/>
            </a:pPr>
            <a:r>
              <a:rPr lang="es-ES" sz="2100" b="1" dirty="0">
                <a:solidFill>
                  <a:schemeClr val="dk1"/>
                </a:solidFill>
              </a:rPr>
              <a:t>Realizar investigaciones para encontrar trabajo remoto puede ser una tarea desalentadora y puede tener dificultades con un lugar para comenzar, pero una vez que comience este proceso, puede ser una experiencia emocionante a medida que descubre las oportunidades disponibles para su nueva carrera. Es mejor entrar en este proceso con una mente abierta y realizar una amplia investigación sobre las posibles opciones disponibles para usted, ya que es posible que nunca haya oído hablar de los roles que pueden interesarle.
</a:t>
            </a:r>
            <a:endParaRPr dirty="0"/>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7" name="Google Shape;127;p4"/>
          <p:cNvSpPr txBox="1"/>
          <p:nvPr/>
        </p:nvSpPr>
        <p:spPr>
          <a:xfrm>
            <a:off x="3741208" y="5158500"/>
            <a:ext cx="7261149"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3F3F3F"/>
              </a:buClr>
              <a:buSzPts val="20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3017850" y="818406"/>
            <a:ext cx="5739338" cy="525934"/>
          </a:xfrm>
          <a:prstGeom prst="rect">
            <a:avLst/>
          </a:prstGeom>
          <a:noFill/>
          <a:ln>
            <a:noFill/>
          </a:ln>
        </p:spPr>
        <p:txBody>
          <a:bodyPr spcFirstLastPara="1" wrap="square" lIns="91425" tIns="45700" rIns="91425" bIns="45700" anchor="ctr" anchorCtr="0">
            <a:noAutofit/>
          </a:bodyPr>
          <a:lstStyle/>
          <a:p>
            <a:pPr lvl="0" algn="ctr">
              <a:buClr>
                <a:srgbClr val="662483"/>
              </a:buClr>
              <a:buSzPts val="3600"/>
            </a:pPr>
            <a:r>
              <a:rPr lang="en-IE" sz="3600" b="1" dirty="0" err="1">
                <a:solidFill>
                  <a:srgbClr val="662483"/>
                </a:solidFill>
                <a:latin typeface="Quattrocento Sans"/>
                <a:ea typeface="Quattrocento Sans"/>
                <a:cs typeface="Quattrocento Sans"/>
                <a:sym typeface="Quattrocento Sans"/>
              </a:rPr>
              <a:t>Perfeccionando</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tus</a:t>
            </a:r>
            <a:r>
              <a:rPr lang="en-IE" sz="3600" b="1" dirty="0">
                <a:solidFill>
                  <a:srgbClr val="662483"/>
                </a:solidFill>
                <a:latin typeface="Quattrocento Sans"/>
                <a:ea typeface="Quattrocento Sans"/>
                <a:cs typeface="Quattrocento Sans"/>
                <a:sym typeface="Quattrocento Sans"/>
              </a:rPr>
              <a:t> </a:t>
            </a:r>
            <a:r>
              <a:rPr lang="en-IE" sz="3600" b="1" dirty="0" err="1">
                <a:solidFill>
                  <a:srgbClr val="662483"/>
                </a:solidFill>
                <a:latin typeface="Quattrocento Sans"/>
                <a:ea typeface="Quattrocento Sans"/>
                <a:cs typeface="Quattrocento Sans"/>
                <a:sym typeface="Quattrocento Sans"/>
              </a:rPr>
              <a:t>habilidades</a:t>
            </a:r>
            <a:r>
              <a:rPr lang="en-IE" sz="3600" b="1" dirty="0">
                <a:solidFill>
                  <a:srgbClr val="662483"/>
                </a:solidFill>
                <a:latin typeface="Quattrocento Sans"/>
                <a:ea typeface="Quattrocento Sans"/>
                <a:cs typeface="Quattrocento Sans"/>
                <a:sym typeface="Quattrocento Sans"/>
              </a:rPr>
              <a:t>
</a:t>
            </a:r>
            <a:endParaRPr dirty="0"/>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42" name="Google Shape;142;p5"/>
          <p:cNvSpPr txBox="1"/>
          <p:nvPr/>
        </p:nvSpPr>
        <p:spPr>
          <a:xfrm>
            <a:off x="1928825" y="2200275"/>
            <a:ext cx="8401200" cy="3157757"/>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s-ES" sz="2100" dirty="0">
                <a:solidFill>
                  <a:schemeClr val="dk1"/>
                </a:solidFill>
              </a:rPr>
              <a:t>Las habilidades de investigación se mejoran mejor con la práctica, por lo que al comienzo de este proceso es importante mantenerse positivo y recordar que será más fácil a medida que avance. Cuanta más investigación complete, mayor será su reserva de conocimiento sobre un tema y más fácil será investigar, ya que recoge las palabras clave que se necesitan para encontrar la información que está buscando.
</a:t>
            </a:r>
            <a:endParaRPr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138325"/>
            <a:ext cx="12192000" cy="6858001"/>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53" name="Google Shape;153;p6"/>
          <p:cNvSpPr txBox="1"/>
          <p:nvPr/>
        </p:nvSpPr>
        <p:spPr>
          <a:xfrm>
            <a:off x="1743075" y="495650"/>
            <a:ext cx="7872300" cy="1292631"/>
          </a:xfrm>
          <a:prstGeom prst="rect">
            <a:avLst/>
          </a:prstGeom>
          <a:noFill/>
          <a:ln>
            <a:noFill/>
          </a:ln>
        </p:spPr>
        <p:txBody>
          <a:bodyPr spcFirstLastPara="1" wrap="square" lIns="91425" tIns="91425" rIns="91425" bIns="91425" anchor="t" anchorCtr="0">
            <a:spAutoFit/>
          </a:bodyPr>
          <a:lstStyle/>
          <a:p>
            <a:pPr lvl="0"/>
            <a:r>
              <a:rPr lang="en-IE" sz="3600" dirty="0" err="1">
                <a:solidFill>
                  <a:schemeClr val="lt1"/>
                </a:solidFill>
                <a:latin typeface="Calibri"/>
                <a:ea typeface="Calibri"/>
                <a:cs typeface="Calibri"/>
                <a:sym typeface="Calibri"/>
              </a:rPr>
              <a:t>Investigación</a:t>
            </a:r>
            <a:r>
              <a:rPr lang="en-IE" sz="3600" dirty="0">
                <a:solidFill>
                  <a:schemeClr val="lt1"/>
                </a:solidFill>
                <a:latin typeface="Calibri"/>
                <a:ea typeface="Calibri"/>
                <a:cs typeface="Calibri"/>
                <a:sym typeface="Calibri"/>
              </a:rPr>
              <a:t> de </a:t>
            </a:r>
            <a:r>
              <a:rPr lang="en-IE" sz="3600" dirty="0" err="1">
                <a:solidFill>
                  <a:schemeClr val="lt1"/>
                </a:solidFill>
                <a:latin typeface="Calibri"/>
                <a:ea typeface="Calibri"/>
                <a:cs typeface="Calibri"/>
                <a:sym typeface="Calibri"/>
              </a:rPr>
              <a:t>cualificaciones</a:t>
            </a:r>
            <a:r>
              <a:rPr lang="en-IE" sz="3600" dirty="0">
                <a:solidFill>
                  <a:schemeClr val="lt1"/>
                </a:solidFill>
                <a:latin typeface="Calibri"/>
                <a:ea typeface="Calibri"/>
                <a:cs typeface="Calibri"/>
                <a:sym typeface="Calibri"/>
              </a:rPr>
              <a:t>
</a:t>
            </a:r>
            <a:endParaRPr sz="3600" dirty="0">
              <a:solidFill>
                <a:schemeClr val="lt1"/>
              </a:solidFill>
              <a:latin typeface="Calibri"/>
              <a:ea typeface="Calibri"/>
              <a:cs typeface="Calibri"/>
              <a:sym typeface="Calibri"/>
            </a:endParaRPr>
          </a:p>
        </p:txBody>
      </p:sp>
      <p:sp>
        <p:nvSpPr>
          <p:cNvPr id="154" name="Google Shape;154;p6"/>
          <p:cNvSpPr txBox="1"/>
          <p:nvPr/>
        </p:nvSpPr>
        <p:spPr>
          <a:xfrm>
            <a:off x="2293625" y="2211025"/>
            <a:ext cx="7329600" cy="3299334"/>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s-ES" sz="2200" dirty="0">
                <a:solidFill>
                  <a:schemeClr val="lt1"/>
                </a:solidFill>
              </a:rPr>
              <a:t>Al realizar una investigación sobre oportunidades de carrera, se encontrará con las habilidades o calificaciones que se necesitan para solicitar ciertos roles. Al realizar una investigación temprana y extensa, se da la mejor oportunidad de comprender y posiblemente lograr los requisitos previos que se requieren para los roles que le interesan.
</a:t>
            </a:r>
            <a:endParaRPr sz="2100" dirty="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0" name="Google Shape;160;p7"/>
          <p:cNvSpPr txBox="1"/>
          <p:nvPr/>
        </p:nvSpPr>
        <p:spPr>
          <a:xfrm>
            <a:off x="3025277" y="1095150"/>
            <a:ext cx="4556700" cy="1232400"/>
          </a:xfrm>
          <a:prstGeom prst="rect">
            <a:avLst/>
          </a:prstGeom>
          <a:noFill/>
          <a:ln>
            <a:noFill/>
          </a:ln>
        </p:spPr>
        <p:txBody>
          <a:bodyPr spcFirstLastPara="1" wrap="square" lIns="91425" tIns="91425" rIns="91425" bIns="91425" anchor="t" anchorCtr="0">
            <a:noAutofit/>
          </a:bodyPr>
          <a:lstStyle/>
          <a:p>
            <a:pPr lvl="0">
              <a:buClr>
                <a:schemeClr val="lt1"/>
              </a:buClr>
              <a:buSzPts val="3600"/>
            </a:pPr>
            <a:r>
              <a:rPr lang="en-IE" sz="3600" b="1" dirty="0" err="1">
                <a:solidFill>
                  <a:schemeClr val="lt1"/>
                </a:solidFill>
                <a:latin typeface="Quattrocento Sans"/>
                <a:ea typeface="Quattrocento Sans"/>
                <a:cs typeface="Quattrocento Sans"/>
                <a:sym typeface="Quattrocento Sans"/>
              </a:rPr>
              <a:t>Investigación</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sobre</a:t>
            </a:r>
            <a:r>
              <a:rPr lang="en-IE" sz="3600" b="1" dirty="0">
                <a:solidFill>
                  <a:schemeClr val="lt1"/>
                </a:solidFill>
                <a:latin typeface="Quattrocento Sans"/>
                <a:ea typeface="Quattrocento Sans"/>
                <a:cs typeface="Quattrocento Sans"/>
                <a:sym typeface="Quattrocento Sans"/>
              </a:rPr>
              <a:t> </a:t>
            </a:r>
            <a:r>
              <a:rPr lang="en-IE" sz="3600" b="1" dirty="0" err="1">
                <a:solidFill>
                  <a:schemeClr val="lt1"/>
                </a:solidFill>
                <a:latin typeface="Quattrocento Sans"/>
                <a:ea typeface="Quattrocento Sans"/>
                <a:cs typeface="Quattrocento Sans"/>
                <a:sym typeface="Quattrocento Sans"/>
              </a:rPr>
              <a:t>remuneraciones</a:t>
            </a:r>
            <a:r>
              <a:rPr lang="en-IE" sz="3600" b="1" dirty="0">
                <a:solidFill>
                  <a:schemeClr val="lt1"/>
                </a:solidFill>
                <a:latin typeface="Quattrocento Sans"/>
                <a:ea typeface="Quattrocento Sans"/>
                <a:cs typeface="Quattrocento Sans"/>
                <a:sym typeface="Quattrocento Sans"/>
              </a:rPr>
              <a:t>
</a:t>
            </a:r>
            <a:endParaRPr sz="4400" b="1" i="0" u="none" strike="noStrike" cap="none" dirty="0">
              <a:solidFill>
                <a:schemeClr val="lt1"/>
              </a:solidFill>
              <a:latin typeface="Quattrocento Sans"/>
              <a:ea typeface="Quattrocento Sans"/>
              <a:cs typeface="Quattrocento Sans"/>
              <a:sym typeface="Quattrocento Sans"/>
            </a:endParaRPr>
          </a:p>
        </p:txBody>
      </p:sp>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65" name="Google Shape;165;p7"/>
          <p:cNvSpPr txBox="1"/>
          <p:nvPr/>
        </p:nvSpPr>
        <p:spPr>
          <a:xfrm>
            <a:off x="1557350" y="2986075"/>
            <a:ext cx="7858200" cy="3440912"/>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s-ES" sz="2300" dirty="0">
                <a:solidFill>
                  <a:schemeClr val="lt1"/>
                </a:solidFill>
              </a:rPr>
              <a:t>Al realizar una investigación sobre las oportunidades de carrera, se encontrará con una variedad de niveles de pago que existen para ciertos roles, esta información lo ayudará a comprender el salario que debe esperar recibir. Esta información es clave cuando se negocia con los empleadores para garantizar que reciba una compensación justa.
</a:t>
            </a:r>
            <a:endParaRPr sz="2200" dirty="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8"/>
          <p:cNvSpPr txBox="1"/>
          <p:nvPr/>
        </p:nvSpPr>
        <p:spPr>
          <a:xfrm>
            <a:off x="952975" y="628648"/>
            <a:ext cx="7014300" cy="1200288"/>
          </a:xfrm>
          <a:prstGeom prst="rect">
            <a:avLst/>
          </a:prstGeom>
          <a:noFill/>
          <a:ln>
            <a:noFill/>
          </a:ln>
        </p:spPr>
        <p:txBody>
          <a:bodyPr spcFirstLastPara="1" wrap="square" lIns="91425" tIns="45700" rIns="91425" bIns="45700" anchor="t" anchorCtr="0">
            <a:spAutoFit/>
          </a:bodyPr>
          <a:lstStyle/>
          <a:p>
            <a:pPr lvl="0"/>
            <a:r>
              <a:rPr lang="en-IE" sz="3600" b="1" dirty="0" err="1">
                <a:solidFill>
                  <a:srgbClr val="662483"/>
                </a:solidFill>
                <a:latin typeface="Quattrocento Sans"/>
                <a:ea typeface="Quattrocento Sans"/>
                <a:cs typeface="Quattrocento Sans"/>
                <a:sym typeface="Quattrocento Sans"/>
              </a:rPr>
              <a:t>Sesgo</a:t>
            </a:r>
            <a:r>
              <a:rPr lang="en-IE" sz="3600" b="1" dirty="0">
                <a:solidFill>
                  <a:srgbClr val="662483"/>
                </a:solidFill>
                <a:latin typeface="Quattrocento Sans"/>
                <a:ea typeface="Quattrocento Sans"/>
                <a:cs typeface="Quattrocento Sans"/>
                <a:sym typeface="Quattrocento Sans"/>
              </a:rPr>
              <a:t> de </a:t>
            </a:r>
            <a:r>
              <a:rPr lang="en-IE" sz="3600" b="1" dirty="0" err="1">
                <a:solidFill>
                  <a:srgbClr val="662483"/>
                </a:solidFill>
                <a:latin typeface="Quattrocento Sans"/>
                <a:ea typeface="Quattrocento Sans"/>
                <a:cs typeface="Quattrocento Sans"/>
                <a:sym typeface="Quattrocento Sans"/>
              </a:rPr>
              <a:t>información</a:t>
            </a:r>
            <a:r>
              <a:rPr lang="en-IE" sz="3600" b="1" dirty="0">
                <a:solidFill>
                  <a:srgbClr val="662483"/>
                </a:solidFill>
                <a:latin typeface="Quattrocento Sans"/>
                <a:ea typeface="Quattrocento Sans"/>
                <a:cs typeface="Quattrocento Sans"/>
                <a:sym typeface="Quattrocento Sans"/>
              </a:rPr>
              <a:t>
</a:t>
            </a:r>
            <a:endParaRPr sz="3600" b="1" dirty="0">
              <a:solidFill>
                <a:srgbClr val="662483"/>
              </a:solidFill>
              <a:latin typeface="Quattrocento Sans"/>
              <a:ea typeface="Quattrocento Sans"/>
              <a:cs typeface="Quattrocento Sans"/>
              <a:sym typeface="Quattrocento Sans"/>
            </a:endParaRPr>
          </a:p>
        </p:txBody>
      </p:sp>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460481"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828675" y="1800225"/>
            <a:ext cx="5514900" cy="4785895"/>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s-ES" sz="2000" dirty="0">
                <a:solidFill>
                  <a:schemeClr val="dk1"/>
                </a:solidFill>
              </a:rPr>
              <a:t>Al realizar una investigación sobre los empleadores, es importante comprender que cualquier información publicada por el empleador, es decir, su sitio web, está diseñada para retratar su negocio de una buena manera y puede no reflejar la realidad de las condiciones de trabajo que proporcionan. Es más útil obtener información sobre una organización en particular de muchas fuentes, ya que le dará una idea más amplia y probablemente más precisa de cómo será trabajar en esa organización.
</a:t>
            </a:r>
            <a:endParaRPr sz="1900" dirty="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9" descr="A picture containing person, standing, indoor, dressed&#10;&#10;Description automatically generated"/>
          <p:cNvPicPr preferRelativeResize="0"/>
          <p:nvPr/>
        </p:nvPicPr>
        <p:blipFill rotWithShape="1">
          <a:blip r:embed="rId3">
            <a:alphaModFix amt="20000"/>
          </a:blip>
          <a:srcRect b="15224"/>
          <a:stretch/>
        </p:blipFill>
        <p:spPr>
          <a:xfrm>
            <a:off x="0" y="0"/>
            <a:ext cx="12192000" cy="6858000"/>
          </a:xfrm>
          <a:prstGeom prst="rect">
            <a:avLst/>
          </a:prstGeom>
          <a:noFill/>
          <a:ln>
            <a:noFill/>
          </a:ln>
        </p:spPr>
      </p:pic>
      <p:pic>
        <p:nvPicPr>
          <p:cNvPr id="183" name="Google Shape;183;p9"/>
          <p:cNvPicPr preferRelativeResize="0"/>
          <p:nvPr/>
        </p:nvPicPr>
        <p:blipFill rotWithShape="1">
          <a:blip r:embed="rId4">
            <a:alphaModFix/>
          </a:blip>
          <a:srcRect/>
          <a:stretch/>
        </p:blipFill>
        <p:spPr>
          <a:xfrm>
            <a:off x="0" y="0"/>
            <a:ext cx="12192000" cy="6858001"/>
          </a:xfrm>
          <a:prstGeom prst="rect">
            <a:avLst/>
          </a:prstGeom>
          <a:noFill/>
          <a:ln>
            <a:noFill/>
          </a:ln>
        </p:spPr>
      </p:pic>
      <p:sp>
        <p:nvSpPr>
          <p:cNvPr id="184" name="Google Shape;184;p9"/>
          <p:cNvSpPr txBox="1"/>
          <p:nvPr/>
        </p:nvSpPr>
        <p:spPr>
          <a:xfrm>
            <a:off x="4288876" y="600843"/>
            <a:ext cx="3391544" cy="810830"/>
          </a:xfrm>
          <a:prstGeom prst="rect">
            <a:avLst/>
          </a:prstGeom>
          <a:noFill/>
          <a:ln>
            <a:noFill/>
          </a:ln>
        </p:spPr>
        <p:txBody>
          <a:bodyPr spcFirstLastPara="1" wrap="square" lIns="91425" tIns="91425" rIns="91425" bIns="91425" anchor="t" anchorCtr="0">
            <a:noAutofit/>
          </a:bodyPr>
          <a:lstStyle/>
          <a:p>
            <a:pPr lvl="0" algn="ctr">
              <a:buClr>
                <a:schemeClr val="lt1"/>
              </a:buClr>
              <a:buSzPts val="3600"/>
            </a:pPr>
            <a:r>
              <a:rPr lang="en-IE" sz="3600" b="1" dirty="0" err="1">
                <a:solidFill>
                  <a:srgbClr val="662483"/>
                </a:solidFill>
                <a:latin typeface="Quattrocento Sans"/>
                <a:ea typeface="Quattrocento Sans"/>
                <a:cs typeface="Quattrocento Sans"/>
                <a:sym typeface="Quattrocento Sans"/>
              </a:rPr>
              <a:t>Investigación</a:t>
            </a:r>
            <a:r>
              <a:rPr lang="en-IE" sz="3600" b="1" dirty="0">
                <a:solidFill>
                  <a:srgbClr val="662483"/>
                </a:solidFill>
                <a:latin typeface="Quattrocento Sans"/>
                <a:ea typeface="Quattrocento Sans"/>
                <a:cs typeface="Quattrocento Sans"/>
                <a:sym typeface="Quattrocento Sans"/>
              </a:rPr>
              <a:t> de roles
</a:t>
            </a:r>
            <a:endParaRPr dirty="0"/>
          </a:p>
        </p:txBody>
      </p:sp>
      <p:sp>
        <p:nvSpPr>
          <p:cNvPr id="185" name="Google Shape;185;p9"/>
          <p:cNvSpPr txBox="1"/>
          <p:nvPr/>
        </p:nvSpPr>
        <p:spPr>
          <a:xfrm>
            <a:off x="2651699" y="5205733"/>
            <a:ext cx="1871400" cy="423530"/>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Clr>
                <a:schemeClr val="lt1"/>
              </a:buClr>
              <a:buSzPts val="1800"/>
              <a:buFont typeface="Fjalla One"/>
              <a:buNone/>
            </a:pPr>
            <a:endParaRPr sz="2000" b="1" i="0" u="none" strike="noStrike" cap="none">
              <a:solidFill>
                <a:schemeClr val="lt1"/>
              </a:solidFill>
              <a:latin typeface="Quattrocento Sans"/>
              <a:ea typeface="Quattrocento Sans"/>
              <a:cs typeface="Quattrocento Sans"/>
              <a:sym typeface="Quattrocento Sans"/>
            </a:endParaRPr>
          </a:p>
        </p:txBody>
      </p:sp>
      <p:sp>
        <p:nvSpPr>
          <p:cNvPr id="186" name="Google Shape;186;p9"/>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87" name="Google Shape;187;p9"/>
          <p:cNvPicPr preferRelativeResize="0"/>
          <p:nvPr/>
        </p:nvPicPr>
        <p:blipFill rotWithShape="1">
          <a:blip r:embed="rId5">
            <a:alphaModFix/>
          </a:blip>
          <a:srcRect/>
          <a:stretch/>
        </p:blipFill>
        <p:spPr>
          <a:xfrm>
            <a:off x="11002357" y="219532"/>
            <a:ext cx="1013552" cy="181798"/>
          </a:xfrm>
          <a:prstGeom prst="rect">
            <a:avLst/>
          </a:prstGeom>
          <a:noFill/>
          <a:ln>
            <a:noFill/>
          </a:ln>
        </p:spPr>
      </p:pic>
      <p:sp>
        <p:nvSpPr>
          <p:cNvPr id="188" name="Google Shape;188;p9"/>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89" name="Google Shape;189;p9"/>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190" name="Google Shape;190;p9"/>
          <p:cNvSpPr txBox="1"/>
          <p:nvPr/>
        </p:nvSpPr>
        <p:spPr>
          <a:xfrm>
            <a:off x="2686050" y="2343150"/>
            <a:ext cx="6329400" cy="3688672"/>
          </a:xfrm>
          <a:prstGeom prst="rect">
            <a:avLst/>
          </a:prstGeom>
          <a:noFill/>
          <a:ln>
            <a:noFill/>
          </a:ln>
        </p:spPr>
        <p:txBody>
          <a:bodyPr spcFirstLastPara="1" wrap="square" lIns="91425" tIns="91425" rIns="91425" bIns="91425" anchor="t" anchorCtr="0">
            <a:spAutoFit/>
          </a:bodyPr>
          <a:lstStyle/>
          <a:p>
            <a:pPr lvl="0">
              <a:lnSpc>
                <a:spcPct val="115000"/>
              </a:lnSpc>
              <a:buClr>
                <a:schemeClr val="dk1"/>
              </a:buClr>
              <a:buSzPts val="1100"/>
            </a:pPr>
            <a:r>
              <a:rPr lang="es-ES" sz="2200" dirty="0">
                <a:solidFill>
                  <a:schemeClr val="lt1"/>
                </a:solidFill>
              </a:rPr>
              <a:t>Si bien la realización de investigaciones sobre la organización es importante, puede ser más relevante para usted investigar el papel específico que espera cumplir. Los trabajos que puede percibir como glamorosos o emocionantes pueden contener muchos elementos que son menos conocidos que puede que no esté dispuesto a hacer.
</a:t>
            </a:r>
            <a:endParaRPr sz="2100" dirty="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690</Words>
  <Application>Microsoft Office PowerPoint</Application>
  <PresentationFormat>Panorámica</PresentationFormat>
  <Paragraphs>24</Paragraphs>
  <Slides>11</Slides>
  <Notes>11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11</vt:i4>
      </vt:variant>
    </vt:vector>
  </HeadingPairs>
  <TitlesOfParts>
    <vt:vector size="16" baseType="lpstr">
      <vt:lpstr>Quattrocento Sans</vt:lpstr>
      <vt:lpstr>Fjalla One</vt:lpstr>
      <vt:lpstr>Arial</vt:lpstr>
      <vt:lpstr>Calibri</vt:lpstr>
      <vt:lpstr>Office Theme</vt:lpstr>
      <vt:lpstr>Realización de investigaciones 
</vt:lpstr>
      <vt:lpstr>Presentación de PowerPoint</vt:lpstr>
      <vt:lpstr>Presentación de PowerPoint</vt:lpstr>
      <vt:lpstr>Inicio del proceso
</vt:lpstr>
      <vt:lpstr>Perfeccionando tus habilidades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Conducting Research</dc:title>
  <dc:creator>Gary</dc:creator>
  <cp:lastModifiedBy>Marta Muñoz</cp:lastModifiedBy>
  <cp:revision>2</cp:revision>
  <dcterms:created xsi:type="dcterms:W3CDTF">2021-04-20T08:47:25Z</dcterms:created>
  <dcterms:modified xsi:type="dcterms:W3CDTF">2023-06-30T12:44:24Z</dcterms:modified>
</cp:coreProperties>
</file>