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Quattrocento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Z34bkEZ9PvxqAQgPV2mDNpQSI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bold.fntdata"/><Relationship Id="rId14" Type="http://schemas.openxmlformats.org/officeDocument/2006/relationships/font" Target="fonts/QuattrocentoSans-regular.fntdata"/><Relationship Id="rId17" Type="http://schemas.openxmlformats.org/officeDocument/2006/relationships/font" Target="fonts/QuattrocentoSans-boldItalic.fntdata"/><Relationship Id="rId16"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jp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4.jpg"/><Relationship Id="rId5" Type="http://schemas.openxmlformats.org/officeDocument/2006/relationships/image" Target="../media/image3.jpg"/><Relationship Id="rId6" Type="http://schemas.openxmlformats.org/officeDocument/2006/relationships/hyperlink" Target="https://ca.indeed.com/career-advice/interviewing/how-to-prepare-for-a-job-interview" TargetMode="External"/><Relationship Id="rId7" Type="http://schemas.openxmlformats.org/officeDocument/2006/relationships/hyperlink" Target="https://ca.indeed.com/career-advice/interviewing/interview-ques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2137563" y="1511209"/>
            <a:ext cx="7916873" cy="383558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Here you could describe the topic of the section</a:t>
            </a:r>
            <a:endParaRPr b="0" i="0" sz="1400" u="none" cap="none" strike="noStrike">
              <a:solidFill>
                <a:srgbClr val="000000"/>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1" name="Google Shape;101;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2" name="Google Shape;102;p2"/>
          <p:cNvSpPr txBox="1"/>
          <p:nvPr/>
        </p:nvSpPr>
        <p:spPr>
          <a:xfrm>
            <a:off x="648997" y="553428"/>
            <a:ext cx="10974511"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IE" sz="3600" u="sng" cap="none" strike="noStrike">
                <a:solidFill>
                  <a:srgbClr val="000000"/>
                </a:solidFill>
                <a:latin typeface="Times New Roman"/>
                <a:ea typeface="Times New Roman"/>
                <a:cs typeface="Times New Roman"/>
                <a:sym typeface="Times New Roman"/>
              </a:rPr>
              <a:t>HABILIDADES PARA LA BÚSQUEDA DE EMPLEO REMOTO</a:t>
            </a:r>
            <a:br>
              <a:rPr b="1" i="0" lang="en-IE" sz="3600" u="sng" cap="none" strike="noStrike">
                <a:solidFill>
                  <a:srgbClr val="000000"/>
                </a:solidFill>
                <a:latin typeface="Times New Roman"/>
                <a:ea typeface="Times New Roman"/>
                <a:cs typeface="Times New Roman"/>
                <a:sym typeface="Times New Roman"/>
              </a:rPr>
            </a:br>
            <a:r>
              <a:rPr b="1" i="0" lang="en-IE" sz="3600" u="sng" cap="none" strike="noStrike">
                <a:solidFill>
                  <a:srgbClr val="000000"/>
                </a:solidFill>
                <a:latin typeface="Times New Roman"/>
                <a:ea typeface="Times New Roman"/>
                <a:cs typeface="Times New Roman"/>
                <a:sym typeface="Times New Roman"/>
              </a:rPr>
              <a:t>PREPARACIÓN PARA EVALUACIONES PREVIAS A LA ENTREVISTA Y ENTREVISTAS COMPETITIVAS</a:t>
            </a:r>
            <a:br>
              <a:rPr b="1" i="0" lang="en-IE" sz="3600" u="sng" cap="none" strike="noStrike">
                <a:solidFill>
                  <a:srgbClr val="000000"/>
                </a:solidFill>
                <a:latin typeface="Times New Roman"/>
                <a:ea typeface="Times New Roman"/>
                <a:cs typeface="Times New Roman"/>
                <a:sym typeface="Times New Roman"/>
              </a:rPr>
            </a:br>
            <a:endParaRPr b="1" i="0" sz="3600" u="none" cap="none" strike="noStrike">
              <a:solidFill>
                <a:srgbClr val="000000"/>
              </a:solidFill>
              <a:latin typeface="Times New Roman"/>
              <a:ea typeface="Times New Roman"/>
              <a:cs typeface="Times New Roman"/>
              <a:sym typeface="Times New Roman"/>
            </a:endParaRPr>
          </a:p>
        </p:txBody>
      </p:sp>
      <p:sp>
        <p:nvSpPr>
          <p:cNvPr id="103" name="Google Shape;103;p2"/>
          <p:cNvSpPr txBox="1"/>
          <p:nvPr/>
        </p:nvSpPr>
        <p:spPr>
          <a:xfrm>
            <a:off x="1566391" y="3260167"/>
            <a:ext cx="6528464" cy="905100"/>
          </a:xfrm>
          <a:prstGeom prst="rect">
            <a:avLst/>
          </a:prstGeom>
          <a:noFill/>
          <a:ln>
            <a:noFill/>
          </a:ln>
        </p:spPr>
        <p:txBody>
          <a:bodyPr anchorCtr="0" anchor="t" bIns="91425" lIns="91425" spcFirstLastPara="1" rIns="91425" wrap="square" tIns="91425">
            <a:noAutofit/>
          </a:bodyPr>
          <a:lstStyle/>
          <a:p>
            <a:pPr indent="0" lvl="0" marL="36830" marR="0" rtl="0" algn="l">
              <a:lnSpc>
                <a:spcPct val="107000"/>
              </a:lnSpc>
              <a:spcBef>
                <a:spcPts val="0"/>
              </a:spcBef>
              <a:spcAft>
                <a:spcPts val="0"/>
              </a:spcAft>
              <a:buNone/>
            </a:pPr>
            <a:r>
              <a:rPr b="1" i="1" lang="en-IE" sz="2400" u="none" cap="none" strike="noStrike">
                <a:solidFill>
                  <a:srgbClr val="FF0000"/>
                </a:solidFill>
                <a:latin typeface="Times"/>
                <a:ea typeface="Times"/>
                <a:cs typeface="Times"/>
                <a:sym typeface="Times"/>
              </a:rPr>
              <a:t>Los obstáculos son esas cosas espantosas que ves cuando quitas los ojos de tu objetivo".</a:t>
            </a:r>
            <a:br>
              <a:rPr b="1" i="1" lang="en-IE" sz="2400" u="none" cap="none" strike="noStrike">
                <a:solidFill>
                  <a:srgbClr val="FF0000"/>
                </a:solidFill>
                <a:latin typeface="Times"/>
                <a:ea typeface="Times"/>
                <a:cs typeface="Times"/>
                <a:sym typeface="Times"/>
              </a:rPr>
            </a:br>
            <a:endParaRPr b="1" i="0" sz="2400" u="none" cap="none" strike="noStrike">
              <a:solidFill>
                <a:srgbClr val="1B3C65"/>
              </a:solidFill>
              <a:latin typeface="Calibri"/>
              <a:ea typeface="Calibri"/>
              <a:cs typeface="Calibri"/>
              <a:sym typeface="Calibri"/>
            </a:endParaRPr>
          </a:p>
          <a:p>
            <a:pPr indent="0" lvl="0" marL="0" marR="0" rtl="0" algn="l">
              <a:lnSpc>
                <a:spcPct val="100000"/>
              </a:lnSpc>
              <a:spcBef>
                <a:spcPts val="0"/>
              </a:spcBef>
              <a:spcAft>
                <a:spcPts val="0"/>
              </a:spcAft>
              <a:buNone/>
            </a:pPr>
            <a:r>
              <a:rPr b="1" i="1" lang="en-IE" sz="2400" u="none" cap="none" strike="noStrike">
                <a:solidFill>
                  <a:srgbClr val="7030A0"/>
                </a:solidFill>
                <a:latin typeface="Times New Roman"/>
                <a:ea typeface="Times New Roman"/>
                <a:cs typeface="Times New Roman"/>
                <a:sym typeface="Times New Roman"/>
              </a:rPr>
              <a:t>- Henry Ford</a:t>
            </a:r>
            <a:r>
              <a:rPr b="1" i="0" lang="en-IE" sz="2400" u="none" cap="none" strike="noStrike">
                <a:solidFill>
                  <a:srgbClr val="000000"/>
                </a:solidFill>
                <a:latin typeface="Times New Roman"/>
                <a:ea typeface="Times New Roman"/>
                <a:cs typeface="Times New Roman"/>
                <a:sym typeface="Times New Roman"/>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09" name="Google Shape;109;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1" name="Google Shape;111;p3"/>
          <p:cNvSpPr/>
          <p:nvPr/>
        </p:nvSpPr>
        <p:spPr>
          <a:xfrm>
            <a:off x="2293620" y="1257622"/>
            <a:ext cx="7664221"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nvSpPr>
        <p:spPr>
          <a:xfrm>
            <a:off x="2145780" y="1573812"/>
            <a:ext cx="7900439"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2800" u="none" cap="none" strike="noStrike">
                <a:solidFill>
                  <a:srgbClr val="BE1522"/>
                </a:solidFill>
                <a:latin typeface="Times New Roman"/>
                <a:ea typeface="Times New Roman"/>
                <a:cs typeface="Times New Roman"/>
                <a:sym typeface="Times New Roman"/>
              </a:rPr>
              <a:t>¿QUÉ ES LA EVALUACIÓN PREVIA A LA ENTREVISTA??</a:t>
            </a:r>
            <a:endParaRPr b="1" i="0" sz="2800" u="none" cap="none" strike="noStrike">
              <a:solidFill>
                <a:srgbClr val="BE1522"/>
              </a:solidFill>
              <a:latin typeface="Times New Roman"/>
              <a:ea typeface="Times New Roman"/>
              <a:cs typeface="Times New Roman"/>
              <a:sym typeface="Times New Roman"/>
            </a:endParaRPr>
          </a:p>
        </p:txBody>
      </p:sp>
      <p:sp>
        <p:nvSpPr>
          <p:cNvPr id="113" name="Google Shape;113;p3"/>
          <p:cNvSpPr txBox="1"/>
          <p:nvPr/>
        </p:nvSpPr>
        <p:spPr>
          <a:xfrm>
            <a:off x="2145781" y="2440491"/>
            <a:ext cx="7752600" cy="3385502"/>
          </a:xfrm>
          <a:prstGeom prst="rect">
            <a:avLst/>
          </a:prstGeom>
          <a:noFill/>
          <a:ln>
            <a:noFill/>
          </a:ln>
        </p:spPr>
        <p:txBody>
          <a:bodyPr anchorCtr="0" anchor="t" bIns="45700" lIns="91425" spcFirstLastPara="1" rIns="91425" wrap="square" tIns="45700">
            <a:spAutoFit/>
          </a:bodyPr>
          <a:lstStyle/>
          <a:p>
            <a:pPr indent="0" lvl="0" marL="38100" marR="0" rtl="0" algn="ctr">
              <a:lnSpc>
                <a:spcPct val="107000"/>
              </a:lnSpc>
              <a:spcBef>
                <a:spcPts val="0"/>
              </a:spcBef>
              <a:spcAft>
                <a:spcPts val="0"/>
              </a:spcAft>
              <a:buNone/>
            </a:pPr>
            <a:r>
              <a:rPr b="1" i="0" lang="en-IE" sz="2000" u="none" cap="none" strike="noStrike">
                <a:solidFill>
                  <a:srgbClr val="000000"/>
                </a:solidFill>
                <a:latin typeface="Times New Roman"/>
                <a:ea typeface="Times New Roman"/>
                <a:cs typeface="Times New Roman"/>
                <a:sym typeface="Times New Roman"/>
              </a:rPr>
              <a:t>El reclutamiento utiliza muchos métodos para tratar de predecir la capacidad de un candidato para desempeñarse en el trabajo. Las evaluaciones de trabajo son herramientas que generalmente perfilan la personalidad, el comportamiento y las habilidades de una persona. </a:t>
            </a:r>
            <a:br>
              <a:rPr b="1" i="0" lang="en-IE" sz="2000" u="none" cap="none" strike="noStrike">
                <a:solidFill>
                  <a:srgbClr val="000000"/>
                </a:solidFill>
                <a:latin typeface="Times New Roman"/>
                <a:ea typeface="Times New Roman"/>
                <a:cs typeface="Times New Roman"/>
                <a:sym typeface="Times New Roman"/>
              </a:rPr>
            </a:br>
            <a:r>
              <a:rPr b="1" i="0" lang="en-IE" sz="2000" u="none" cap="none" strike="noStrike">
                <a:solidFill>
                  <a:srgbClr val="000000"/>
                </a:solidFill>
                <a:latin typeface="Times New Roman"/>
                <a:ea typeface="Times New Roman"/>
                <a:cs typeface="Times New Roman"/>
                <a:sym typeface="Times New Roman"/>
              </a:rPr>
              <a:t> </a:t>
            </a:r>
            <a:br>
              <a:rPr b="1" i="0" lang="en-IE" sz="2000" u="none" cap="none" strike="noStrike">
                <a:solidFill>
                  <a:srgbClr val="000000"/>
                </a:solidFill>
                <a:latin typeface="Times New Roman"/>
                <a:ea typeface="Times New Roman"/>
                <a:cs typeface="Times New Roman"/>
                <a:sym typeface="Times New Roman"/>
              </a:rPr>
            </a:br>
            <a:r>
              <a:rPr b="1" i="0" lang="en-IE" sz="2000" u="none" cap="none" strike="noStrike">
                <a:solidFill>
                  <a:srgbClr val="000000"/>
                </a:solidFill>
                <a:latin typeface="Times New Roman"/>
                <a:ea typeface="Times New Roman"/>
                <a:cs typeface="Times New Roman"/>
                <a:sym typeface="Times New Roman"/>
              </a:rPr>
              <a:t>Las pruebas previas a la entrevista benefician a los empleadores, los candidatos y la empresa, ya que hacen que la contratación sea más rápida y dan una mayor probabilidad de que los nuevos empleados tengan éxito en sus roles.</a:t>
            </a:r>
            <a:br>
              <a:rPr b="1" i="0" lang="en-IE" sz="2000" u="none" cap="none" strike="noStrike">
                <a:solidFill>
                  <a:srgbClr val="000000"/>
                </a:solidFill>
                <a:latin typeface="Times New Roman"/>
                <a:ea typeface="Times New Roman"/>
                <a:cs typeface="Times New Roman"/>
                <a:sym typeface="Times New Roman"/>
              </a:rPr>
            </a:br>
            <a:endParaRPr b="0" i="0" sz="2000" u="none" cap="none" strike="noStrike">
              <a:solidFill>
                <a:srgbClr val="000000"/>
              </a:solidFill>
              <a:latin typeface="Times New Roman"/>
              <a:ea typeface="Times New Roman"/>
              <a:cs typeface="Times New Roman"/>
              <a:sym typeface="Times New Roman"/>
            </a:endParaRPr>
          </a:p>
        </p:txBody>
      </p:sp>
      <p:pic>
        <p:nvPicPr>
          <p:cNvPr id="114" name="Google Shape;114;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0" y="3217"/>
            <a:ext cx="12192000" cy="6858000"/>
          </a:xfrm>
          <a:prstGeom prst="rect">
            <a:avLst/>
          </a:prstGeom>
          <a:noFill/>
          <a:ln>
            <a:noFill/>
          </a:ln>
        </p:spPr>
      </p:pic>
      <p:sp>
        <p:nvSpPr>
          <p:cNvPr id="121" name="Google Shape;121;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23" name="Google Shape;123;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4" name="Google Shape;124;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25" name="Google Shape;125;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26" name="Google Shape;126;p6"/>
          <p:cNvSpPr txBox="1"/>
          <p:nvPr/>
        </p:nvSpPr>
        <p:spPr>
          <a:xfrm>
            <a:off x="1146810" y="1454277"/>
            <a:ext cx="9829800" cy="4671472"/>
          </a:xfrm>
          <a:prstGeom prst="rect">
            <a:avLst/>
          </a:prstGeom>
          <a:noFill/>
          <a:ln>
            <a:noFill/>
          </a:ln>
        </p:spPr>
        <p:txBody>
          <a:bodyPr anchorCtr="0" anchor="t" bIns="45700" lIns="91425" spcFirstLastPara="1" rIns="91425" wrap="square" tIns="45700">
            <a:spAutoFit/>
          </a:bodyPr>
          <a:lstStyle/>
          <a:p>
            <a:pPr indent="0" lvl="0" marL="38100" marR="0" rtl="0" algn="just">
              <a:lnSpc>
                <a:spcPct val="107000"/>
              </a:lnSpc>
              <a:spcBef>
                <a:spcPts val="0"/>
              </a:spcBef>
              <a:spcAft>
                <a:spcPts val="0"/>
              </a:spcAft>
              <a:buNone/>
            </a:pPr>
            <a:r>
              <a:rPr b="1" i="0" lang="en-IE" sz="2800" u="none" cap="none" strike="noStrike">
                <a:solidFill>
                  <a:srgbClr val="000000"/>
                </a:solidFill>
                <a:latin typeface="Times New Roman"/>
                <a:ea typeface="Times New Roman"/>
                <a:cs typeface="Times New Roman"/>
                <a:sym typeface="Times New Roman"/>
              </a:rPr>
              <a:t>Las evaluaciones previas a la entrevista se pueden agrupar en cinco categorías según su lugar en el espectro de habilidades duras y habilidades blandas.:</a:t>
            </a:r>
            <a:endParaRPr/>
          </a:p>
          <a:p>
            <a:pPr indent="0" lvl="0" marL="38100" marR="0" rtl="0" algn="just">
              <a:lnSpc>
                <a:spcPct val="107000"/>
              </a:lnSpc>
              <a:spcBef>
                <a:spcPts val="0"/>
              </a:spcBef>
              <a:spcAft>
                <a:spcPts val="0"/>
              </a:spcAft>
              <a:buNone/>
            </a:pPr>
            <a:r>
              <a:t/>
            </a:r>
            <a:endParaRPr b="0" i="0" sz="2800" u="none" cap="none" strike="noStrike">
              <a:solidFill>
                <a:srgbClr val="1B3C65"/>
              </a:solidFill>
              <a:latin typeface="Times New Roman"/>
              <a:ea typeface="Times New Roman"/>
              <a:cs typeface="Times New Roman"/>
              <a:sym typeface="Times New Roman"/>
            </a:endParaRPr>
          </a:p>
          <a:p>
            <a:pPr indent="-342900" lvl="0" marL="342900" marR="0" rtl="0" algn="just">
              <a:lnSpc>
                <a:spcPct val="107000"/>
              </a:lnSpc>
              <a:spcBef>
                <a:spcPts val="0"/>
              </a:spcBef>
              <a:spcAft>
                <a:spcPts val="0"/>
              </a:spcAft>
              <a:buClr>
                <a:srgbClr val="000000"/>
              </a:buClr>
              <a:buSzPts val="2800"/>
              <a:buFont typeface="Noto Sans Symbols"/>
              <a:buChar char="∙"/>
            </a:pPr>
            <a:r>
              <a:rPr b="0" i="0" lang="en-IE" sz="2800" u="none" cap="none" strike="noStrike">
                <a:solidFill>
                  <a:srgbClr val="000000"/>
                </a:solidFill>
                <a:latin typeface="Times New Roman"/>
                <a:ea typeface="Times New Roman"/>
                <a:cs typeface="Times New Roman"/>
                <a:sym typeface="Times New Roman"/>
              </a:rPr>
              <a:t>Pruebas de habilidades duras</a:t>
            </a:r>
            <a:br>
              <a:rPr b="0" i="0" lang="en-IE" sz="2800" u="none" cap="none" strike="noStrike">
                <a:solidFill>
                  <a:srgbClr val="000000"/>
                </a:solidFill>
                <a:latin typeface="Times New Roman"/>
                <a:ea typeface="Times New Roman"/>
                <a:cs typeface="Times New Roman"/>
                <a:sym typeface="Times New Roman"/>
              </a:rPr>
            </a:br>
            <a:r>
              <a:rPr b="0" i="0" lang="en-IE" sz="2800" u="none" cap="none" strike="noStrike">
                <a:solidFill>
                  <a:srgbClr val="000000"/>
                </a:solidFill>
                <a:latin typeface="Times New Roman"/>
                <a:ea typeface="Times New Roman"/>
                <a:cs typeface="Times New Roman"/>
                <a:sym typeface="Times New Roman"/>
              </a:rPr>
              <a:t>Pruebas de muestra de trabajo</a:t>
            </a:r>
            <a:br>
              <a:rPr b="0" i="0" lang="en-IE" sz="2800" u="none" cap="none" strike="noStrike">
                <a:solidFill>
                  <a:srgbClr val="000000"/>
                </a:solidFill>
                <a:latin typeface="Times New Roman"/>
                <a:ea typeface="Times New Roman"/>
                <a:cs typeface="Times New Roman"/>
                <a:sym typeface="Times New Roman"/>
              </a:rPr>
            </a:br>
            <a:r>
              <a:rPr b="0" i="0" lang="en-IE" sz="2800" u="none" cap="none" strike="noStrike">
                <a:solidFill>
                  <a:srgbClr val="000000"/>
                </a:solidFill>
                <a:latin typeface="Times New Roman"/>
                <a:ea typeface="Times New Roman"/>
                <a:cs typeface="Times New Roman"/>
                <a:sym typeface="Times New Roman"/>
              </a:rPr>
              <a:t>La evaluación de la entrevista</a:t>
            </a:r>
            <a:br>
              <a:rPr b="0" i="0" lang="en-IE" sz="2800" u="none" cap="none" strike="noStrike">
                <a:solidFill>
                  <a:srgbClr val="000000"/>
                </a:solidFill>
                <a:latin typeface="Times New Roman"/>
                <a:ea typeface="Times New Roman"/>
                <a:cs typeface="Times New Roman"/>
                <a:sym typeface="Times New Roman"/>
              </a:rPr>
            </a:br>
            <a:r>
              <a:rPr b="0" i="0" lang="en-IE" sz="2800" u="none" cap="none" strike="noStrike">
                <a:solidFill>
                  <a:srgbClr val="000000"/>
                </a:solidFill>
                <a:latin typeface="Times New Roman"/>
                <a:ea typeface="Times New Roman"/>
                <a:cs typeface="Times New Roman"/>
                <a:sym typeface="Times New Roman"/>
              </a:rPr>
              <a:t>Pruebas de capacidad cognitiva</a:t>
            </a:r>
            <a:br>
              <a:rPr b="0" i="0" lang="en-IE" sz="2800" u="none" cap="none" strike="noStrike">
                <a:solidFill>
                  <a:srgbClr val="000000"/>
                </a:solidFill>
                <a:latin typeface="Times New Roman"/>
                <a:ea typeface="Times New Roman"/>
                <a:cs typeface="Times New Roman"/>
                <a:sym typeface="Times New Roman"/>
              </a:rPr>
            </a:br>
            <a:r>
              <a:rPr b="0" i="0" lang="en-IE" sz="2800" u="none" cap="none" strike="noStrike">
                <a:solidFill>
                  <a:srgbClr val="000000"/>
                </a:solidFill>
                <a:latin typeface="Times New Roman"/>
                <a:ea typeface="Times New Roman"/>
                <a:cs typeface="Times New Roman"/>
                <a:sym typeface="Times New Roman"/>
              </a:rPr>
              <a:t>Pruebas de personalidad</a:t>
            </a:r>
            <a:br>
              <a:rPr b="0" i="0" lang="en-IE" sz="2800" u="none" cap="none" strike="noStrike">
                <a:solidFill>
                  <a:srgbClr val="000000"/>
                </a:solidFill>
                <a:latin typeface="Times New Roman"/>
                <a:ea typeface="Times New Roman"/>
                <a:cs typeface="Times New Roman"/>
                <a:sym typeface="Times New Roman"/>
              </a:rPr>
            </a:br>
            <a:endParaRPr b="0" i="0" sz="2800" u="none" cap="none" strike="noStrike">
              <a:solidFill>
                <a:srgbClr val="1B3C65"/>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2458732" y="1674231"/>
            <a:ext cx="8898085" cy="491738"/>
          </a:xfrm>
          <a:prstGeom prst="rect">
            <a:avLst/>
          </a:prstGeom>
          <a:noFill/>
          <a:ln>
            <a:noFill/>
          </a:ln>
        </p:spPr>
        <p:txBody>
          <a:bodyPr anchorCtr="0" anchor="ctr" bIns="45700" lIns="91425" spcFirstLastPara="1" rIns="91425" wrap="square" tIns="45700">
            <a:noAutofit/>
          </a:bodyPr>
          <a:lstStyle/>
          <a:p>
            <a:pPr indent="0" lvl="0" marL="38100" rtl="0" algn="l">
              <a:lnSpc>
                <a:spcPct val="107000"/>
              </a:lnSpc>
              <a:spcBef>
                <a:spcPts val="0"/>
              </a:spcBef>
              <a:spcAft>
                <a:spcPts val="0"/>
              </a:spcAft>
              <a:buSzPts val="1800"/>
              <a:buNone/>
            </a:pPr>
            <a:r>
              <a:rPr b="1" lang="en-IE" sz="3600">
                <a:solidFill>
                  <a:srgbClr val="7030A0"/>
                </a:solidFill>
                <a:latin typeface="Times New Roman"/>
                <a:ea typeface="Times New Roman"/>
                <a:cs typeface="Times New Roman"/>
                <a:sym typeface="Times New Roman"/>
              </a:rPr>
              <a:t>¿CÓMO PREPARARSE PARA UNA ENTREVISTA DE TRABAJO COMPETITIVA?</a:t>
            </a:r>
            <a:br>
              <a:rPr b="1" lang="en-IE" sz="3600">
                <a:solidFill>
                  <a:srgbClr val="7030A0"/>
                </a:solidFill>
                <a:latin typeface="Times New Roman"/>
                <a:ea typeface="Times New Roman"/>
                <a:cs typeface="Times New Roman"/>
                <a:sym typeface="Times New Roman"/>
              </a:rPr>
            </a:br>
            <a:endParaRPr b="1" sz="3600">
              <a:solidFill>
                <a:srgbClr val="7030A0"/>
              </a:solidFill>
              <a:latin typeface="Calibri"/>
              <a:ea typeface="Calibri"/>
              <a:cs typeface="Calibri"/>
              <a:sym typeface="Calibri"/>
            </a:endParaRPr>
          </a:p>
        </p:txBody>
      </p:sp>
      <p:sp>
        <p:nvSpPr>
          <p:cNvPr id="132" name="Google Shape;132;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7" name="Google Shape;13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38" name="Google Shape;13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9" name="Google Shape;139;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40" name="Google Shape;140;p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41" name="Google Shape;141;p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42" name="Google Shape;142;p4"/>
          <p:cNvSpPr txBox="1"/>
          <p:nvPr/>
        </p:nvSpPr>
        <p:spPr>
          <a:xfrm>
            <a:off x="2832921" y="2873323"/>
            <a:ext cx="8898085" cy="304282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800"/>
              <a:buFont typeface="Noto Sans Symbols"/>
              <a:buChar char="∙"/>
            </a:pPr>
            <a:r>
              <a:rPr b="0" i="0" lang="en-IE" sz="1800" u="none" cap="none" strike="noStrike">
                <a:solidFill>
                  <a:srgbClr val="000000"/>
                </a:solidFill>
                <a:latin typeface="Times New Roman"/>
                <a:ea typeface="Times New Roman"/>
                <a:cs typeface="Times New Roman"/>
                <a:sym typeface="Times New Roman"/>
              </a:rPr>
              <a:t>Revise cuidadosamente la descripción del trabajo</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Conocer la empresa y el rol (por ejemplo, los productos o servicios de la empresa)</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Anote los pros y los contras de solicitar este puesto</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Entiende tu motivación</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Preparar respuestas a preguntas comunes de la entrevista</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Comprender la importancia de los lenguajes corporales y el tono de voz</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Haga las preguntas correctas</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Practique el uso de entrevistas simuladas</a:t>
            </a:r>
            <a:br>
              <a:rPr b="0" i="0" lang="en-IE" sz="1800" u="none" cap="none" strike="noStrike">
                <a:solidFill>
                  <a:srgbClr val="000000"/>
                </a:solidFill>
                <a:latin typeface="Times New Roman"/>
                <a:ea typeface="Times New Roman"/>
                <a:cs typeface="Times New Roman"/>
                <a:sym typeface="Times New Roman"/>
              </a:rPr>
            </a:br>
            <a:r>
              <a:rPr b="0" i="0" lang="en-IE" sz="1800" u="none" cap="none" strike="noStrike">
                <a:solidFill>
                  <a:srgbClr val="000000"/>
                </a:solidFill>
                <a:latin typeface="Times New Roman"/>
                <a:ea typeface="Times New Roman"/>
                <a:cs typeface="Times New Roman"/>
                <a:sym typeface="Times New Roman"/>
              </a:rPr>
              <a:t>Revisa tu currículum </a:t>
            </a:r>
            <a:br>
              <a:rPr b="0" i="0" lang="en-IE" sz="1800" u="none" cap="none" strike="noStrike">
                <a:solidFill>
                  <a:srgbClr val="000000"/>
                </a:solidFill>
                <a:latin typeface="Times New Roman"/>
                <a:ea typeface="Times New Roman"/>
                <a:cs typeface="Times New Roman"/>
                <a:sym typeface="Times New Roman"/>
              </a:rPr>
            </a:b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8" name="Google Shape;148;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49" name="Google Shape;149;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pic>
        <p:nvPicPr>
          <p:cNvPr id="150" name="Google Shape;150;p5"/>
          <p:cNvPicPr preferRelativeResize="0"/>
          <p:nvPr/>
        </p:nvPicPr>
        <p:blipFill rotWithShape="1">
          <a:blip r:embed="rId5">
            <a:alphaModFix/>
          </a:blip>
          <a:srcRect b="0" l="0" r="0" t="1926"/>
          <a:stretch/>
        </p:blipFill>
        <p:spPr>
          <a:xfrm>
            <a:off x="10086263" y="0"/>
            <a:ext cx="897978" cy="5824800"/>
          </a:xfrm>
          <a:prstGeom prst="rect">
            <a:avLst/>
          </a:prstGeom>
          <a:noFill/>
          <a:ln>
            <a:noFill/>
          </a:ln>
        </p:spPr>
      </p:pic>
      <p:sp>
        <p:nvSpPr>
          <p:cNvPr id="151" name="Google Shape;151;p5"/>
          <p:cNvSpPr txBox="1"/>
          <p:nvPr/>
        </p:nvSpPr>
        <p:spPr>
          <a:xfrm>
            <a:off x="1608945" y="3580616"/>
            <a:ext cx="7977594" cy="1554208"/>
          </a:xfrm>
          <a:prstGeom prst="rect">
            <a:avLst/>
          </a:prstGeom>
          <a:noFill/>
          <a:ln>
            <a:noFill/>
          </a:ln>
        </p:spPr>
        <p:txBody>
          <a:bodyPr anchorCtr="0" anchor="t" bIns="45700" lIns="91425" spcFirstLastPara="1" rIns="91425" wrap="square" tIns="45700">
            <a:spAutoFit/>
          </a:bodyPr>
          <a:lstStyle/>
          <a:p>
            <a:pPr indent="0" lvl="0" marL="38100" marR="0" rtl="0" algn="r">
              <a:lnSpc>
                <a:spcPct val="107000"/>
              </a:lnSpc>
              <a:spcBef>
                <a:spcPts val="0"/>
              </a:spcBef>
              <a:spcAft>
                <a:spcPts val="0"/>
              </a:spcAft>
              <a:buNone/>
            </a:pPr>
            <a:r>
              <a:rPr b="0" i="0" lang="en-IE" sz="1800" u="none" cap="none" strike="noStrike">
                <a:solidFill>
                  <a:srgbClr val="000000"/>
                </a:solidFill>
                <a:latin typeface="Times New Roman"/>
                <a:ea typeface="Times New Roman"/>
                <a:cs typeface="Times New Roman"/>
                <a:sym typeface="Times New Roman"/>
              </a:rPr>
              <a:t>Las preguntas de la entrevista ayudan a los reclutadores a evaluar si un candidato es adecuado para un puesto de trabajo específico. A menudo las preguntas de la entrevista se repiten; Por lo tanto, se recomienda obtener una lista de las preguntas más frecuentes durante una entrevista.</a:t>
            </a:r>
            <a:br>
              <a:rPr b="0" i="0" lang="en-IE" sz="1800" u="none" cap="none" strike="noStrike">
                <a:solidFill>
                  <a:srgbClr val="000000"/>
                </a:solidFill>
                <a:latin typeface="Times New Roman"/>
                <a:ea typeface="Times New Roman"/>
                <a:cs typeface="Times New Roman"/>
                <a:sym typeface="Times New Roman"/>
              </a:rPr>
            </a:br>
            <a:endParaRPr b="0" i="0" sz="1400" u="none" cap="none" strike="noStrike">
              <a:solidFill>
                <a:srgbClr val="2D2D2D"/>
              </a:solidFill>
              <a:latin typeface="Times New Roman"/>
              <a:ea typeface="Times New Roman"/>
              <a:cs typeface="Times New Roman"/>
              <a:sym typeface="Times New Roman"/>
            </a:endParaRPr>
          </a:p>
        </p:txBody>
      </p:sp>
      <p:sp>
        <p:nvSpPr>
          <p:cNvPr id="152" name="Google Shape;152;p5"/>
          <p:cNvSpPr txBox="1"/>
          <p:nvPr/>
        </p:nvSpPr>
        <p:spPr>
          <a:xfrm>
            <a:off x="1685145" y="1143410"/>
            <a:ext cx="7977594" cy="2437206"/>
          </a:xfrm>
          <a:prstGeom prst="rect">
            <a:avLst/>
          </a:prstGeom>
          <a:noFill/>
          <a:ln>
            <a:noFill/>
          </a:ln>
        </p:spPr>
        <p:txBody>
          <a:bodyPr anchorCtr="0" anchor="t" bIns="45700" lIns="91425" spcFirstLastPara="1" rIns="91425" wrap="square" tIns="45700">
            <a:spAutoFit/>
          </a:bodyPr>
          <a:lstStyle/>
          <a:p>
            <a:pPr indent="0" lvl="0" marL="38100" marR="0" rtl="0" algn="r">
              <a:lnSpc>
                <a:spcPct val="107000"/>
              </a:lnSpc>
              <a:spcBef>
                <a:spcPts val="0"/>
              </a:spcBef>
              <a:spcAft>
                <a:spcPts val="0"/>
              </a:spcAft>
              <a:buNone/>
            </a:pPr>
            <a:r>
              <a:rPr b="1" i="0" lang="en-IE" sz="3600" u="none" cap="none" strike="noStrike">
                <a:solidFill>
                  <a:srgbClr val="C00000"/>
                </a:solidFill>
                <a:latin typeface="Times New Roman"/>
                <a:ea typeface="Times New Roman"/>
                <a:cs typeface="Times New Roman"/>
                <a:sym typeface="Times New Roman"/>
              </a:rPr>
              <a:t>¿CUÁLES SON LAS PREGUNTAS MÁS COMUNES DE LA ENTREVISTA?</a:t>
            </a:r>
            <a:br>
              <a:rPr b="1" i="0" lang="en-IE" sz="3600" u="none" cap="none" strike="noStrike">
                <a:solidFill>
                  <a:srgbClr val="C00000"/>
                </a:solidFill>
                <a:latin typeface="Times New Roman"/>
                <a:ea typeface="Times New Roman"/>
                <a:cs typeface="Times New Roman"/>
                <a:sym typeface="Times New Roman"/>
              </a:rPr>
            </a:br>
            <a:endParaRPr b="1" i="0" sz="3600" u="none" cap="none" strike="noStrike">
              <a:solidFill>
                <a:srgbClr val="C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0" name="Google Shape;160;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1" name="Google Shape;161;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2" name="Google Shape;162;p7"/>
          <p:cNvSpPr txBox="1"/>
          <p:nvPr/>
        </p:nvSpPr>
        <p:spPr>
          <a:xfrm>
            <a:off x="1429187" y="1841861"/>
            <a:ext cx="7116936" cy="40295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2000"/>
              <a:buFont typeface="Noto Sans Symbols"/>
              <a:buChar char="∙"/>
            </a:pPr>
            <a:r>
              <a:rPr b="0" i="0" lang="en-IE" sz="2000" u="none" cap="none" strike="noStrike">
                <a:solidFill>
                  <a:schemeClr val="lt1"/>
                </a:solidFill>
                <a:latin typeface="Times New Roman"/>
                <a:ea typeface="Times New Roman"/>
                <a:cs typeface="Times New Roman"/>
                <a:sym typeface="Times New Roman"/>
              </a:rPr>
              <a:t>¿Cómo te describirías a ti mismo?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¿Por qué quieres trabajar aquí?</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¿Qué te motiva?</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¿Cuáles son tus mayores fortalezas?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¿Cuáles son tus debilidades?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¿Cuáles son sus objetivos para el futuro?</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¿Dónde te ves en cinco años?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¿Cuál es su expectativa de rango salarial?</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¿Por qué deberíamos contratarte?</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¿Cómo manejas el estrés?</a:t>
            </a:r>
            <a:br>
              <a:rPr b="0" i="0" lang="en-IE" sz="2000" u="none" cap="none" strike="noStrike">
                <a:solidFill>
                  <a:schemeClr val="lt1"/>
                </a:solidFill>
                <a:latin typeface="Times New Roman"/>
                <a:ea typeface="Times New Roman"/>
                <a:cs typeface="Times New Roman"/>
                <a:sym typeface="Times New Roman"/>
              </a:rPr>
            </a:br>
            <a:r>
              <a:rPr b="0" i="0" lang="en-IE" sz="2000" u="none" cap="none" strike="noStrike">
                <a:solidFill>
                  <a:schemeClr val="lt1"/>
                </a:solidFill>
                <a:latin typeface="Times New Roman"/>
                <a:ea typeface="Times New Roman"/>
                <a:cs typeface="Times New Roman"/>
                <a:sym typeface="Times New Roman"/>
              </a:rPr>
              <a:t>¿Cuál es tu mayor logro?</a:t>
            </a:r>
            <a:br>
              <a:rPr b="0" i="0" lang="en-IE" sz="2000" u="none" cap="none" strike="noStrike">
                <a:solidFill>
                  <a:schemeClr val="lt1"/>
                </a:solidFill>
                <a:latin typeface="Times New Roman"/>
                <a:ea typeface="Times New Roman"/>
                <a:cs typeface="Times New Roman"/>
                <a:sym typeface="Times New Roman"/>
              </a:rPr>
            </a:br>
            <a:endParaRPr b="0" i="0" sz="2000" u="none" cap="none" strike="noStrike">
              <a:solidFill>
                <a:schemeClr val="lt1"/>
              </a:solidFill>
              <a:latin typeface="Calibri"/>
              <a:ea typeface="Calibri"/>
              <a:cs typeface="Calibri"/>
              <a:sym typeface="Calibri"/>
            </a:endParaRPr>
          </a:p>
        </p:txBody>
      </p:sp>
      <p:sp>
        <p:nvSpPr>
          <p:cNvPr id="163" name="Google Shape;163;p7"/>
          <p:cNvSpPr txBox="1"/>
          <p:nvPr/>
        </p:nvSpPr>
        <p:spPr>
          <a:xfrm>
            <a:off x="796141" y="970737"/>
            <a:ext cx="9842551" cy="1046953"/>
          </a:xfrm>
          <a:prstGeom prst="rect">
            <a:avLst/>
          </a:prstGeom>
          <a:noFill/>
          <a:ln>
            <a:noFill/>
          </a:ln>
        </p:spPr>
        <p:txBody>
          <a:bodyPr anchorCtr="0" anchor="t" bIns="45700" lIns="91425" spcFirstLastPara="1" rIns="91425" wrap="square" tIns="45700">
            <a:spAutoFit/>
          </a:bodyPr>
          <a:lstStyle/>
          <a:p>
            <a:pPr indent="0" lvl="0" marL="38100" marR="0" rtl="0" algn="l">
              <a:lnSpc>
                <a:spcPct val="107000"/>
              </a:lnSpc>
              <a:spcBef>
                <a:spcPts val="0"/>
              </a:spcBef>
              <a:spcAft>
                <a:spcPts val="0"/>
              </a:spcAft>
              <a:buNone/>
            </a:pPr>
            <a:r>
              <a:rPr b="1" i="0" lang="en-IE" sz="3000" u="none" cap="none" strike="noStrike">
                <a:solidFill>
                  <a:schemeClr val="lt1"/>
                </a:solidFill>
                <a:latin typeface="Times New Roman"/>
                <a:ea typeface="Times New Roman"/>
                <a:cs typeface="Times New Roman"/>
                <a:sym typeface="Times New Roman"/>
              </a:rPr>
              <a:t>PREGUNTAS POPULARES DE LA ENTREVISTA</a:t>
            </a:r>
            <a:r>
              <a:rPr b="1" i="0" lang="en-IE" sz="3000" u="none" cap="none" strike="noStrike">
                <a:solidFill>
                  <a:schemeClr val="dk1"/>
                </a:solidFill>
                <a:latin typeface="Times New Roman"/>
                <a:ea typeface="Times New Roman"/>
                <a:cs typeface="Times New Roman"/>
                <a:sym typeface="Times New Roman"/>
              </a:rPr>
              <a:t>:</a:t>
            </a:r>
            <a:br>
              <a:rPr b="1" i="0" lang="en-IE" sz="3000" u="none" cap="none" strike="noStrike">
                <a:solidFill>
                  <a:schemeClr val="dk1"/>
                </a:solidFill>
                <a:latin typeface="Times New Roman"/>
                <a:ea typeface="Times New Roman"/>
                <a:cs typeface="Times New Roman"/>
                <a:sym typeface="Times New Roman"/>
              </a:rPr>
            </a:br>
            <a:endParaRPr b="1" i="0" sz="3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69" name="Google Shape;169;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70" name="Google Shape;170;p10"/>
          <p:cNvSpPr txBox="1"/>
          <p:nvPr/>
        </p:nvSpPr>
        <p:spPr>
          <a:xfrm>
            <a:off x="2490150" y="1430675"/>
            <a:ext cx="72117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3600" u="none" cap="none" strike="noStrike">
                <a:solidFill>
                  <a:schemeClr val="lt1"/>
                </a:solidFill>
                <a:latin typeface="Times New Roman"/>
                <a:ea typeface="Times New Roman"/>
                <a:cs typeface="Times New Roman"/>
                <a:sym typeface="Times New Roman"/>
              </a:rPr>
              <a:t>PARA MÁS INFORMACIÓN</a:t>
            </a:r>
            <a:br>
              <a:rPr b="1" i="0" lang="en-IE" sz="3600" u="none" cap="none" strike="noStrike">
                <a:solidFill>
                  <a:schemeClr val="lt1"/>
                </a:solidFill>
                <a:latin typeface="Times New Roman"/>
                <a:ea typeface="Times New Roman"/>
                <a:cs typeface="Times New Roman"/>
                <a:sym typeface="Times New Roman"/>
              </a:rPr>
            </a:br>
            <a:endParaRPr b="1" i="0" sz="3600" u="none" cap="none" strike="noStrike">
              <a:solidFill>
                <a:schemeClr val="lt1"/>
              </a:solidFill>
              <a:latin typeface="Times New Roman"/>
              <a:ea typeface="Times New Roman"/>
              <a:cs typeface="Times New Roman"/>
              <a:sym typeface="Times New Roman"/>
            </a:endParaRPr>
          </a:p>
        </p:txBody>
      </p:sp>
      <p:sp>
        <p:nvSpPr>
          <p:cNvPr id="171" name="Google Shape;171;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2" name="Google Shape;172;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3" name="Google Shape;173;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4" name="Google Shape;174;p10"/>
          <p:cNvSpPr txBox="1"/>
          <p:nvPr/>
        </p:nvSpPr>
        <p:spPr>
          <a:xfrm>
            <a:off x="609600" y="2829946"/>
            <a:ext cx="10972800" cy="2646785"/>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0" i="0" lang="en-IE" sz="2400" u="none" cap="none" strike="noStrike">
                <a:solidFill>
                  <a:schemeClr val="lt1"/>
                </a:solidFill>
                <a:latin typeface="Times New Roman"/>
                <a:ea typeface="Times New Roman"/>
                <a:cs typeface="Times New Roman"/>
                <a:sym typeface="Times New Roman"/>
              </a:rPr>
              <a:t>Para obtener más información sobre cómo prepararse para las evaluaciones previas a la entrevista y las entrevistas competitivas, visite Indeed.com. </a:t>
            </a:r>
            <a:br>
              <a:rPr b="0" i="0" lang="en-IE" sz="2400" u="none" cap="none" strike="noStrike">
                <a:solidFill>
                  <a:schemeClr val="lt1"/>
                </a:solidFill>
                <a:latin typeface="Times New Roman"/>
                <a:ea typeface="Times New Roman"/>
                <a:cs typeface="Times New Roman"/>
                <a:sym typeface="Times New Roman"/>
              </a:rPr>
            </a:b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2400"/>
              <a:buFont typeface="Arial"/>
              <a:buNone/>
            </a:pPr>
            <a:r>
              <a:rPr b="0" i="0" lang="en-IE" sz="2400" u="sng" cap="none" strike="noStrike">
                <a:solidFill>
                  <a:srgbClr val="000000"/>
                </a:solidFill>
                <a:latin typeface="Times New Roman"/>
                <a:ea typeface="Times New Roman"/>
                <a:cs typeface="Times New Roman"/>
                <a:sym typeface="Times New Roman"/>
                <a:hlinkClick r:id="rId6">
                  <a:extLst>
                    <a:ext uri="{A12FA001-AC4F-418D-AE19-62706E023703}">
                      <ahyp:hlinkClr val="tx"/>
                    </a:ext>
                  </a:extLst>
                </a:hlinkClick>
              </a:rPr>
              <a:t>https://ca.indeed.com/career-advice/interviewing/how-to-prepare-for-a-job-interview</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b="0" i="0" lang="en-IE" sz="2400" u="sng" cap="none" strike="noStrike">
                <a:solidFill>
                  <a:srgbClr val="000000"/>
                </a:solidFill>
                <a:latin typeface="Times New Roman"/>
                <a:ea typeface="Times New Roman"/>
                <a:cs typeface="Times New Roman"/>
                <a:sym typeface="Times New Roman"/>
                <a:hlinkClick r:id="rId7">
                  <a:extLst>
                    <a:ext uri="{A12FA001-AC4F-418D-AE19-62706E023703}">
                      <ahyp:hlinkClr val="tx"/>
                    </a:ext>
                  </a:extLst>
                </a:hlinkClick>
              </a:rPr>
              <a:t>https://ca.indeed.com/career-advice/interviewing/interview-questions</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8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b="0" i="0" sz="1400" u="none" cap="none" strike="noStrike">
              <a:solidFill>
                <a:srgbClr val="000000"/>
              </a:solidFill>
              <a:latin typeface="Arial"/>
              <a:ea typeface="Arial"/>
              <a:cs typeface="Arial"/>
              <a:sym typeface="Arial"/>
            </a:endParaRPr>
          </a:p>
        </p:txBody>
      </p:sp>
      <p:pic>
        <p:nvPicPr>
          <p:cNvPr id="180" name="Google Shape;180;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181" name="Google Shape;181;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82" name="Google Shape;182;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3" name="Google Shape;183;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184" name="Google Shape;184;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185" name="Google Shape;185;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2021-04-20T08:47:25Z</dcterms:created>
  <dc:creator>Gary</dc:creator>
</cp:coreProperties>
</file>