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3" r:id="rId7"/>
    <p:sldId id="260" r:id="rId8"/>
    <p:sldId id="262" r:id="rId9"/>
    <p:sldId id="265" r:id="rId10"/>
    <p:sldId id="26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Fjalla One" panose="02000506040000020004" pitchFamily="2" charset="0"/>
      <p:regular r:id="rId17"/>
    </p:embeddedFont>
    <p:embeddedFont>
      <p:font typeface="Quattrocento Sans" panose="020B05020500000200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5"/>
    <p:restoredTop sz="94637"/>
  </p:normalViewPr>
  <p:slideViewPr>
    <p:cSldViewPr snapToGrid="0">
      <p:cViewPr varScale="1">
        <p:scale>
          <a:sx n="55" d="100"/>
          <a:sy n="55" d="100"/>
        </p:scale>
        <p:origin x="68"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a.indeed.com/career-advice/interviewing/how-to-introduce-yourself-in-a-inter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a.indeed.com/career-advice/interviewing/video-interview-guide" TargetMode="External"/><Relationship Id="rId5" Type="http://schemas.openxmlformats.org/officeDocument/2006/relationships/image" Target="../media/image1.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217490" y="1066199"/>
            <a:ext cx="8929800" cy="2954625"/>
          </a:xfrm>
          <a:prstGeom prst="rect">
            <a:avLst/>
          </a:prstGeom>
          <a:noFill/>
          <a:ln>
            <a:noFill/>
          </a:ln>
        </p:spPr>
        <p:txBody>
          <a:bodyPr spcFirstLastPara="1" wrap="square" lIns="91425" tIns="91425" rIns="91425" bIns="91425" anchor="t" anchorCtr="0">
            <a:spAutoFit/>
          </a:bodyPr>
          <a:lstStyle/>
          <a:p>
            <a:pPr lvl="0"/>
            <a:r>
              <a:rPr lang="es-ES" sz="3600" b="1" u="sng" dirty="0">
                <a:latin typeface="Times New Roman" panose="02020603050405020304" pitchFamily="18" charset="0"/>
                <a:ea typeface="Calibri"/>
                <a:cs typeface="Times New Roman" panose="02020603050405020304" pitchFamily="18" charset="0"/>
                <a:sym typeface="Calibri"/>
              </a:rPr>
              <a:t>HABILIDADES PARA LA BÚSQUEDA DE EMPLEO REMOTO
¿CÓMO PRESENTARSE DURANTE UNA ENTREVISTA EN LÍNEA? 
</a:t>
            </a:r>
            <a:endParaRPr sz="2300" b="1" i="1" dirty="0">
              <a:latin typeface="Calibri"/>
              <a:ea typeface="Calibri"/>
              <a:cs typeface="Calibri"/>
              <a:sym typeface="Calibri"/>
            </a:endParaRPr>
          </a:p>
        </p:txBody>
      </p:sp>
      <p:sp>
        <p:nvSpPr>
          <p:cNvPr id="104" name="Google Shape;104;p2"/>
          <p:cNvSpPr txBox="1"/>
          <p:nvPr/>
        </p:nvSpPr>
        <p:spPr>
          <a:xfrm>
            <a:off x="1459131" y="3271646"/>
            <a:ext cx="9354244" cy="905100"/>
          </a:xfrm>
          <a:prstGeom prst="rect">
            <a:avLst/>
          </a:prstGeom>
          <a:noFill/>
          <a:ln>
            <a:noFill/>
          </a:ln>
        </p:spPr>
        <p:txBody>
          <a:bodyPr spcFirstLastPara="1" wrap="square" lIns="91425" tIns="91425" rIns="91425" bIns="91425" anchor="t" anchorCtr="0">
            <a:noAutofit/>
          </a:bodyPr>
          <a:lstStyle/>
          <a:p>
            <a:pPr lvl="0" algn="just">
              <a:lnSpc>
                <a:spcPct val="110000"/>
              </a:lnSpc>
              <a:spcBef>
                <a:spcPts val="3000"/>
              </a:spcBef>
              <a:buClr>
                <a:schemeClr val="dk1"/>
              </a:buClr>
              <a:buSzPts val="1100"/>
            </a:pPr>
            <a:r>
              <a:rPr lang="en-IE" sz="2600" b="1" dirty="0">
                <a:solidFill>
                  <a:srgbClr val="FF0000"/>
                </a:solidFill>
                <a:latin typeface="Times New Roman" panose="02020603050405020304" pitchFamily="18" charset="0"/>
                <a:cs typeface="Times New Roman" panose="02020603050405020304" pitchFamily="18" charset="0"/>
              </a:rPr>
              <a:t>“</a:t>
            </a:r>
            <a:r>
              <a:rPr lang="es-ES" sz="2600" b="1" dirty="0">
                <a:solidFill>
                  <a:srgbClr val="FF0000"/>
                </a:solidFill>
                <a:latin typeface="Times New Roman" panose="02020603050405020304" pitchFamily="18" charset="0"/>
                <a:cs typeface="Times New Roman" panose="02020603050405020304" pitchFamily="18" charset="0"/>
              </a:rPr>
              <a:t>Dos cosas siguen siendo irrecuperables: el tiempo y una primera impresión</a:t>
            </a:r>
            <a:r>
              <a:rPr lang="en-IE" sz="2600" b="1" dirty="0">
                <a:solidFill>
                  <a:srgbClr val="FF0000"/>
                </a:solidFill>
                <a:latin typeface="Times New Roman" panose="02020603050405020304" pitchFamily="18" charset="0"/>
                <a:cs typeface="Times New Roman" panose="02020603050405020304" pitchFamily="18" charset="0"/>
              </a:rPr>
              <a:t>.”</a:t>
            </a:r>
          </a:p>
          <a:p>
            <a:pPr marL="0" lvl="0" indent="0" algn="just" rtl="0">
              <a:lnSpc>
                <a:spcPct val="110000"/>
              </a:lnSpc>
              <a:spcBef>
                <a:spcPts val="3000"/>
              </a:spcBef>
              <a:spcAft>
                <a:spcPts val="0"/>
              </a:spcAft>
              <a:buClr>
                <a:schemeClr val="dk1"/>
              </a:buClr>
              <a:buSzPts val="1100"/>
              <a:buFont typeface="Arial"/>
              <a:buNone/>
            </a:pPr>
            <a:r>
              <a:rPr lang="en-IE" sz="2600" b="1" dirty="0">
                <a:solidFill>
                  <a:srgbClr val="7030A0"/>
                </a:solidFill>
                <a:latin typeface="Times New Roman" panose="02020603050405020304" pitchFamily="18" charset="0"/>
                <a:cs typeface="Times New Roman" panose="02020603050405020304" pitchFamily="18" charset="0"/>
              </a:rPr>
              <a:t>- Cynthia Ozick</a:t>
            </a:r>
            <a:endParaRPr sz="2200" dirty="0">
              <a:solidFill>
                <a:srgbClr val="7030A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txBox="1"/>
          <p:nvPr/>
        </p:nvSpPr>
        <p:spPr>
          <a:xfrm>
            <a:off x="2330503" y="1388097"/>
            <a:ext cx="7530994" cy="4446690"/>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pPr>
            <a:r>
              <a:rPr lang="es-ES" sz="2800" dirty="0">
                <a:latin typeface="Times New Roman" panose="02020603050405020304" pitchFamily="18" charset="0"/>
                <a:ea typeface="Calibri" panose="020F0502020204030204" pitchFamily="34" charset="0"/>
              </a:rPr>
              <a:t>Las entrevistas de trabajo siempre han sido desalentadoras para los empleados de todos los niveles de experiencia porque incluyen una primera impresión rápida y podrían ponerlo en el lugar para demostrar su valía. La entrevista en línea puede ser aún más estresante; Sin embargo, todavía hay varias maneras de verse profesional y causar una excelente primera impresión en línea.
</a:t>
            </a:r>
            <a:endParaRPr lang="en-PL" sz="2800" b="1" dirty="0">
              <a:solidFill>
                <a:srgbClr val="000000"/>
              </a:solidFill>
              <a:effectLst/>
              <a:latin typeface="Calibri" panose="020F0502020204030204" pitchFamily="34" charset="0"/>
              <a:ea typeface="Calibri" panose="020F0502020204030204" pitchFamily="34"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832919" y="2627784"/>
            <a:ext cx="7683067" cy="780840"/>
          </a:xfrm>
          <a:prstGeom prst="rect">
            <a:avLst/>
          </a:prstGeom>
          <a:noFill/>
          <a:ln>
            <a:noFill/>
          </a:ln>
        </p:spPr>
        <p:txBody>
          <a:bodyPr spcFirstLastPara="1" wrap="square" lIns="91425" tIns="45700" rIns="91425" bIns="45700" anchor="ctr" anchorCtr="0">
            <a:noAutofit/>
          </a:bodyPr>
          <a:lstStyle/>
          <a:p>
            <a:pPr lvl="0" algn="ctr">
              <a:buClr>
                <a:srgbClr val="BE1522"/>
              </a:buClr>
              <a:buSzPts val="3600"/>
            </a:pPr>
            <a:r>
              <a:rPr lang="en-IE" sz="6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UN LENGUAJE CORPORAL ADECUADO 
</a:t>
            </a:r>
            <a:endParaRPr sz="6600" dirty="0">
              <a:latin typeface="Times New Roman" panose="02020603050405020304" pitchFamily="18" charset="0"/>
              <a:cs typeface="Times New Roman" panose="02020603050405020304" pitchFamily="18"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id="{5BF1C01F-7847-A279-739E-5CB811131762}"/>
              </a:ext>
            </a:extLst>
          </p:cNvPr>
          <p:cNvSpPr txBox="1"/>
          <p:nvPr/>
        </p:nvSpPr>
        <p:spPr>
          <a:xfrm>
            <a:off x="3145348" y="4183352"/>
            <a:ext cx="7058207" cy="1168269"/>
          </a:xfrm>
          <a:prstGeom prst="rect">
            <a:avLst/>
          </a:prstGeom>
          <a:noFill/>
        </p:spPr>
        <p:txBody>
          <a:bodyPr wrap="square">
            <a:spAutoFit/>
          </a:bodyPr>
          <a:lstStyle/>
          <a:p>
            <a:pPr algn="ctr">
              <a:lnSpc>
                <a:spcPct val="107000"/>
              </a:lnSpc>
              <a:spcAft>
                <a:spcPts val="800"/>
              </a:spcAft>
            </a:pPr>
            <a:r>
              <a:rPr lang="es-ES" sz="2000" dirty="0">
                <a:latin typeface="Times New Roman" panose="02020603050405020304" pitchFamily="18" charset="0"/>
                <a:ea typeface="Calibri" panose="020F0502020204030204" pitchFamily="34" charset="0"/>
              </a:rPr>
              <a:t>Un lenguaje corporal atractivo durante la entrevista te ayudará a responder con confianza y energía. 
</a:t>
            </a:r>
            <a:endParaRPr lang="en-PL" sz="20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id="{83860508-F546-5163-10B0-EC58631147CB}"/>
              </a:ext>
            </a:extLst>
          </p:cNvPr>
          <p:cNvSpPr txBox="1"/>
          <p:nvPr/>
        </p:nvSpPr>
        <p:spPr>
          <a:xfrm>
            <a:off x="235341" y="138329"/>
            <a:ext cx="13083094" cy="578685"/>
          </a:xfrm>
          <a:prstGeom prst="rect">
            <a:avLst/>
          </a:prstGeom>
          <a:noFill/>
        </p:spPr>
        <p:txBody>
          <a:bodyPr wrap="square">
            <a:spAutoFit/>
          </a:bodyPr>
          <a:lstStyle/>
          <a:p>
            <a:pPr>
              <a:lnSpc>
                <a:spcPct val="107000"/>
              </a:lnSpc>
              <a:spcAft>
                <a:spcPts val="800"/>
              </a:spcAft>
            </a:pPr>
            <a:r>
              <a:rPr lang="en-US" sz="1000" dirty="0">
                <a:solidFill>
                  <a:srgbClr val="002060"/>
                </a:solidFill>
                <a:effectLst/>
                <a:latin typeface="Arial" panose="020B0604020202020204" pitchFamily="34" charset="0"/>
                <a:ea typeface="Calibri" panose="020F0502020204030204" pitchFamily="34" charset="0"/>
              </a:rPr>
              <a:t> </a:t>
            </a:r>
            <a:endParaRPr lang="en-PL" sz="11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US" sz="1000" dirty="0">
                <a:solidFill>
                  <a:srgbClr val="002060"/>
                </a:solidFill>
                <a:effectLst/>
                <a:latin typeface="Arial" panose="020B0604020202020204" pitchFamily="34" charset="0"/>
                <a:ea typeface="Calibri" panose="020F0502020204030204" pitchFamily="34" charset="0"/>
              </a:rPr>
              <a:t> </a:t>
            </a:r>
            <a:r>
              <a:rPr lang="en-US" sz="1400" dirty="0">
                <a:solidFill>
                  <a:srgbClr val="000000"/>
                </a:solidFill>
                <a:effectLst/>
                <a:latin typeface="Times New Roman" panose="02020603050405020304" pitchFamily="18" charset="0"/>
                <a:ea typeface="Calibri" panose="020F0502020204030204" pitchFamily="34" charset="0"/>
              </a:rPr>
              <a:t> </a:t>
            </a:r>
            <a:endParaRPr lang="en-PL" sz="1100" dirty="0">
              <a:solidFill>
                <a:srgbClr val="000000"/>
              </a:solidFill>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2D8BD69-FD4A-B854-F465-0F6B9716C035}"/>
              </a:ext>
            </a:extLst>
          </p:cNvPr>
          <p:cNvSpPr txBox="1"/>
          <p:nvPr/>
        </p:nvSpPr>
        <p:spPr>
          <a:xfrm>
            <a:off x="749559" y="1420277"/>
            <a:ext cx="10692882" cy="4807791"/>
          </a:xfrm>
          <a:prstGeom prst="rect">
            <a:avLst/>
          </a:prstGeom>
          <a:noFill/>
        </p:spPr>
        <p:txBody>
          <a:bodyPr wrap="square">
            <a:spAutoFit/>
          </a:bodyPr>
          <a:lstStyle/>
          <a:p>
            <a:pPr lvl="0" algn="ctr">
              <a:lnSpc>
                <a:spcPct val="107000"/>
              </a:lnSpc>
            </a:pPr>
            <a:r>
              <a:rPr lang="es-ES" sz="2400" b="1" dirty="0">
                <a:latin typeface="Times New Roman" panose="02020603050405020304" pitchFamily="18" charset="0"/>
                <a:ea typeface="Calibri" panose="020F0502020204030204" pitchFamily="34" charset="0"/>
                <a:cs typeface="Times New Roman" panose="02020603050405020304" pitchFamily="18" charset="0"/>
              </a:rPr>
              <a:t>¡No te quedes atrás! 
Encorvarse puede hacer que te sientas cansado y quieras terminar ya con la entrevista. 
¡No cruces los brazos ni las piernas! 
Cruzar los brazos o las piernas hará que parezca que no está completamente comprometido y puede causar un bloqueo mental que hace que sea difícil asimilar realmente la información.
¡Mantén un contacto visual! 
En lugar de mirar a la persona en la pantalla, mire directamente a la cámara web y manténgase comprometido. Puede ser difícil mirar a la cámara cuando ves a una persona en la pantalla.
</a:t>
            </a:r>
            <a:endParaRPr lang="en-P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730597"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351802" y="401296"/>
            <a:ext cx="7100371" cy="4465808"/>
          </a:xfrm>
          <a:prstGeom prst="rect">
            <a:avLst/>
          </a:prstGeom>
          <a:noFill/>
          <a:ln>
            <a:noFill/>
          </a:ln>
        </p:spPr>
        <p:txBody>
          <a:bodyPr spcFirstLastPara="1" wrap="square" lIns="91425" tIns="91425" rIns="91425" bIns="91425" anchor="t" anchorCtr="0">
            <a:spAutoFit/>
          </a:bodyPr>
          <a:lstStyle/>
          <a:p>
            <a:pPr lvl="0" algn="just">
              <a:lnSpc>
                <a:spcPct val="107000"/>
              </a:lnSpc>
            </a:pPr>
            <a:r>
              <a:rPr lang="es-ES" sz="2000" b="1" dirty="0">
                <a:latin typeface="Times New Roman" panose="02020603050405020304" pitchFamily="18" charset="0"/>
                <a:ea typeface="Calibri" panose="020F0502020204030204" pitchFamily="34" charset="0"/>
                <a:cs typeface="Times New Roman" panose="02020603050405020304" pitchFamily="18" charset="0"/>
              </a:rPr>
              <a:t>¡Sonríe y luce genuino! 
</a:t>
            </a:r>
            <a:r>
              <a:rPr lang="es-ES" sz="2000" dirty="0">
                <a:latin typeface="Times New Roman" panose="02020603050405020304" pitchFamily="18" charset="0"/>
                <a:ea typeface="Calibri" panose="020F0502020204030204" pitchFamily="34" charset="0"/>
                <a:cs typeface="Times New Roman" panose="02020603050405020304" pitchFamily="18" charset="0"/>
              </a:rPr>
              <a:t>Es importante tener una sonrisa segura y genuina al comenzar la entrevista. Además, mientras el gerente de contratación está hablando, es crucial parecer interesado, enfocado y, en general, tener una expresión agradable en su rostro.</a:t>
            </a:r>
            <a:r>
              <a:rPr lang="es-ES" sz="2000" b="1" dirty="0">
                <a:latin typeface="Times New Roman" panose="02020603050405020304" pitchFamily="18" charset="0"/>
                <a:ea typeface="Calibri" panose="020F0502020204030204" pitchFamily="34" charset="0"/>
                <a:cs typeface="Times New Roman" panose="02020603050405020304" pitchFamily="18" charset="0"/>
              </a:rPr>
              <a:t>
¡Recuerda el tono de voz correcto! 
</a:t>
            </a:r>
            <a:r>
              <a:rPr lang="es-ES" sz="2000" dirty="0">
                <a:latin typeface="Times New Roman" panose="02020603050405020304" pitchFamily="18" charset="0"/>
                <a:ea typeface="Calibri" panose="020F0502020204030204" pitchFamily="34" charset="0"/>
                <a:cs typeface="Times New Roman" panose="02020603050405020304" pitchFamily="18" charset="0"/>
              </a:rPr>
              <a:t>Un tono de voz seguro y entusiasta te pondrá menos nervioso. Solo relájate y recuerda respirar.</a:t>
            </a:r>
            <a:r>
              <a:rPr lang="es-ES" sz="2000" b="1" dirty="0">
                <a:latin typeface="Times New Roman" panose="02020603050405020304" pitchFamily="18" charset="0"/>
                <a:ea typeface="Calibri" panose="020F0502020204030204" pitchFamily="34" charset="0"/>
                <a:cs typeface="Times New Roman" panose="02020603050405020304" pitchFamily="18" charset="0"/>
              </a:rPr>
              <a:t>
¡Vístete elegante! 
</a:t>
            </a:r>
            <a:r>
              <a:rPr lang="es-ES" sz="2000" dirty="0">
                <a:latin typeface="Times New Roman" panose="02020603050405020304" pitchFamily="18" charset="0"/>
                <a:ea typeface="Calibri" panose="020F0502020204030204" pitchFamily="34" charset="0"/>
                <a:cs typeface="Times New Roman" panose="02020603050405020304" pitchFamily="18" charset="0"/>
              </a:rPr>
              <a:t>Un atuendo armado puede tener un fuerte impacto en un reclutador, incluso si la entrevista es en línea. ¡Vístete de pies a cabeza como tendrías una entrevista en persona! ¡Te hará sentir más seguro!</a:t>
            </a:r>
            <a:r>
              <a:rPr lang="es-ES" sz="2000" b="1" dirty="0">
                <a:latin typeface="Times New Roman" panose="02020603050405020304" pitchFamily="18" charset="0"/>
                <a:ea typeface="Calibri" panose="020F0502020204030204" pitchFamily="34" charset="0"/>
                <a:cs typeface="Times New Roman" panose="02020603050405020304" pitchFamily="18" charset="0"/>
              </a:rPr>
              <a:t>
</a:t>
            </a:r>
            <a:endParaRPr sz="1900"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532435" y="2460475"/>
            <a:ext cx="8848829" cy="903850"/>
          </a:xfrm>
          <a:prstGeom prst="rect">
            <a:avLst/>
          </a:prstGeom>
          <a:noFill/>
          <a:ln>
            <a:noFill/>
          </a:ln>
        </p:spPr>
        <p:txBody>
          <a:bodyPr spcFirstLastPara="1" wrap="square" lIns="91425" tIns="45700" rIns="91425" bIns="45700" anchor="ctr" anchorCtr="0">
            <a:noAutofit/>
          </a:bodyPr>
          <a:lstStyle/>
          <a:p>
            <a:pPr lvl="0" algn="ctr">
              <a:buClr>
                <a:srgbClr val="662483"/>
              </a:buClr>
              <a:buSzPts val="3600"/>
            </a:pPr>
            <a:r>
              <a:rPr lang="en-IE" sz="6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¡TENER CONFIANZA AYUDA!
</a:t>
            </a:r>
            <a:endParaRPr sz="6600" dirty="0">
              <a:latin typeface="Times New Roman" panose="02020603050405020304" pitchFamily="18" charset="0"/>
              <a:cs typeface="Times New Roman" panose="02020603050405020304" pitchFamily="18" charset="0"/>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pic>
        <p:nvPicPr>
          <p:cNvPr id="2" name="Google Shape;131;p4">
            <a:extLst>
              <a:ext uri="{FF2B5EF4-FFF2-40B4-BE49-F238E27FC236}">
                <a16:creationId xmlns:a16="http://schemas.microsoft.com/office/drawing/2014/main"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id="{09776685-9729-2725-18D5-AC55A1C973C9}"/>
              </a:ext>
            </a:extLst>
          </p:cNvPr>
          <p:cNvSpPr txBox="1"/>
          <p:nvPr/>
        </p:nvSpPr>
        <p:spPr>
          <a:xfrm>
            <a:off x="1056358" y="3943176"/>
            <a:ext cx="8052318" cy="1497589"/>
          </a:xfrm>
          <a:prstGeom prst="rect">
            <a:avLst/>
          </a:prstGeom>
          <a:noFill/>
        </p:spPr>
        <p:txBody>
          <a:bodyPr wrap="square">
            <a:spAutoFit/>
          </a:bodyPr>
          <a:lstStyle/>
          <a:p>
            <a:pPr algn="ctr">
              <a:lnSpc>
                <a:spcPct val="107000"/>
              </a:lnSpc>
              <a:spcAft>
                <a:spcPts val="800"/>
              </a:spcAft>
            </a:pPr>
            <a:r>
              <a:rPr lang="es-ES" sz="2000" dirty="0">
                <a:latin typeface="Times New Roman" panose="02020603050405020304" pitchFamily="18" charset="0"/>
                <a:ea typeface="Calibri" panose="020F0502020204030204" pitchFamily="34" charset="0"/>
              </a:rPr>
              <a:t>Recuerda que quieres parecer genuino y auténtico durante una entrevista. Esa es tu oportunidad de expresarte fuera del papel. ¡Ahora puedes mostrar quién eres como individuo!
</a:t>
            </a:r>
            <a:endParaRPr lang="en-PL" sz="20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6" name="TextBox 5">
            <a:extLst>
              <a:ext uri="{FF2B5EF4-FFF2-40B4-BE49-F238E27FC236}">
                <a16:creationId xmlns:a16="http://schemas.microsoft.com/office/drawing/2014/main" id="{4E0D1FBA-57AB-958E-56DE-96E2F6676E7A}"/>
              </a:ext>
            </a:extLst>
          </p:cNvPr>
          <p:cNvSpPr txBox="1"/>
          <p:nvPr/>
        </p:nvSpPr>
        <p:spPr>
          <a:xfrm>
            <a:off x="1484024" y="1562976"/>
            <a:ext cx="9223951" cy="3732047"/>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s-ES" sz="2400" dirty="0">
                <a:latin typeface="Times New Roman" panose="02020603050405020304" pitchFamily="18" charset="0"/>
                <a:ea typeface="Calibri" panose="020F0502020204030204" pitchFamily="34" charset="0"/>
              </a:rPr>
              <a:t>Deténgase y piense profundamente en sus fortalezas, debilidades y rasgos. Puede hacer una lista con anticipación para organizar sus pensamientos. Cuando sepa lo que quiere comunicar, le resultará más fácil dejar que sus fortalezas brillen naturalmente.
Al tratar de presentarse como una persona profesional y de buen comportamiento, se da la mejor oportunidad posible de tener éxito en su transición a una carrera de trabajo remoto. Prepárese de antemano y sea usted mismo, ya que es una manera perfecta de causar buenas primeras impresiones y comenzar una nueva carrera en línea.</a:t>
            </a:r>
            <a:endParaRPr lang="en-PL" sz="2400" b="1"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1200288"/>
          </a:xfrm>
          <a:prstGeom prst="rect">
            <a:avLst/>
          </a:prstGeom>
          <a:noFill/>
          <a:ln>
            <a:noFill/>
          </a:ln>
        </p:spPr>
        <p:txBody>
          <a:bodyPr spcFirstLastPara="1" wrap="square" lIns="91425" tIns="45700" rIns="91425" bIns="45700" anchor="t" anchorCtr="0">
            <a:spAutoFit/>
          </a:bodyPr>
          <a:lstStyle/>
          <a:p>
            <a:pPr lvl="0" algn="ct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PARA MÁS INFORMACIÓN
</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465221" y="2631806"/>
            <a:ext cx="11261557" cy="2149020"/>
          </a:xfrm>
          <a:prstGeom prst="rect">
            <a:avLst/>
          </a:prstGeom>
          <a:noFill/>
          <a:ln>
            <a:noFill/>
          </a:ln>
        </p:spPr>
        <p:txBody>
          <a:bodyPr spcFirstLastPara="1" wrap="square" lIns="91425" tIns="91425" rIns="91425" bIns="91425" anchor="t" anchorCtr="0">
            <a:spAutoFit/>
          </a:bodyPr>
          <a:lstStyle/>
          <a:p>
            <a:pPr lvl="0" algn="ctr">
              <a:lnSpc>
                <a:spcPct val="115000"/>
              </a:lnSpc>
            </a:pPr>
            <a:r>
              <a:rPr lang="es-ES" sz="2400" dirty="0">
                <a:solidFill>
                  <a:schemeClr val="lt1"/>
                </a:solidFill>
                <a:latin typeface="Times New Roman" panose="02020603050405020304" pitchFamily="18" charset="0"/>
                <a:cs typeface="Times New Roman" panose="02020603050405020304" pitchFamily="18" charset="0"/>
              </a:rPr>
              <a:t>Para obtener más información sobre cómo presentarse 
Durante una entrevista en línea, visite Indeed.com 
</a:t>
            </a:r>
            <a:r>
              <a:rPr lang="en-IE" sz="2400" dirty="0">
                <a:solidFill>
                  <a:schemeClr val="lt1"/>
                </a:solidFill>
                <a:latin typeface="Times New Roman" panose="02020603050405020304" pitchFamily="18" charset="0"/>
                <a:cs typeface="Times New Roman" panose="02020603050405020304" pitchFamily="18" charset="0"/>
                <a:hlinkClick r:id="rId6"/>
              </a:rPr>
              <a:t>https://ca.indeed.com/career-advice/interviewing/video-interview-guide</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n-IE" sz="2400" dirty="0">
                <a:solidFill>
                  <a:schemeClr val="dk1"/>
                </a:solidFill>
                <a:latin typeface="Times New Roman" panose="02020603050405020304" pitchFamily="18" charset="0"/>
                <a:cs typeface="Times New Roman" panose="02020603050405020304" pitchFamily="18" charset="0"/>
                <a:hlinkClick r:id="rId7"/>
              </a:rPr>
              <a:t>https://ca.indeed.com/career-advice/interviewing/how-to-introduce-yourself-in-a-interview</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endParaRPr lang="en-IE" sz="1500"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633</Words>
  <Application>Microsoft Office PowerPoint</Application>
  <PresentationFormat>Panorámica</PresentationFormat>
  <Paragraphs>21</Paragraphs>
  <Slides>10</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Times New Roman</vt:lpstr>
      <vt:lpstr>Arial</vt:lpstr>
      <vt:lpstr>Fjalla One</vt:lpstr>
      <vt:lpstr>Quattrocento Sans</vt:lpstr>
      <vt:lpstr>Calibri</vt:lpstr>
      <vt:lpstr>Office Theme</vt:lpstr>
      <vt:lpstr>Presentación de PowerPoint</vt:lpstr>
      <vt:lpstr>Presentación de PowerPoint</vt:lpstr>
      <vt:lpstr>Presentación de PowerPoint</vt:lpstr>
      <vt:lpstr>UN LENGUAJE CORPORAL ADECUADO 
</vt:lpstr>
      <vt:lpstr>Presentación de PowerPoint</vt:lpstr>
      <vt:lpstr>Presentación de PowerPoint</vt:lpstr>
      <vt:lpstr>¡TENER CONFIANZA AYUDA!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Marta Muñoz</cp:lastModifiedBy>
  <cp:revision>4</cp:revision>
  <dcterms:created xsi:type="dcterms:W3CDTF">2021-04-20T08:47:25Z</dcterms:created>
  <dcterms:modified xsi:type="dcterms:W3CDTF">2023-07-01T13:15:03Z</dcterms:modified>
</cp:coreProperties>
</file>