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hmU5gh7kekqsP53KcZwLtxlnv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regular.fntdata"/><Relationship Id="rId14" Type="http://schemas.openxmlformats.org/officeDocument/2006/relationships/slide" Target="slides/slide10.xml"/><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a.indeed.com/career-advice/resumes-cover-letters/hard-skills" TargetMode="External"/><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8.png"/><Relationship Id="rId7"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7.png"/><Relationship Id="rId6" Type="http://schemas.openxmlformats.org/officeDocument/2006/relationships/hyperlink" Target="https://ca.indeed.com/career-advice/resumes-cover-letters/hard-skill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hyperlink" Target="https://ca.indeed.com/career-advice/resumes-cover-letters/hard-skill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2137563" y="1511209"/>
            <a:ext cx="7916873" cy="3835582"/>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8"/>
          <p:cNvSpPr txBox="1"/>
          <p:nvPr/>
        </p:nvSpPr>
        <p:spPr>
          <a:xfrm>
            <a:off x="5185019" y="6117074"/>
            <a:ext cx="6771600" cy="554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b="0" i="0" sz="1400" u="none" cap="none" strike="noStrike">
              <a:solidFill>
                <a:srgbClr val="000000"/>
              </a:solidFill>
              <a:latin typeface="Arial"/>
              <a:ea typeface="Arial"/>
              <a:cs typeface="Arial"/>
              <a:sym typeface="Arial"/>
            </a:endParaRPr>
          </a:p>
        </p:txBody>
      </p:sp>
      <p:pic>
        <p:nvPicPr>
          <p:cNvPr id="197" name="Google Shape;197;p18"/>
          <p:cNvPicPr preferRelativeResize="0"/>
          <p:nvPr/>
        </p:nvPicPr>
        <p:blipFill rotWithShape="1">
          <a:blip r:embed="rId3">
            <a:alphaModFix/>
          </a:blip>
          <a:srcRect b="0" l="0" r="0" t="0"/>
          <a:stretch/>
        </p:blipFill>
        <p:spPr>
          <a:xfrm>
            <a:off x="4191000" y="974011"/>
            <a:ext cx="3810001" cy="1899479"/>
          </a:xfrm>
          <a:prstGeom prst="rect">
            <a:avLst/>
          </a:prstGeom>
          <a:noFill/>
          <a:ln>
            <a:noFill/>
          </a:ln>
        </p:spPr>
      </p:pic>
      <p:sp>
        <p:nvSpPr>
          <p:cNvPr id="198" name="Google Shape;198;p18"/>
          <p:cNvSpPr/>
          <p:nvPr/>
        </p:nvSpPr>
        <p:spPr>
          <a:xfrm>
            <a:off x="10353554" y="57149"/>
            <a:ext cx="1838400" cy="79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99" name="Google Shape;199;p18"/>
          <p:cNvSpPr/>
          <p:nvPr/>
        </p:nvSpPr>
        <p:spPr>
          <a:xfrm>
            <a:off x="10827521" y="138329"/>
            <a:ext cx="1364400" cy="3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0" name="Google Shape;200;p18"/>
          <p:cNvPicPr preferRelativeResize="0"/>
          <p:nvPr/>
        </p:nvPicPr>
        <p:blipFill rotWithShape="1">
          <a:blip r:embed="rId4">
            <a:alphaModFix/>
          </a:blip>
          <a:srcRect b="0" l="0" r="0" t="0"/>
          <a:stretch/>
        </p:blipFill>
        <p:spPr>
          <a:xfrm>
            <a:off x="11002357" y="219532"/>
            <a:ext cx="1013549" cy="181798"/>
          </a:xfrm>
          <a:prstGeom prst="rect">
            <a:avLst/>
          </a:prstGeom>
          <a:noFill/>
          <a:ln>
            <a:noFill/>
          </a:ln>
        </p:spPr>
      </p:pic>
      <p:pic>
        <p:nvPicPr>
          <p:cNvPr id="201" name="Google Shape;201;p18"/>
          <p:cNvPicPr preferRelativeResize="0"/>
          <p:nvPr/>
        </p:nvPicPr>
        <p:blipFill rotWithShape="1">
          <a:blip r:embed="rId5">
            <a:alphaModFix/>
          </a:blip>
          <a:srcRect b="0" l="0" r="0" t="0"/>
          <a:stretch/>
        </p:blipFill>
        <p:spPr>
          <a:xfrm>
            <a:off x="2297323" y="3690456"/>
            <a:ext cx="7597357" cy="1609649"/>
          </a:xfrm>
          <a:prstGeom prst="rect">
            <a:avLst/>
          </a:prstGeom>
          <a:noFill/>
          <a:ln>
            <a:noFill/>
          </a:ln>
        </p:spPr>
      </p:pic>
      <p:pic>
        <p:nvPicPr>
          <p:cNvPr id="202" name="Google Shape;202;p18"/>
          <p:cNvPicPr preferRelativeResize="0"/>
          <p:nvPr/>
        </p:nvPicPr>
        <p:blipFill rotWithShape="1">
          <a:blip r:embed="rId6">
            <a:alphaModFix/>
          </a:blip>
          <a:srcRect b="0" l="0" r="0" t="0"/>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txBox="1"/>
          <p:nvPr/>
        </p:nvSpPr>
        <p:spPr>
          <a:xfrm>
            <a:off x="398988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1803086" y="2336853"/>
            <a:ext cx="1681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9051388"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3475509" y="953543"/>
            <a:ext cx="5125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Hdbchdcbhwdcbdwhc wdhbc hwdc hd chc hc hc hd chdc condhdclhwdbcdhbcw</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400" u="none" cap="none" strike="noStrike">
              <a:solidFill>
                <a:srgbClr val="000000"/>
              </a:solidFill>
              <a:latin typeface="Arial"/>
              <a:ea typeface="Arial"/>
              <a:cs typeface="Arial"/>
              <a:sym typeface="Arial"/>
            </a:endParaRPr>
          </a:p>
        </p:txBody>
      </p:sp>
      <p:pic>
        <p:nvPicPr>
          <p:cNvPr id="99" name="Google Shape;99;p2"/>
          <p:cNvPicPr preferRelativeResize="0"/>
          <p:nvPr/>
        </p:nvPicPr>
        <p:blipFill rotWithShape="1">
          <a:blip r:embed="rId3">
            <a:alphaModFix/>
          </a:blip>
          <a:srcRect b="0" l="0" r="0" t="0"/>
          <a:stretch/>
        </p:blipFill>
        <p:spPr>
          <a:xfrm>
            <a:off x="11068051" y="174274"/>
            <a:ext cx="1013552" cy="181798"/>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01" name="Google Shape;101;p2"/>
          <p:cNvSpPr txBox="1"/>
          <p:nvPr/>
        </p:nvSpPr>
        <p:spPr>
          <a:xfrm>
            <a:off x="4572000" y="1343025"/>
            <a:ext cx="764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2" name="Google Shape;102;p2"/>
          <p:cNvSpPr txBox="1"/>
          <p:nvPr/>
        </p:nvSpPr>
        <p:spPr>
          <a:xfrm>
            <a:off x="1217490" y="368433"/>
            <a:ext cx="8929800" cy="29546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IE" sz="3600" u="sng" cap="none" strike="noStrike">
                <a:solidFill>
                  <a:srgbClr val="000000"/>
                </a:solidFill>
                <a:latin typeface="Times New Roman"/>
                <a:ea typeface="Times New Roman"/>
                <a:cs typeface="Times New Roman"/>
                <a:sym typeface="Times New Roman"/>
              </a:rPr>
              <a:t>HABILIDADES PARA LA BÚSQUEDA DE EMPLEO REMOTO</a:t>
            </a:r>
            <a:br>
              <a:rPr b="1" i="0" lang="en-IE" sz="3600" u="sng" cap="none" strike="noStrike">
                <a:solidFill>
                  <a:srgbClr val="000000"/>
                </a:solidFill>
                <a:latin typeface="Times New Roman"/>
                <a:ea typeface="Times New Roman"/>
                <a:cs typeface="Times New Roman"/>
                <a:sym typeface="Times New Roman"/>
              </a:rPr>
            </a:br>
            <a:r>
              <a:rPr b="1" i="0" lang="en-IE" sz="3600" u="sng" cap="none" strike="noStrike">
                <a:solidFill>
                  <a:srgbClr val="000000"/>
                </a:solidFill>
                <a:latin typeface="Times New Roman"/>
                <a:ea typeface="Times New Roman"/>
                <a:cs typeface="Times New Roman"/>
                <a:sym typeface="Times New Roman"/>
              </a:rPr>
              <a:t>¿CÓMO EVALUAR TUS PROPIAS HABILIDADES?</a:t>
            </a:r>
            <a:br>
              <a:rPr b="1" i="0" lang="en-IE" sz="3600" u="sng" cap="none" strike="noStrike">
                <a:solidFill>
                  <a:srgbClr val="000000"/>
                </a:solidFill>
                <a:latin typeface="Times New Roman"/>
                <a:ea typeface="Times New Roman"/>
                <a:cs typeface="Times New Roman"/>
                <a:sym typeface="Times New Roman"/>
              </a:rPr>
            </a:br>
            <a:endParaRPr b="1" i="1" sz="2300" u="none" cap="none" strike="noStrike">
              <a:solidFill>
                <a:srgbClr val="000000"/>
              </a:solidFill>
              <a:latin typeface="Calibri"/>
              <a:ea typeface="Calibri"/>
              <a:cs typeface="Calibri"/>
              <a:sym typeface="Calibri"/>
            </a:endParaRPr>
          </a:p>
        </p:txBody>
      </p:sp>
      <p:sp>
        <p:nvSpPr>
          <p:cNvPr id="103" name="Google Shape;103;p2"/>
          <p:cNvSpPr txBox="1"/>
          <p:nvPr/>
        </p:nvSpPr>
        <p:spPr>
          <a:xfrm>
            <a:off x="1459131" y="2499855"/>
            <a:ext cx="9354244" cy="905100"/>
          </a:xfrm>
          <a:prstGeom prst="rect">
            <a:avLst/>
          </a:prstGeom>
          <a:noFill/>
          <a:ln>
            <a:noFill/>
          </a:ln>
        </p:spPr>
        <p:txBody>
          <a:bodyPr anchorCtr="0" anchor="t" bIns="91425" lIns="91425" spcFirstLastPara="1" rIns="91425" wrap="square" tIns="91425">
            <a:noAutofit/>
          </a:bodyPr>
          <a:lstStyle/>
          <a:p>
            <a:pPr indent="0" lvl="0" marL="0" marR="0" rtl="0" algn="just">
              <a:lnSpc>
                <a:spcPct val="110000"/>
              </a:lnSpc>
              <a:spcBef>
                <a:spcPts val="3000"/>
              </a:spcBef>
              <a:spcAft>
                <a:spcPts val="0"/>
              </a:spcAft>
              <a:buNone/>
            </a:pPr>
            <a:r>
              <a:rPr b="1" i="0" lang="en-IE" sz="2600" u="none" cap="none" strike="noStrike">
                <a:solidFill>
                  <a:srgbClr val="FF0000"/>
                </a:solidFill>
                <a:latin typeface="Times"/>
                <a:ea typeface="Times"/>
                <a:cs typeface="Times"/>
                <a:sym typeface="Times"/>
              </a:rPr>
              <a:t>“El éxito no siempre se trata de grandeza. Se trata de consistencia. El trabajo duro constante conduce al éxito. La grandeza vendrá".</a:t>
            </a:r>
            <a:endParaRPr b="1" i="1" sz="2250" u="none" cap="none" strike="noStrike">
              <a:solidFill>
                <a:srgbClr val="FF0000"/>
              </a:solidFill>
              <a:latin typeface="Times"/>
              <a:ea typeface="Times"/>
              <a:cs typeface="Times"/>
              <a:sym typeface="Times"/>
            </a:endParaRPr>
          </a:p>
          <a:p>
            <a:pPr indent="0" lvl="0" marL="0" marR="0" rtl="0" algn="l">
              <a:lnSpc>
                <a:spcPct val="110000"/>
              </a:lnSpc>
              <a:spcBef>
                <a:spcPts val="3000"/>
              </a:spcBef>
              <a:spcAft>
                <a:spcPts val="0"/>
              </a:spcAft>
              <a:buClr>
                <a:schemeClr val="dk1"/>
              </a:buClr>
              <a:buSzPts val="1100"/>
              <a:buFont typeface="Arial"/>
              <a:buNone/>
            </a:pPr>
            <a:r>
              <a:rPr b="1" i="1" lang="en-IE" sz="2250" u="none" cap="none" strike="noStrike">
                <a:solidFill>
                  <a:srgbClr val="7030A0"/>
                </a:solidFill>
                <a:latin typeface="Times New Roman"/>
                <a:ea typeface="Times New Roman"/>
                <a:cs typeface="Times New Roman"/>
                <a:sym typeface="Times New Roman"/>
              </a:rPr>
              <a:t>- Dwayne Johnson</a:t>
            </a:r>
            <a:endParaRPr b="0" i="0" sz="2200" u="none" cap="none" strike="noStrike">
              <a:solidFill>
                <a:srgbClr val="7030A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09" name="Google Shape;109;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1" name="Google Shape;111;p3"/>
          <p:cNvSpPr/>
          <p:nvPr/>
        </p:nvSpPr>
        <p:spPr>
          <a:xfrm>
            <a:off x="2293620" y="1257622"/>
            <a:ext cx="7664221"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txBox="1"/>
          <p:nvPr/>
        </p:nvSpPr>
        <p:spPr>
          <a:xfrm>
            <a:off x="1608823" y="1439495"/>
            <a:ext cx="9033815"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E" sz="3600" u="none" cap="none" strike="noStrike">
                <a:solidFill>
                  <a:srgbClr val="BE1522"/>
                </a:solidFill>
                <a:latin typeface="Times New Roman"/>
                <a:ea typeface="Times New Roman"/>
                <a:cs typeface="Times New Roman"/>
                <a:sym typeface="Times New Roman"/>
              </a:rPr>
              <a:t>EVALUACIÓN DE COMPETENCIAS</a:t>
            </a:r>
            <a:br>
              <a:rPr b="1" i="0" lang="en-IE" sz="3600" u="none" cap="none" strike="noStrike">
                <a:solidFill>
                  <a:srgbClr val="BE1522"/>
                </a:solidFill>
                <a:latin typeface="Times New Roman"/>
                <a:ea typeface="Times New Roman"/>
                <a:cs typeface="Times New Roman"/>
                <a:sym typeface="Times New Roman"/>
              </a:rPr>
            </a:br>
            <a:endParaRPr b="1" i="0" sz="3600" u="none" cap="none" strike="noStrike">
              <a:solidFill>
                <a:srgbClr val="BE1522"/>
              </a:solidFill>
              <a:latin typeface="Times New Roman"/>
              <a:ea typeface="Times New Roman"/>
              <a:cs typeface="Times New Roman"/>
              <a:sym typeface="Times New Roman"/>
            </a:endParaRPr>
          </a:p>
        </p:txBody>
      </p:sp>
      <p:sp>
        <p:nvSpPr>
          <p:cNvPr id="113" name="Google Shape;113;p3"/>
          <p:cNvSpPr txBox="1"/>
          <p:nvPr/>
        </p:nvSpPr>
        <p:spPr>
          <a:xfrm>
            <a:off x="2367386" y="2155719"/>
            <a:ext cx="7516687" cy="28622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E" sz="2000" u="none" cap="none" strike="noStrike">
                <a:solidFill>
                  <a:schemeClr val="dk1"/>
                </a:solidFill>
                <a:latin typeface="Times New Roman"/>
                <a:ea typeface="Times New Roman"/>
                <a:cs typeface="Times New Roman"/>
                <a:sym typeface="Times New Roman"/>
              </a:rPr>
              <a:t>La evaluación de sus habilidades es vital si está buscando un trabajo remoto. Evaluar nuestras habilidades puede ayudarnos a entendernos mejor, lo que luego puede conducir a un desarrollo personal. Además, una vez que realmente te entiendes a ti mismo y sepas cuáles son tus habilidades, ¡también puedes comenzar una carrera más prometedora! Por lo tanto, la evaluación de sus habilidades puede ayudarlo a mejorar y aprovechar las habilidades que ya tiene, pero también a desarrollar otras nuevas que podrían ser útiles para encontrar una nueva trayectoria profesional.</a:t>
            </a:r>
            <a:r>
              <a:rPr b="1" i="0" lang="en-IE" sz="2000" u="none" cap="none" strike="noStrike">
                <a:solidFill>
                  <a:schemeClr val="dk1"/>
                </a:solidFill>
                <a:latin typeface="Times New Roman"/>
                <a:ea typeface="Times New Roman"/>
                <a:cs typeface="Times New Roman"/>
                <a:sym typeface="Times New Roman"/>
              </a:rPr>
              <a:t>.</a:t>
            </a:r>
            <a:endParaRPr b="1" i="0" sz="1700" u="none" cap="none" strike="noStrike">
              <a:solidFill>
                <a:srgbClr val="000000"/>
              </a:solidFill>
              <a:latin typeface="Times New Roman"/>
              <a:ea typeface="Times New Roman"/>
              <a:cs typeface="Times New Roman"/>
              <a:sym typeface="Times New Roman"/>
            </a:endParaRPr>
          </a:p>
        </p:txBody>
      </p:sp>
      <p:pic>
        <p:nvPicPr>
          <p:cNvPr id="114" name="Google Shape;114;p3"/>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5" name="Google Shape;115;p3"/>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2637423" y="1496864"/>
            <a:ext cx="3458577"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E1522"/>
              </a:buClr>
              <a:buSzPts val="3600"/>
              <a:buFont typeface="Quattrocento Sans"/>
              <a:buNone/>
            </a:pPr>
            <a:r>
              <a:rPr b="1" lang="en-IE" sz="3600">
                <a:solidFill>
                  <a:srgbClr val="BE1522"/>
                </a:solidFill>
                <a:latin typeface="Times New Roman"/>
                <a:ea typeface="Times New Roman"/>
                <a:cs typeface="Times New Roman"/>
                <a:sym typeface="Times New Roman"/>
              </a:rPr>
              <a:t>HARD SKILLS</a:t>
            </a:r>
            <a:endParaRPr>
              <a:latin typeface="Times New Roman"/>
              <a:ea typeface="Times New Roman"/>
              <a:cs typeface="Times New Roman"/>
              <a:sym typeface="Times New Roman"/>
            </a:endParaRPr>
          </a:p>
        </p:txBody>
      </p:sp>
      <p:sp>
        <p:nvSpPr>
          <p:cNvPr id="121" name="Google Shape;121;p4"/>
          <p:cNvSpPr txBox="1"/>
          <p:nvPr/>
        </p:nvSpPr>
        <p:spPr>
          <a:xfrm>
            <a:off x="2251311" y="1471132"/>
            <a:ext cx="428169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2" name="Google Shape;122;p4"/>
          <p:cNvSpPr txBox="1"/>
          <p:nvPr/>
        </p:nvSpPr>
        <p:spPr>
          <a:xfrm flipH="1">
            <a:off x="2481404" y="4163635"/>
            <a:ext cx="8664985" cy="15804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0" i="0" lang="en-IE" sz="3200" u="none" cap="none" strike="noStrike">
                <a:solidFill>
                  <a:srgbClr val="2D2D2D"/>
                </a:solidFill>
                <a:latin typeface="Times New Roman"/>
                <a:ea typeface="Times New Roman"/>
                <a:cs typeface="Times New Roman"/>
                <a:sym typeface="Times New Roman"/>
              </a:rPr>
              <a:t>“Las habilidades duras implican conocimientos técnicos o adiestramiento. La gente obtiene este conocimiento y capacitación a través de la experiencia de la vida". </a:t>
            </a:r>
            <a:endParaRPr b="0" i="0" sz="3200" u="none" cap="none" strike="noStrike">
              <a:solidFill>
                <a:srgbClr val="2D2D2D"/>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t/>
            </a:r>
            <a:endParaRPr b="0" i="0" sz="3200" u="none" cap="none" strike="noStrike">
              <a:solidFill>
                <a:srgbClr val="2D2D2D"/>
              </a:solidFill>
              <a:latin typeface="Times New Roman"/>
              <a:ea typeface="Times New Roman"/>
              <a:cs typeface="Times New Roman"/>
              <a:sym typeface="Times New Roman"/>
            </a:endParaRPr>
          </a:p>
          <a:p>
            <a:pPr indent="-342900" lvl="0" marL="342900" marR="0" rtl="0" algn="l">
              <a:lnSpc>
                <a:spcPct val="115000"/>
              </a:lnSpc>
              <a:spcBef>
                <a:spcPts val="0"/>
              </a:spcBef>
              <a:spcAft>
                <a:spcPts val="0"/>
              </a:spcAft>
              <a:buClr>
                <a:schemeClr val="dk1"/>
              </a:buClr>
              <a:buSzPts val="1100"/>
              <a:buFont typeface="Arial"/>
              <a:buChar char="-"/>
            </a:pPr>
            <a:r>
              <a:rPr b="0" i="0" lang="en-IE" sz="1500" u="sng" cap="none" strike="noStrike">
                <a:solidFill>
                  <a:srgbClr val="2D2D2D"/>
                </a:solidFill>
                <a:latin typeface="Times New Roman"/>
                <a:ea typeface="Times New Roman"/>
                <a:cs typeface="Times New Roman"/>
                <a:sym typeface="Times New Roman"/>
                <a:hlinkClick r:id="rId3">
                  <a:extLst>
                    <a:ext uri="{A12FA001-AC4F-418D-AE19-62706E023703}">
                      <ahyp:hlinkClr val="tx"/>
                    </a:ext>
                  </a:extLst>
                </a:hlinkClick>
              </a:rPr>
              <a:t>https://ca.indeed.com/career-advice/resumes-cover-letters/hard-skills</a:t>
            </a:r>
            <a:endParaRPr b="0" i="0" sz="1500" u="none" cap="none" strike="noStrike">
              <a:solidFill>
                <a:srgbClr val="2D2D2D"/>
              </a:solidFill>
              <a:latin typeface="Times New Roman"/>
              <a:ea typeface="Times New Roman"/>
              <a:cs typeface="Times New Roman"/>
              <a:sym typeface="Times New Roman"/>
            </a:endParaRPr>
          </a:p>
          <a:p>
            <a:pPr indent="-273050" lvl="0" marL="342900" marR="0" rtl="0" algn="l">
              <a:lnSpc>
                <a:spcPct val="115000"/>
              </a:lnSpc>
              <a:spcBef>
                <a:spcPts val="0"/>
              </a:spcBef>
              <a:spcAft>
                <a:spcPts val="0"/>
              </a:spcAft>
              <a:buClr>
                <a:schemeClr val="dk1"/>
              </a:buClr>
              <a:buSzPts val="1100"/>
              <a:buFont typeface="Arial"/>
              <a:buNone/>
            </a:pPr>
            <a:r>
              <a:t/>
            </a:r>
            <a:endParaRPr b="0" i="0" sz="2000" u="none" cap="none" strike="noStrike">
              <a:solidFill>
                <a:srgbClr val="000000"/>
              </a:solidFill>
              <a:latin typeface="Times New Roman"/>
              <a:ea typeface="Times New Roman"/>
              <a:cs typeface="Times New Roman"/>
              <a:sym typeface="Times New Roman"/>
            </a:endParaRPr>
          </a:p>
        </p:txBody>
      </p:sp>
      <p:sp>
        <p:nvSpPr>
          <p:cNvPr id="123" name="Google Shape;123;p4"/>
          <p:cNvSpPr txBox="1"/>
          <p:nvPr/>
        </p:nvSpPr>
        <p:spPr>
          <a:xfrm>
            <a:off x="2374234" y="2048265"/>
            <a:ext cx="7443532"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2251311" y="5158500"/>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6" name="Google Shape;12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7" name="Google Shape;127;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8" name="Google Shape;12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5">
            <a:alphaModFix/>
          </a:blip>
          <a:srcRect b="0" l="0" r="0" t="1926"/>
          <a:stretch/>
        </p:blipFill>
        <p:spPr>
          <a:xfrm>
            <a:off x="1045611" y="0"/>
            <a:ext cx="897978" cy="5820508"/>
          </a:xfrm>
          <a:prstGeom prst="rect">
            <a:avLst/>
          </a:prstGeom>
          <a:noFill/>
          <a:ln>
            <a:noFill/>
          </a:ln>
        </p:spPr>
      </p:pic>
      <p:pic>
        <p:nvPicPr>
          <p:cNvPr id="130" name="Google Shape;130;p4"/>
          <p:cNvPicPr preferRelativeResize="0"/>
          <p:nvPr/>
        </p:nvPicPr>
        <p:blipFill rotWithShape="1">
          <a:blip r:embed="rId6">
            <a:alphaModFix/>
          </a:blip>
          <a:srcRect b="0" l="0" r="0" t="0"/>
          <a:stretch/>
        </p:blipFill>
        <p:spPr>
          <a:xfrm>
            <a:off x="11002357" y="219532"/>
            <a:ext cx="1013552" cy="181798"/>
          </a:xfrm>
          <a:prstGeom prst="rect">
            <a:avLst/>
          </a:prstGeom>
          <a:noFill/>
          <a:ln>
            <a:noFill/>
          </a:ln>
        </p:spPr>
      </p:pic>
      <p:pic>
        <p:nvPicPr>
          <p:cNvPr id="131" name="Google Shape;131;p4"/>
          <p:cNvPicPr preferRelativeResize="0"/>
          <p:nvPr/>
        </p:nvPicPr>
        <p:blipFill rotWithShape="1">
          <a:blip r:embed="rId7">
            <a:alphaModFix/>
          </a:blip>
          <a:srcRect b="0" l="0" r="0" t="0"/>
          <a:stretch/>
        </p:blipFill>
        <p:spPr>
          <a:xfrm>
            <a:off x="235341" y="6255161"/>
            <a:ext cx="1964299" cy="412100"/>
          </a:xfrm>
          <a:prstGeom prst="rect">
            <a:avLst/>
          </a:prstGeom>
          <a:noFill/>
          <a:ln>
            <a:noFill/>
          </a:ln>
        </p:spPr>
      </p:pic>
      <p:sp>
        <p:nvSpPr>
          <p:cNvPr id="132" name="Google Shape;132;p4"/>
          <p:cNvSpPr txBox="1"/>
          <p:nvPr/>
        </p:nvSpPr>
        <p:spPr>
          <a:xfrm>
            <a:off x="2661955" y="2368343"/>
            <a:ext cx="428169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6"/>
          <p:cNvPicPr preferRelativeResize="0"/>
          <p:nvPr/>
        </p:nvPicPr>
        <p:blipFill rotWithShape="1">
          <a:blip r:embed="rId3">
            <a:alphaModFix/>
          </a:blip>
          <a:srcRect b="0" l="0" r="0" t="0"/>
          <a:stretch/>
        </p:blipFill>
        <p:spPr>
          <a:xfrm>
            <a:off x="0" y="3217"/>
            <a:ext cx="12192000" cy="6858000"/>
          </a:xfrm>
          <a:prstGeom prst="rect">
            <a:avLst/>
          </a:prstGeom>
          <a:noFill/>
          <a:ln>
            <a:noFill/>
          </a:ln>
        </p:spPr>
      </p:pic>
      <p:sp>
        <p:nvSpPr>
          <p:cNvPr id="138" name="Google Shape;138;p6"/>
          <p:cNvSpPr txBox="1"/>
          <p:nvPr/>
        </p:nvSpPr>
        <p:spPr>
          <a:xfrm>
            <a:off x="8228037" y="2211031"/>
            <a:ext cx="17652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40" name="Google Shape;140;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1" name="Google Shape;141;p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142" name="Google Shape;142;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43" name="Google Shape;143;p6"/>
          <p:cNvSpPr txBox="1"/>
          <p:nvPr/>
        </p:nvSpPr>
        <p:spPr>
          <a:xfrm>
            <a:off x="2631948" y="1603795"/>
            <a:ext cx="6928103" cy="1423436"/>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i="0" lang="en-IE" sz="3500" u="none" cap="none" strike="noStrike">
                <a:solidFill>
                  <a:schemeClr val="lt1"/>
                </a:solidFill>
                <a:latin typeface="Times New Roman"/>
                <a:ea typeface="Times New Roman"/>
                <a:cs typeface="Times New Roman"/>
                <a:sym typeface="Times New Roman"/>
              </a:rPr>
              <a:t>Las habilidades duras más populares son:</a:t>
            </a:r>
            <a:endParaRPr b="1" i="0" sz="3500" u="none" cap="none" strike="noStrike">
              <a:solidFill>
                <a:schemeClr val="lt1"/>
              </a:solidFill>
              <a:latin typeface="Times New Roman"/>
              <a:ea typeface="Times New Roman"/>
              <a:cs typeface="Times New Roman"/>
              <a:sym typeface="Times New Roman"/>
            </a:endParaRPr>
          </a:p>
        </p:txBody>
      </p:sp>
      <p:sp>
        <p:nvSpPr>
          <p:cNvPr id="144" name="Google Shape;144;p6"/>
          <p:cNvSpPr txBox="1"/>
          <p:nvPr/>
        </p:nvSpPr>
        <p:spPr>
          <a:xfrm>
            <a:off x="3780527" y="2478390"/>
            <a:ext cx="2792818" cy="21875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IE" sz="2000" u="none" cap="none" strike="noStrike">
                <a:solidFill>
                  <a:schemeClr val="lt1"/>
                </a:solidFill>
                <a:latin typeface="Times New Roman"/>
                <a:ea typeface="Times New Roman"/>
                <a:cs typeface="Times New Roman"/>
                <a:sym typeface="Times New Roman"/>
              </a:rPr>
              <a:t>• Gestión de proyectos</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Habilidades de programación</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Idiomas extranjeros</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Habilidades de escritura</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•Logística</a:t>
            </a:r>
            <a:endParaRPr b="0" i="0" sz="2000" u="none" cap="none" strike="noStrike">
              <a:solidFill>
                <a:schemeClr val="lt1"/>
              </a:solidFill>
              <a:latin typeface="Times New Roman"/>
              <a:ea typeface="Times New Roman"/>
              <a:cs typeface="Times New Roman"/>
              <a:sym typeface="Times New Roman"/>
            </a:endParaRPr>
          </a:p>
        </p:txBody>
      </p:sp>
      <p:sp>
        <p:nvSpPr>
          <p:cNvPr id="145" name="Google Shape;145;p6"/>
          <p:cNvSpPr txBox="1"/>
          <p:nvPr/>
        </p:nvSpPr>
        <p:spPr>
          <a:xfrm>
            <a:off x="6477652" y="2479394"/>
            <a:ext cx="3309384" cy="183364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IE" sz="2000" u="none" cap="none" strike="noStrike">
                <a:solidFill>
                  <a:schemeClr val="lt1"/>
                </a:solidFill>
                <a:latin typeface="Times New Roman"/>
                <a:ea typeface="Times New Roman"/>
                <a:cs typeface="Times New Roman"/>
                <a:sym typeface="Times New Roman"/>
              </a:rPr>
              <a:t>• Marketing</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Habilidades de diseño </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Microsoft Office </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Habilidades analíticas</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•etc.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ph type="title"/>
          </p:nvPr>
        </p:nvSpPr>
        <p:spPr>
          <a:xfrm>
            <a:off x="5722804" y="1445727"/>
            <a:ext cx="3863734" cy="525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62483"/>
              </a:buClr>
              <a:buSzPts val="3600"/>
              <a:buNone/>
            </a:pPr>
            <a:r>
              <a:rPr b="1" lang="en-IE" sz="3600">
                <a:solidFill>
                  <a:srgbClr val="662483"/>
                </a:solidFill>
                <a:latin typeface="Times New Roman"/>
                <a:ea typeface="Times New Roman"/>
                <a:cs typeface="Times New Roman"/>
                <a:sym typeface="Times New Roman"/>
              </a:rPr>
              <a:t>HABILIDADES BLANDAS</a:t>
            </a:r>
            <a:br>
              <a:rPr b="1" lang="en-IE" sz="3600">
                <a:solidFill>
                  <a:srgbClr val="662483"/>
                </a:solidFill>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
        <p:nvSpPr>
          <p:cNvPr id="151" name="Google Shape;151;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52" name="Google Shape;152;p5"/>
          <p:cNvPicPr preferRelativeResize="0"/>
          <p:nvPr/>
        </p:nvPicPr>
        <p:blipFill rotWithShape="1">
          <a:blip r:embed="rId3">
            <a:alphaModFix/>
          </a:blip>
          <a:srcRect b="0" l="0" r="0" t="0"/>
          <a:stretch/>
        </p:blipFill>
        <p:spPr>
          <a:xfrm>
            <a:off x="10984241" y="164749"/>
            <a:ext cx="1068327" cy="225776"/>
          </a:xfrm>
          <a:prstGeom prst="rect">
            <a:avLst/>
          </a:prstGeom>
          <a:noFill/>
          <a:ln>
            <a:noFill/>
          </a:ln>
        </p:spPr>
      </p:pic>
      <p:pic>
        <p:nvPicPr>
          <p:cNvPr id="153" name="Google Shape;153;p5"/>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54" name="Google Shape;154;p5"/>
          <p:cNvSpPr txBox="1"/>
          <p:nvPr/>
        </p:nvSpPr>
        <p:spPr>
          <a:xfrm>
            <a:off x="3359888" y="4069605"/>
            <a:ext cx="5943642" cy="927916"/>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None/>
            </a:pPr>
            <a:r>
              <a:rPr b="0" i="0" lang="en-IE" sz="2100" u="none" cap="none" strike="noStrike">
                <a:solidFill>
                  <a:schemeClr val="dk1"/>
                </a:solidFill>
                <a:latin typeface="Times New Roman"/>
                <a:ea typeface="Times New Roman"/>
                <a:cs typeface="Times New Roman"/>
                <a:sym typeface="Times New Roman"/>
              </a:rPr>
              <a:t>Algunas de las habilidades profesionales más críticas no se pueden enseñar en un aula o medir en papel..</a:t>
            </a:r>
            <a:endParaRPr/>
          </a:p>
        </p:txBody>
      </p:sp>
      <p:pic>
        <p:nvPicPr>
          <p:cNvPr id="155" name="Google Shape;155;p5"/>
          <p:cNvPicPr preferRelativeResize="0"/>
          <p:nvPr/>
        </p:nvPicPr>
        <p:blipFill rotWithShape="1">
          <a:blip r:embed="rId5">
            <a:alphaModFix/>
          </a:blip>
          <a:srcRect b="0" l="0" r="0" t="1926"/>
          <a:stretch/>
        </p:blipFill>
        <p:spPr>
          <a:xfrm>
            <a:off x="10086263" y="0"/>
            <a:ext cx="897978" cy="5824800"/>
          </a:xfrm>
          <a:prstGeom prst="rect">
            <a:avLst/>
          </a:prstGeom>
          <a:noFill/>
          <a:ln>
            <a:noFill/>
          </a:ln>
        </p:spPr>
      </p:pic>
      <p:sp>
        <p:nvSpPr>
          <p:cNvPr id="156" name="Google Shape;156;p5"/>
          <p:cNvSpPr txBox="1"/>
          <p:nvPr/>
        </p:nvSpPr>
        <p:spPr>
          <a:xfrm>
            <a:off x="709734" y="2258886"/>
            <a:ext cx="8593796" cy="201593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IE" sz="3200" u="none" cap="none" strike="noStrike">
                <a:solidFill>
                  <a:srgbClr val="2D2D2D"/>
                </a:solidFill>
                <a:latin typeface="Times New Roman"/>
                <a:ea typeface="Times New Roman"/>
                <a:cs typeface="Times New Roman"/>
                <a:sym typeface="Times New Roman"/>
              </a:rPr>
              <a:t>“Las habilidades blandas son hábitos y características que dan forma a la forma en que trabajas solo y con los demás..”</a:t>
            </a:r>
            <a:endParaRPr/>
          </a:p>
          <a:p>
            <a:pPr indent="0" lvl="0" marL="0" marR="0" rtl="0" algn="l">
              <a:lnSpc>
                <a:spcPct val="100000"/>
              </a:lnSpc>
              <a:spcBef>
                <a:spcPts val="0"/>
              </a:spcBef>
              <a:spcAft>
                <a:spcPts val="0"/>
              </a:spcAft>
              <a:buNone/>
            </a:pPr>
            <a:r>
              <a:t/>
            </a:r>
            <a:endParaRPr b="0" i="0" sz="1400" u="none" cap="none" strike="noStrike">
              <a:solidFill>
                <a:srgbClr val="2D2D2D"/>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None/>
            </a:pPr>
            <a:r>
              <a:rPr b="0" i="0" lang="en-IE" sz="1500" u="none" cap="none" strike="noStrike">
                <a:solidFill>
                  <a:srgbClr val="2D2D2D"/>
                </a:solidFill>
                <a:latin typeface="Times New Roman"/>
                <a:ea typeface="Times New Roman"/>
                <a:cs typeface="Times New Roman"/>
                <a:sym typeface="Times New Roman"/>
              </a:rPr>
              <a:t>- </a:t>
            </a:r>
            <a:r>
              <a:rPr b="0" i="0" lang="en-IE" sz="1500" u="sng" cap="none" strike="noStrike">
                <a:solidFill>
                  <a:srgbClr val="2D2D2D"/>
                </a:solidFill>
                <a:latin typeface="Times New Roman"/>
                <a:ea typeface="Times New Roman"/>
                <a:cs typeface="Times New Roman"/>
                <a:sym typeface="Times New Roman"/>
                <a:hlinkClick r:id="rId6">
                  <a:extLst>
                    <a:ext uri="{A12FA001-AC4F-418D-AE19-62706E023703}">
                      <ahyp:hlinkClr val="tx"/>
                    </a:ext>
                  </a:extLst>
                </a:hlinkClick>
              </a:rPr>
              <a:t>https://ca.indeed.com/career-advice/resumes-cover-letters/hard-skills</a:t>
            </a:r>
            <a:r>
              <a:rPr b="0" i="0" lang="en-IE" sz="1500" u="none" cap="none" strike="noStrike">
                <a:solidFill>
                  <a:srgbClr val="2D2D2D"/>
                </a:solidFill>
                <a:latin typeface="Times New Roman"/>
                <a:ea typeface="Times New Roman"/>
                <a:cs typeface="Times New Roman"/>
                <a:sym typeface="Times New Roman"/>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2" name="Google Shape;162;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p7"/>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sp>
        <p:nvSpPr>
          <p:cNvPr id="164" name="Google Shape;164;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65" name="Google Shape;165;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66" name="Google Shape;166;p7"/>
          <p:cNvSpPr txBox="1"/>
          <p:nvPr/>
        </p:nvSpPr>
        <p:spPr>
          <a:xfrm>
            <a:off x="2166900" y="1412407"/>
            <a:ext cx="7858200" cy="804036"/>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i="0" lang="en-IE" sz="3500" u="none" cap="none" strike="noStrike">
                <a:solidFill>
                  <a:schemeClr val="lt1"/>
                </a:solidFill>
                <a:latin typeface="Times New Roman"/>
                <a:ea typeface="Times New Roman"/>
                <a:cs typeface="Times New Roman"/>
                <a:sym typeface="Times New Roman"/>
              </a:rPr>
              <a:t>Las soft skills más comunes:</a:t>
            </a:r>
            <a:endParaRPr/>
          </a:p>
        </p:txBody>
      </p:sp>
      <p:sp>
        <p:nvSpPr>
          <p:cNvPr id="167" name="Google Shape;167;p7"/>
          <p:cNvSpPr txBox="1"/>
          <p:nvPr/>
        </p:nvSpPr>
        <p:spPr>
          <a:xfrm>
            <a:off x="6395926" y="2512178"/>
            <a:ext cx="3089644" cy="183364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IE" sz="2000" u="none" cap="none" strike="noStrike">
                <a:solidFill>
                  <a:schemeClr val="lt1"/>
                </a:solidFill>
                <a:latin typeface="Times New Roman"/>
                <a:ea typeface="Times New Roman"/>
                <a:cs typeface="Times New Roman"/>
                <a:sym typeface="Times New Roman"/>
              </a:rPr>
              <a:t>• Gestión del tiempo</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Manejo del estrés</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•Liderazgo</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•Creatividad</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•Adaptabilidad</a:t>
            </a:r>
            <a:endParaRPr b="0" i="0" sz="2000" u="none" cap="none" strike="noStrike">
              <a:solidFill>
                <a:schemeClr val="lt1"/>
              </a:solidFill>
              <a:latin typeface="Times New Roman"/>
              <a:ea typeface="Times New Roman"/>
              <a:cs typeface="Times New Roman"/>
              <a:sym typeface="Times New Roman"/>
            </a:endParaRPr>
          </a:p>
        </p:txBody>
      </p:sp>
      <p:sp>
        <p:nvSpPr>
          <p:cNvPr id="168" name="Google Shape;168;p7"/>
          <p:cNvSpPr txBox="1"/>
          <p:nvPr/>
        </p:nvSpPr>
        <p:spPr>
          <a:xfrm>
            <a:off x="2886419" y="2512178"/>
            <a:ext cx="3209581" cy="21875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IE" sz="2000" u="none" cap="none" strike="noStrike">
                <a:solidFill>
                  <a:schemeClr val="lt1"/>
                </a:solidFill>
                <a:latin typeface="Times New Roman"/>
                <a:ea typeface="Times New Roman"/>
                <a:cs typeface="Times New Roman"/>
                <a:sym typeface="Times New Roman"/>
              </a:rPr>
              <a:t>• Comunicación</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•Trabajo en Equipo</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Resolución de problemas</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Pensamiento crítico</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 Habilidades organizativas</a:t>
            </a:r>
            <a:br>
              <a:rPr b="0" i="0" lang="en-IE" sz="2000" u="none" cap="none" strike="noStrike">
                <a:solidFill>
                  <a:schemeClr val="lt1"/>
                </a:solidFill>
                <a:latin typeface="Times New Roman"/>
                <a:ea typeface="Times New Roman"/>
                <a:cs typeface="Times New Roman"/>
                <a:sym typeface="Times New Roman"/>
              </a:rPr>
            </a:br>
            <a:endParaRPr b="0" i="0" sz="20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nvSpPr>
        <p:spPr>
          <a:xfrm>
            <a:off x="823988" y="1252758"/>
            <a:ext cx="5143025"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662483"/>
                </a:solidFill>
                <a:latin typeface="Times New Roman"/>
                <a:ea typeface="Times New Roman"/>
                <a:cs typeface="Times New Roman"/>
                <a:sym typeface="Times New Roman"/>
              </a:rPr>
              <a:t>THE WAY TO ASSESS YOUR SKILLS:</a:t>
            </a:r>
            <a:endParaRPr b="1" i="0" sz="3600" u="none" cap="none" strike="noStrike">
              <a:solidFill>
                <a:srgbClr val="662483"/>
              </a:solidFill>
              <a:latin typeface="Times New Roman"/>
              <a:ea typeface="Times New Roman"/>
              <a:cs typeface="Times New Roman"/>
              <a:sym typeface="Times New Roman"/>
            </a:endParaRPr>
          </a:p>
        </p:txBody>
      </p:sp>
      <p:sp>
        <p:nvSpPr>
          <p:cNvPr id="174" name="Google Shape;174;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75" name="Google Shape;175;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177" name="Google Shape;177;p8"/>
          <p:cNvPicPr preferRelativeResize="0"/>
          <p:nvPr/>
        </p:nvPicPr>
        <p:blipFill rotWithShape="1">
          <a:blip r:embed="rId4">
            <a:alphaModFix/>
          </a:blip>
          <a:srcRect b="0" l="58606" r="0" t="-10505"/>
          <a:stretch/>
        </p:blipFill>
        <p:spPr>
          <a:xfrm rot="5400000">
            <a:off x="4730597" y="-321833"/>
            <a:ext cx="6456703" cy="7100370"/>
          </a:xfrm>
          <a:prstGeom prst="rect">
            <a:avLst/>
          </a:prstGeom>
          <a:noFill/>
          <a:ln>
            <a:noFill/>
          </a:ln>
        </p:spPr>
      </p:pic>
      <p:sp>
        <p:nvSpPr>
          <p:cNvPr id="178" name="Google Shape;178;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79" name="Google Shape;179;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80" name="Google Shape;180;p8"/>
          <p:cNvSpPr txBox="1"/>
          <p:nvPr/>
        </p:nvSpPr>
        <p:spPr>
          <a:xfrm>
            <a:off x="823988" y="2700584"/>
            <a:ext cx="7351053" cy="230829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dk1"/>
                </a:solidFill>
                <a:latin typeface="Times New Roman"/>
                <a:ea typeface="Times New Roman"/>
                <a:cs typeface="Times New Roman"/>
                <a:sym typeface="Times New Roman"/>
              </a:rPr>
              <a:t>• Make a list of all your hard and soft skills.</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dk1"/>
                </a:solidFill>
                <a:latin typeface="Times New Roman"/>
                <a:ea typeface="Times New Roman"/>
                <a:cs typeface="Times New Roman"/>
                <a:sym typeface="Times New Roman"/>
              </a:rPr>
              <a:t>• Rate your skills using a scale – it can be a scale of 1 to 10.</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dk1"/>
                </a:solidFill>
                <a:latin typeface="Times New Roman"/>
                <a:ea typeface="Times New Roman"/>
                <a:cs typeface="Times New Roman"/>
                <a:sym typeface="Times New Roman"/>
              </a:rPr>
              <a:t>• Think about what you’ve always been good at.</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dk1"/>
                </a:solidFill>
                <a:latin typeface="Times New Roman"/>
                <a:ea typeface="Times New Roman"/>
                <a:cs typeface="Times New Roman"/>
                <a:sym typeface="Times New Roman"/>
              </a:rPr>
              <a:t>• Ask your friends, family, ex-colleagues, ex-managers for feedback.</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dk1"/>
                </a:solidFill>
                <a:latin typeface="Times New Roman"/>
                <a:ea typeface="Times New Roman"/>
                <a:cs typeface="Times New Roman"/>
                <a:sym typeface="Times New Roman"/>
              </a:rPr>
              <a:t>• Dive into your past performance reviews.</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dk1"/>
                </a:solidFill>
                <a:latin typeface="Times New Roman"/>
                <a:ea typeface="Times New Roman"/>
                <a:cs typeface="Times New Roman"/>
                <a:sym typeface="Times New Roman"/>
              </a:rPr>
              <a:t>• In the end, prioritize what skills you want to work on!</a:t>
            </a:r>
            <a:endParaRPr b="0" i="0" sz="19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person, table, indoor, window&#10;&#10;Description automatically generated" id="186" name="Google Shape;186;p10"/>
          <p:cNvPicPr preferRelativeResize="0"/>
          <p:nvPr/>
        </p:nvPicPr>
        <p:blipFill rotWithShape="1">
          <a:blip r:embed="rId4">
            <a:alphaModFix amt="15000"/>
          </a:blip>
          <a:srcRect b="15622" l="0" r="0" t="0"/>
          <a:stretch/>
        </p:blipFill>
        <p:spPr>
          <a:xfrm>
            <a:off x="127" y="0"/>
            <a:ext cx="12191746" cy="6858000"/>
          </a:xfrm>
          <a:prstGeom prst="rect">
            <a:avLst/>
          </a:prstGeom>
          <a:solidFill>
            <a:srgbClr val="BE1522"/>
          </a:solidFill>
          <a:ln>
            <a:noFill/>
          </a:ln>
        </p:spPr>
      </p:pic>
      <p:sp>
        <p:nvSpPr>
          <p:cNvPr id="187" name="Google Shape;187;p10"/>
          <p:cNvSpPr txBox="1"/>
          <p:nvPr/>
        </p:nvSpPr>
        <p:spPr>
          <a:xfrm>
            <a:off x="2490150" y="1430675"/>
            <a:ext cx="72117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E" sz="3600" u="none" cap="none" strike="noStrike">
                <a:solidFill>
                  <a:schemeClr val="lt1"/>
                </a:solidFill>
                <a:latin typeface="Times New Roman"/>
                <a:ea typeface="Times New Roman"/>
                <a:cs typeface="Times New Roman"/>
                <a:sym typeface="Times New Roman"/>
              </a:rPr>
              <a:t>PARA MÁS INFORMACIÓN</a:t>
            </a:r>
            <a:br>
              <a:rPr b="1" i="0" lang="en-IE" sz="3600" u="none" cap="none" strike="noStrike">
                <a:solidFill>
                  <a:schemeClr val="lt1"/>
                </a:solidFill>
                <a:latin typeface="Times New Roman"/>
                <a:ea typeface="Times New Roman"/>
                <a:cs typeface="Times New Roman"/>
                <a:sym typeface="Times New Roman"/>
              </a:rPr>
            </a:br>
            <a:endParaRPr b="1" i="0" sz="3600" u="none" cap="none" strike="noStrike">
              <a:solidFill>
                <a:schemeClr val="lt1"/>
              </a:solidFill>
              <a:latin typeface="Times New Roman"/>
              <a:ea typeface="Times New Roman"/>
              <a:cs typeface="Times New Roman"/>
              <a:sym typeface="Times New Roman"/>
            </a:endParaRPr>
          </a:p>
        </p:txBody>
      </p:sp>
      <p:sp>
        <p:nvSpPr>
          <p:cNvPr id="188" name="Google Shape;188;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89" name="Google Shape;189;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90" name="Google Shape;190;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91" name="Google Shape;191;p10"/>
          <p:cNvSpPr txBox="1"/>
          <p:nvPr/>
        </p:nvSpPr>
        <p:spPr>
          <a:xfrm>
            <a:off x="1683993" y="2621025"/>
            <a:ext cx="8824014" cy="1724288"/>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0" i="0" lang="en-IE" sz="2400" u="none" cap="none" strike="noStrike">
                <a:solidFill>
                  <a:schemeClr val="lt1"/>
                </a:solidFill>
                <a:latin typeface="Times New Roman"/>
                <a:ea typeface="Times New Roman"/>
                <a:cs typeface="Times New Roman"/>
                <a:sym typeface="Times New Roman"/>
              </a:rPr>
              <a:t>Para aprender más sobre las habilidades blandas y duras, </a:t>
            </a:r>
            <a:br>
              <a:rPr b="0" i="0" lang="en-IE" sz="2400" u="none" cap="none" strike="noStrike">
                <a:solidFill>
                  <a:schemeClr val="lt1"/>
                </a:solidFill>
                <a:latin typeface="Times New Roman"/>
                <a:ea typeface="Times New Roman"/>
                <a:cs typeface="Times New Roman"/>
                <a:sym typeface="Times New Roman"/>
              </a:rPr>
            </a:br>
            <a:r>
              <a:rPr b="0" i="0" lang="en-IE" sz="2400" u="none" cap="none" strike="noStrike">
                <a:solidFill>
                  <a:schemeClr val="lt1"/>
                </a:solidFill>
                <a:latin typeface="Times New Roman"/>
                <a:ea typeface="Times New Roman"/>
                <a:cs typeface="Times New Roman"/>
                <a:sym typeface="Times New Roman"/>
              </a:rPr>
              <a:t>y cómo evaluarlos, visite Indeed.com </a:t>
            </a:r>
            <a:br>
              <a:rPr b="0" i="0" lang="en-IE" sz="2400" u="none" cap="none" strike="noStrike">
                <a:solidFill>
                  <a:schemeClr val="lt1"/>
                </a:solidFill>
                <a:latin typeface="Times New Roman"/>
                <a:ea typeface="Times New Roman"/>
                <a:cs typeface="Times New Roman"/>
                <a:sym typeface="Times New Roman"/>
              </a:rPr>
            </a:br>
            <a:r>
              <a:rPr b="0" i="0" lang="en-IE" sz="2400" u="sng" cap="none" strike="noStrike">
                <a:solidFill>
                  <a:schemeClr val="lt1"/>
                </a:solidFill>
                <a:latin typeface="Times New Roman"/>
                <a:ea typeface="Times New Roman"/>
                <a:cs typeface="Times New Roman"/>
                <a:sym typeface="Times New Roman"/>
                <a:hlinkClick r:id="rId6">
                  <a:extLst>
                    <a:ext uri="{A12FA001-AC4F-418D-AE19-62706E023703}">
                      <ahyp:hlinkClr val="tx"/>
                    </a:ext>
                  </a:extLst>
                </a:hlinkClick>
              </a:rPr>
              <a:t>https://ca.indeed.com/career-advice/resumes-cover-letters/hard-skills</a:t>
            </a:r>
            <a:endParaRPr b="0" i="0" sz="2400" u="none" cap="none" strike="noStrike">
              <a:solidFill>
                <a:schemeClr val="lt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2021-04-20T08:47:25Z</dcterms:created>
  <dc:creator>Gary</dc:creator>
</cp:coreProperties>
</file>