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97" r:id="rId3"/>
    <p:sldId id="298" r:id="rId4"/>
    <p:sldId id="315" r:id="rId5"/>
    <p:sldId id="300" r:id="rId6"/>
    <p:sldId id="306" r:id="rId7"/>
    <p:sldId id="307" r:id="rId8"/>
    <p:sldId id="323" r:id="rId9"/>
    <p:sldId id="324" r:id="rId10"/>
    <p:sldId id="316" r:id="rId11"/>
    <p:sldId id="317" r:id="rId12"/>
    <p:sldId id="318" r:id="rId13"/>
    <p:sldId id="29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Quattrocento Sans" panose="020B0502050000020003"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22926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4</a:t>
            </a:fld>
            <a:endParaRPr/>
          </a:p>
        </p:txBody>
      </p:sp>
    </p:spTree>
    <p:extLst>
      <p:ext uri="{BB962C8B-B14F-4D97-AF65-F5344CB8AC3E}">
        <p14:creationId xmlns:p14="http://schemas.microsoft.com/office/powerpoint/2010/main" val="46541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a:t>
            </a:fld>
            <a:endParaRPr/>
          </a:p>
        </p:txBody>
      </p:sp>
    </p:spTree>
    <p:extLst>
      <p:ext uri="{BB962C8B-B14F-4D97-AF65-F5344CB8AC3E}">
        <p14:creationId xmlns:p14="http://schemas.microsoft.com/office/powerpoint/2010/main" val="225714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8</a:t>
            </a:fld>
            <a:endParaRPr/>
          </a:p>
        </p:txBody>
      </p:sp>
    </p:spTree>
    <p:extLst>
      <p:ext uri="{BB962C8B-B14F-4D97-AF65-F5344CB8AC3E}">
        <p14:creationId xmlns:p14="http://schemas.microsoft.com/office/powerpoint/2010/main" val="409884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309255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11</a:t>
            </a:fld>
            <a:endParaRPr/>
          </a:p>
        </p:txBody>
      </p:sp>
    </p:spTree>
    <p:extLst>
      <p:ext uri="{BB962C8B-B14F-4D97-AF65-F5344CB8AC3E}">
        <p14:creationId xmlns:p14="http://schemas.microsoft.com/office/powerpoint/2010/main" val="59578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49266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768022"/>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s-ES" sz="3200" b="1" dirty="0">
                <a:latin typeface="+mj-lt"/>
              </a:rPr>
              <a:t>Cómo examinar las futuras necesidades de habilidades laborales
</a:t>
            </a:r>
            <a:endParaRPr lang="en-GB" sz="3200" b="1"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530222" cy="1384995"/>
          </a:xfrm>
          <a:prstGeom prst="rect">
            <a:avLst/>
          </a:prstGeom>
          <a:noFill/>
        </p:spPr>
        <p:txBody>
          <a:bodyPr wrap="square">
            <a:spAutoFit/>
          </a:bodyPr>
          <a:lstStyle/>
          <a:p>
            <a:r>
              <a:rPr lang="es-ES" sz="2800" dirty="0">
                <a:solidFill>
                  <a:schemeClr val="bg1"/>
                </a:solidFill>
              </a:rPr>
              <a:t>Actividad de autorreflexión sobre el ANÁLISIS DAFO
</a:t>
            </a:r>
            <a:endParaRPr lang="en-GB" sz="2800" dirty="0">
              <a:solidFill>
                <a:schemeClr val="bg1"/>
              </a:solidFill>
            </a:endParaRPr>
          </a:p>
        </p:txBody>
      </p:sp>
    </p:spTree>
    <p:extLst>
      <p:ext uri="{BB962C8B-B14F-4D97-AF65-F5344CB8AC3E}">
        <p14:creationId xmlns:p14="http://schemas.microsoft.com/office/powerpoint/2010/main" val="420126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1384954"/>
          </a:xfrm>
          <a:prstGeom prst="rect">
            <a:avLst/>
          </a:prstGeom>
          <a:noFill/>
          <a:ln>
            <a:noFill/>
          </a:ln>
        </p:spPr>
        <p:txBody>
          <a:bodyPr spcFirstLastPara="1" wrap="square" lIns="91425" tIns="45700" rIns="91425" bIns="45700" anchor="t" anchorCtr="0">
            <a:spAutoFit/>
          </a:bodyPr>
          <a:lstStyle/>
          <a:p>
            <a:pPr algn="ctr"/>
            <a:r>
              <a:rPr lang="es-ES" sz="2800" b="1" dirty="0"/>
              <a:t>Actividad de autorreflexión sobre el ANÁLISIS DAFO
</a:t>
            </a:r>
            <a:endParaRPr lang="en-US" sz="2800" b="1" dirty="0"/>
          </a:p>
        </p:txBody>
      </p:sp>
      <p:sp>
        <p:nvSpPr>
          <p:cNvPr id="147" name="Google Shape;147;p5"/>
          <p:cNvSpPr txBox="1"/>
          <p:nvPr/>
        </p:nvSpPr>
        <p:spPr>
          <a:xfrm>
            <a:off x="2434981" y="1808530"/>
            <a:ext cx="7791787" cy="5016718"/>
          </a:xfrm>
          <a:prstGeom prst="rect">
            <a:avLst/>
          </a:prstGeom>
          <a:noFill/>
          <a:ln>
            <a:noFill/>
          </a:ln>
        </p:spPr>
        <p:txBody>
          <a:bodyPr spcFirstLastPara="1" wrap="square" lIns="91425" tIns="45700" rIns="91425" bIns="45700" anchor="t" anchorCtr="0">
            <a:spAutoFit/>
          </a:bodyPr>
          <a:lstStyle/>
          <a:p>
            <a:r>
              <a:rPr lang="en-US" b="1" dirty="0"/>
              <a:t> </a:t>
            </a:r>
          </a:p>
          <a:p>
            <a:pPr algn="ctr"/>
            <a:r>
              <a:rPr lang="es-ES" sz="2800" dirty="0"/>
              <a:t>¿Qué significa la siguiente declaración?
</a:t>
            </a:r>
            <a:endParaRPr lang="en-US" sz="1800" dirty="0">
              <a:solidFill>
                <a:srgbClr val="7030A0"/>
              </a:solidFill>
            </a:endParaRPr>
          </a:p>
          <a:p>
            <a:pPr algn="ctr"/>
            <a:r>
              <a:rPr lang="en-US" sz="1800" i="1" dirty="0">
                <a:solidFill>
                  <a:srgbClr val="7030A0"/>
                </a:solidFill>
              </a:rPr>
              <a:t>“</a:t>
            </a:r>
            <a:r>
              <a:rPr lang="es-ES" sz="1800" i="1" dirty="0">
                <a:solidFill>
                  <a:srgbClr val="7030A0"/>
                </a:solidFill>
              </a:rPr>
              <a:t>El DAFO es genial, pero los pensadores estratégicos saben que hay un punto que:
 Las fortalezas se convierten en debilidades; Las debilidades se convierten en fortalezas; 
Las oportunidades se convierten en amenazas; Las amenazas se convierten en oportunidades. 
Los emprendedores y líderes estratégicos encuentran los mejores conocimientos 
escondiéndose detrás de DAFO".
</a:t>
            </a:r>
            <a:r>
              <a:rPr lang="en-US" sz="1800" i="1" dirty="0">
                <a:solidFill>
                  <a:srgbClr val="7030A0"/>
                </a:solidFill>
              </a:rPr>
              <a:t> </a:t>
            </a:r>
            <a:endParaRPr lang="en-US" sz="1800" dirty="0">
              <a:solidFill>
                <a:srgbClr val="7030A0"/>
              </a:solidFill>
            </a:endParaRPr>
          </a:p>
          <a:p>
            <a:pPr algn="ctr"/>
            <a:r>
              <a:rPr lang="en-US" sz="1800" i="1" dirty="0">
                <a:solidFill>
                  <a:srgbClr val="7030A0"/>
                </a:solidFill>
              </a:rPr>
              <a:t>Richie Norton</a:t>
            </a:r>
            <a:endParaRPr lang="en-US" sz="1800" dirty="0">
              <a:solidFill>
                <a:srgbClr val="7030A0"/>
              </a:solidFill>
            </a:endParaRPr>
          </a:p>
          <a:p>
            <a:pPr algn="ctr"/>
            <a:r>
              <a:rPr lang="en-US" sz="28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82563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11779" y="1533183"/>
            <a:ext cx="8450555" cy="769401"/>
          </a:xfrm>
          <a:prstGeom prst="rect">
            <a:avLst/>
          </a:prstGeom>
          <a:noFill/>
          <a:ln>
            <a:noFill/>
          </a:ln>
        </p:spPr>
        <p:txBody>
          <a:bodyPr spcFirstLastPara="1" wrap="square" lIns="91425" tIns="45700" rIns="91425" bIns="45700" anchor="t" anchorCtr="0">
            <a:spAutoFit/>
          </a:bodyPr>
          <a:lstStyle/>
          <a:p>
            <a:pPr algn="ctr"/>
            <a:r>
              <a:rPr lang="es-ES" sz="2200" b="1" dirty="0"/>
              <a:t>SOBRE LAS COMPETENCIAS DE TRABAJO A DISTANCIA
</a:t>
            </a:r>
            <a:endParaRPr lang="en-US" sz="2200" b="1" dirty="0"/>
          </a:p>
        </p:txBody>
      </p:sp>
      <p:sp>
        <p:nvSpPr>
          <p:cNvPr id="147" name="Google Shape;147;p5"/>
          <p:cNvSpPr txBox="1"/>
          <p:nvPr/>
        </p:nvSpPr>
        <p:spPr>
          <a:xfrm>
            <a:off x="2293619" y="2186131"/>
            <a:ext cx="7271005" cy="3477835"/>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es-ES" sz="2200" dirty="0"/>
              <a:t>Las habilidades de trabajo remoto deben actualizarse constantemente en tiempos que cambian rápidamente. 
Comprender las tendencias del mercado laboral es importante para la búsqueda y el mantenimiento del empleo. 
Proporciona información que afectará la vida financiera y social de un individuo, así como su bienestar.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52518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954107"/>
          </a:xfrm>
          <a:prstGeom prst="rect">
            <a:avLst/>
          </a:prstGeom>
          <a:noFill/>
        </p:spPr>
        <p:txBody>
          <a:bodyPr wrap="square">
            <a:spAutoFit/>
          </a:bodyPr>
          <a:lstStyle/>
          <a:p>
            <a:r>
              <a:rPr lang="en-US" sz="2800" dirty="0" err="1">
                <a:solidFill>
                  <a:schemeClr val="bg1"/>
                </a:solidFill>
              </a:rPr>
              <a:t>Examinar</a:t>
            </a:r>
            <a:r>
              <a:rPr lang="en-US" sz="2800" dirty="0">
                <a:solidFill>
                  <a:schemeClr val="bg1"/>
                </a:solidFill>
              </a:rPr>
              <a:t> y </a:t>
            </a:r>
            <a:r>
              <a:rPr lang="en-US" sz="2800" dirty="0" err="1">
                <a:solidFill>
                  <a:schemeClr val="bg1"/>
                </a:solidFill>
              </a:rPr>
              <a:t>detectar</a:t>
            </a:r>
            <a:r>
              <a:rPr lang="en-US" sz="2800" dirty="0">
                <a:solidFill>
                  <a:schemeClr val="bg1"/>
                </a:solidFill>
              </a:rPr>
              <a:t> </a:t>
            </a:r>
            <a:r>
              <a:rPr lang="en-US" sz="2800" dirty="0" err="1">
                <a:solidFill>
                  <a:schemeClr val="bg1"/>
                </a:solidFill>
              </a:rPr>
              <a:t>necesidades</a:t>
            </a:r>
            <a:r>
              <a:rPr lang="en-US" sz="2800"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87922"/>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Examinar</a:t>
            </a:r>
            <a:r>
              <a:rPr lang="en-US" sz="3200" b="1" dirty="0"/>
              <a:t> y </a:t>
            </a:r>
            <a:r>
              <a:rPr lang="en-US" sz="3200" b="1" dirty="0" err="1"/>
              <a:t>detectar</a:t>
            </a:r>
            <a:r>
              <a:rPr lang="en-US" sz="3200" b="1" dirty="0"/>
              <a:t> </a:t>
            </a:r>
            <a:r>
              <a:rPr lang="en-US" sz="3200" b="1" dirty="0" err="1"/>
              <a:t>necesidades</a:t>
            </a:r>
            <a:r>
              <a:rPr lang="en-US" sz="3200" b="1" dirty="0"/>
              <a:t> 
</a:t>
            </a:r>
          </a:p>
        </p:txBody>
      </p:sp>
      <p:sp>
        <p:nvSpPr>
          <p:cNvPr id="147" name="Google Shape;147;p5"/>
          <p:cNvSpPr txBox="1"/>
          <p:nvPr/>
        </p:nvSpPr>
        <p:spPr>
          <a:xfrm>
            <a:off x="2338300" y="1980290"/>
            <a:ext cx="7768796" cy="2215951"/>
          </a:xfrm>
          <a:prstGeom prst="rect">
            <a:avLst/>
          </a:prstGeom>
          <a:noFill/>
          <a:ln>
            <a:noFill/>
          </a:ln>
        </p:spPr>
        <p:txBody>
          <a:bodyPr spcFirstLastPara="1" wrap="square" lIns="91425" tIns="45700" rIns="91425" bIns="45700" anchor="t" anchorCtr="0">
            <a:spAutoFit/>
          </a:bodyPr>
          <a:lstStyle/>
          <a:p>
            <a:endParaRPr lang="en-US" b="1" dirty="0"/>
          </a:p>
          <a:p>
            <a:pPr algn="ctr"/>
            <a:endParaRPr lang="en-GB" sz="2800" dirty="0"/>
          </a:p>
          <a:p>
            <a:pPr algn="ctr"/>
            <a:r>
              <a:rPr lang="es-ES" sz="3200" dirty="0"/>
              <a:t>¿Por qué es importante examinar 
y detectar necesidades?
</a:t>
            </a:r>
            <a:endParaRPr lang="en-GB" sz="3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9944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540904"/>
            <a:ext cx="8450555" cy="1569620"/>
          </a:xfrm>
          <a:prstGeom prst="rect">
            <a:avLst/>
          </a:prstGeom>
          <a:noFill/>
          <a:ln>
            <a:noFill/>
          </a:ln>
        </p:spPr>
        <p:txBody>
          <a:bodyPr spcFirstLastPara="1" wrap="square" lIns="91425" tIns="45700" rIns="91425" bIns="45700" anchor="t" anchorCtr="0">
            <a:spAutoFit/>
          </a:bodyPr>
          <a:lstStyle/>
          <a:p>
            <a:pPr algn="ctr"/>
            <a:r>
              <a:rPr lang="es-ES" sz="3200" b="1" dirty="0"/>
              <a:t>Importancia de la evaluación de las necesidades
</a:t>
            </a:r>
            <a:endParaRPr lang="en-US" sz="3200" b="1" dirty="0"/>
          </a:p>
        </p:txBody>
      </p:sp>
      <p:sp>
        <p:nvSpPr>
          <p:cNvPr id="147" name="Google Shape;147;p5"/>
          <p:cNvSpPr txBox="1"/>
          <p:nvPr/>
        </p:nvSpPr>
        <p:spPr>
          <a:xfrm>
            <a:off x="2001012" y="2064342"/>
            <a:ext cx="7768796" cy="3693278"/>
          </a:xfrm>
          <a:prstGeom prst="rect">
            <a:avLst/>
          </a:prstGeom>
          <a:noFill/>
          <a:ln>
            <a:noFill/>
          </a:ln>
        </p:spPr>
        <p:txBody>
          <a:bodyPr spcFirstLastPara="1" wrap="square" lIns="91425" tIns="45700" rIns="91425" bIns="45700" anchor="t" anchorCtr="0">
            <a:spAutoFit/>
          </a:bodyPr>
          <a:lstStyle/>
          <a:p>
            <a:endParaRPr lang="en-US" b="1" dirty="0"/>
          </a:p>
          <a:p>
            <a:pPr marL="342900" lvl="0" indent="-342900" algn="just">
              <a:buFont typeface="Wingdings" panose="05000000000000000000" pitchFamily="2" charset="2"/>
              <a:buChar char="§"/>
            </a:pPr>
            <a:r>
              <a:rPr lang="es-ES" sz="2200" dirty="0"/>
              <a:t>Examinar las necesidades es fundamental en el contexto de la mejora y la calidad. 
La identificación de las necesidades es la base para un diseño, planificación e implementación efectivos, así como para rediseñar, volver a planificar y volver a implementar. 
Para el caso del trabajo a distancia, las necesidades de habilidades deben investigarse constantemente en tiempos de cambios rápidos.
</a:t>
            </a: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27285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530222" cy="1384995"/>
          </a:xfrm>
          <a:prstGeom prst="rect">
            <a:avLst/>
          </a:prstGeom>
          <a:noFill/>
        </p:spPr>
        <p:txBody>
          <a:bodyPr wrap="square">
            <a:spAutoFit/>
          </a:bodyPr>
          <a:lstStyle/>
          <a:p>
            <a:r>
              <a:rPr lang="es-ES" sz="2800" dirty="0">
                <a:solidFill>
                  <a:schemeClr val="bg1"/>
                </a:solidFill>
              </a:rPr>
              <a:t>Instrumentos eficaces de evaluación de las necesidades
</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956942"/>
            <a:ext cx="8450555" cy="1384954"/>
          </a:xfrm>
          <a:prstGeom prst="rect">
            <a:avLst/>
          </a:prstGeom>
          <a:noFill/>
          <a:ln>
            <a:noFill/>
          </a:ln>
        </p:spPr>
        <p:txBody>
          <a:bodyPr spcFirstLastPara="1" wrap="square" lIns="91425" tIns="45700" rIns="91425" bIns="45700" anchor="t" anchorCtr="0">
            <a:spAutoFit/>
          </a:bodyPr>
          <a:lstStyle/>
          <a:p>
            <a:pPr algn="ctr"/>
            <a:r>
              <a:rPr lang="es-ES" sz="2800" b="1" dirty="0"/>
              <a:t>Instrumentos eficaces de evaluación de las necesidades
</a:t>
            </a:r>
            <a:endParaRPr lang="en-US" sz="2800" b="1" dirty="0"/>
          </a:p>
        </p:txBody>
      </p:sp>
      <p:sp>
        <p:nvSpPr>
          <p:cNvPr id="147" name="Google Shape;147;p5"/>
          <p:cNvSpPr txBox="1"/>
          <p:nvPr/>
        </p:nvSpPr>
        <p:spPr>
          <a:xfrm>
            <a:off x="2382981" y="2768073"/>
            <a:ext cx="7768796" cy="1600398"/>
          </a:xfrm>
          <a:prstGeom prst="rect">
            <a:avLst/>
          </a:prstGeom>
          <a:noFill/>
          <a:ln>
            <a:noFill/>
          </a:ln>
        </p:spPr>
        <p:txBody>
          <a:bodyPr spcFirstLastPara="1" wrap="square" lIns="91425" tIns="45700" rIns="91425" bIns="45700" anchor="t" anchorCtr="0">
            <a:spAutoFit/>
          </a:bodyPr>
          <a:lstStyle/>
          <a:p>
            <a:r>
              <a:rPr lang="en-US" b="1" dirty="0"/>
              <a:t> </a:t>
            </a:r>
          </a:p>
          <a:p>
            <a:pPr algn="ctr"/>
            <a:r>
              <a:rPr lang="es-ES" sz="2800" dirty="0"/>
              <a:t>¿Cómo podemos evaluar eficazmente las necesidades?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17021" y="1250331"/>
            <a:ext cx="8450555" cy="1200288"/>
          </a:xfrm>
          <a:prstGeom prst="rect">
            <a:avLst/>
          </a:prstGeom>
          <a:noFill/>
          <a:ln>
            <a:noFill/>
          </a:ln>
        </p:spPr>
        <p:txBody>
          <a:bodyPr spcFirstLastPara="1" wrap="square" lIns="91425" tIns="45700" rIns="91425" bIns="45700" anchor="t" anchorCtr="0">
            <a:spAutoFit/>
          </a:bodyPr>
          <a:lstStyle/>
          <a:p>
            <a:pPr algn="ctr"/>
            <a:r>
              <a:rPr lang="es-ES" sz="2400" b="1" dirty="0"/>
              <a:t>El ANÁLISIS DAFO como un efectivo 
Herramienta de evaluación de necesidades - I
</a:t>
            </a:r>
            <a:endParaRPr lang="en-US" sz="2400" b="1" dirty="0"/>
          </a:p>
        </p:txBody>
      </p:sp>
      <p:sp>
        <p:nvSpPr>
          <p:cNvPr id="147" name="Google Shape;147;p5"/>
          <p:cNvSpPr txBox="1"/>
          <p:nvPr/>
        </p:nvSpPr>
        <p:spPr>
          <a:xfrm>
            <a:off x="2042101" y="2450619"/>
            <a:ext cx="7741979" cy="2308284"/>
          </a:xfrm>
          <a:prstGeom prst="rect">
            <a:avLst/>
          </a:prstGeom>
          <a:noFill/>
          <a:ln>
            <a:noFill/>
          </a:ln>
        </p:spPr>
        <p:txBody>
          <a:bodyPr spcFirstLastPara="1" wrap="square" lIns="91425" tIns="45700" rIns="91425" bIns="45700" anchor="t" anchorCtr="0">
            <a:spAutoFit/>
          </a:bodyPr>
          <a:lstStyle/>
          <a:p>
            <a:pPr marL="342900" lvl="0" indent="-342900" algn="just">
              <a:buFont typeface="Wingdings" panose="05000000000000000000" pitchFamily="2" charset="2"/>
              <a:buChar char="§"/>
            </a:pPr>
            <a:r>
              <a:rPr lang="es-ES" sz="2000" dirty="0"/>
              <a:t>Aunque las necesidades pueden ser examinadas efectivamente por encuestas, entrevistas, grupos focales, investigación documental, diarios, cuestionarios, etc., lo que se destaca como altamente efectivo en la evaluación de necesidades es el análisis DAFO.
</a:t>
            </a:r>
            <a:endParaRPr lang="en-US" sz="600" dirty="0"/>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4796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53013" y="1193414"/>
            <a:ext cx="8450555" cy="1200288"/>
          </a:xfrm>
          <a:prstGeom prst="rect">
            <a:avLst/>
          </a:prstGeom>
          <a:noFill/>
          <a:ln>
            <a:noFill/>
          </a:ln>
        </p:spPr>
        <p:txBody>
          <a:bodyPr spcFirstLastPara="1" wrap="square" lIns="91425" tIns="45700" rIns="91425" bIns="45700" anchor="t" anchorCtr="0">
            <a:spAutoFit/>
          </a:bodyPr>
          <a:lstStyle/>
          <a:p>
            <a:pPr algn="ctr"/>
            <a:r>
              <a:rPr lang="es-ES" sz="2400" b="1" dirty="0"/>
              <a:t>El ANÁLISIS DAFO como un efectivo 
Herramienta de evaluación de necesidades - II
</a:t>
            </a:r>
            <a:endParaRPr lang="en-US" sz="2400" b="1" dirty="0"/>
          </a:p>
        </p:txBody>
      </p:sp>
      <p:sp>
        <p:nvSpPr>
          <p:cNvPr id="147" name="Google Shape;147;p5"/>
          <p:cNvSpPr txBox="1"/>
          <p:nvPr/>
        </p:nvSpPr>
        <p:spPr>
          <a:xfrm>
            <a:off x="2045025" y="1900540"/>
            <a:ext cx="4491565" cy="3323946"/>
          </a:xfrm>
          <a:prstGeom prst="rect">
            <a:avLst/>
          </a:prstGeom>
          <a:noFill/>
          <a:ln>
            <a:noFill/>
          </a:ln>
        </p:spPr>
        <p:txBody>
          <a:bodyPr spcFirstLastPara="1" wrap="square" lIns="91425" tIns="45700" rIns="91425" bIns="45700" anchor="t" anchorCtr="0">
            <a:spAutoFit/>
          </a:bodyPr>
          <a:lstStyle/>
          <a:p>
            <a:pPr algn="just"/>
            <a:endParaRPr lang="en-US" sz="600" dirty="0"/>
          </a:p>
          <a:p>
            <a:pPr marL="342900" lvl="0" indent="-342900" algn="just">
              <a:buFont typeface="Wingdings" panose="05000000000000000000" pitchFamily="2" charset="2"/>
              <a:buChar char="§"/>
            </a:pPr>
            <a:r>
              <a:rPr lang="es-ES" sz="1800" dirty="0"/>
              <a:t>El análisis DAFO es una herramienta (y proceso) de evaluación de necesidades bien reconocida que apunta a la calidad y la efectividad. 
Ayuda a identificar:
	-los puntos fuertes (S), 
	-las debilidades (W), 
	-las oportunidades (O) y 
	-los hilos (T) 
      de cualquier tema en particular
</a:t>
            </a:r>
            <a:r>
              <a:rPr lang="en-GB" sz="2400" dirty="0"/>
              <a:t>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pic>
        <p:nvPicPr>
          <p:cNvPr id="10" name="Picture 9" descr="Swot Analysis&quot; Images – Browse 3,911 Stock Photos, Vectors, and Video |  Adobe Stock"/>
          <p:cNvPicPr/>
          <p:nvPr/>
        </p:nvPicPr>
        <p:blipFill>
          <a:blip r:embed="rId6">
            <a:extLst>
              <a:ext uri="{28A0092B-C50C-407E-A947-70E740481C1C}">
                <a14:useLocalDpi xmlns:a14="http://schemas.microsoft.com/office/drawing/2010/main" val="0"/>
              </a:ext>
            </a:extLst>
          </a:blip>
          <a:srcRect/>
          <a:stretch>
            <a:fillRect/>
          </a:stretch>
        </p:blipFill>
        <p:spPr bwMode="auto">
          <a:xfrm>
            <a:off x="6611112" y="2108899"/>
            <a:ext cx="3182112" cy="1996758"/>
          </a:xfrm>
          <a:prstGeom prst="rect">
            <a:avLst/>
          </a:prstGeom>
          <a:noFill/>
          <a:ln>
            <a:noFill/>
          </a:ln>
        </p:spPr>
      </p:pic>
      <p:sp>
        <p:nvSpPr>
          <p:cNvPr id="2" name="Rectangle 1"/>
          <p:cNvSpPr/>
          <p:nvPr/>
        </p:nvSpPr>
        <p:spPr>
          <a:xfrm>
            <a:off x="5971179" y="4247058"/>
            <a:ext cx="6096000" cy="123624"/>
          </a:xfrm>
          <a:prstGeom prst="rect">
            <a:avLst/>
          </a:prstGeom>
        </p:spPr>
        <p:txBody>
          <a:bodyPr>
            <a:spAutoFit/>
          </a:bodyPr>
          <a:lstStyle/>
          <a:p>
            <a:pPr marL="457200" algn="just">
              <a:lnSpc>
                <a:spcPct val="107000"/>
              </a:lnSpc>
            </a:pPr>
            <a:r>
              <a:rPr lang="en-US" sz="200" dirty="0">
                <a:solidFill>
                  <a:srgbClr val="2F5496"/>
                </a:solidFill>
                <a:latin typeface="Arial" panose="020B0604020202020204" pitchFamily="34" charset="0"/>
                <a:ea typeface="Times New Roman" panose="02020603050405020304" pitchFamily="18" charset="0"/>
              </a:rPr>
              <a:t>https://www.google.com/url?sa=i&amp;url=https%3A%2F%2Fstock.adobe.com%2Fsearch%3Fk%3D%2522swot%2Banalysis%2522&amp;psig=AOvVaw03Jagd4VEyyz-ATh0yhZSp&amp;ust=1687807140492000&amp;source=images&amp;cd=vfe&amp;ved=0CBEQjRxqFwoTCIjDv9qR3_8CFQAAAAAdAAAAABAE</a:t>
            </a:r>
            <a:endParaRPr lang="en-US" sz="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380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17021" y="1250331"/>
            <a:ext cx="8450555" cy="1200288"/>
          </a:xfrm>
          <a:prstGeom prst="rect">
            <a:avLst/>
          </a:prstGeom>
          <a:noFill/>
          <a:ln>
            <a:noFill/>
          </a:ln>
        </p:spPr>
        <p:txBody>
          <a:bodyPr spcFirstLastPara="1" wrap="square" lIns="91425" tIns="45700" rIns="91425" bIns="45700" anchor="t" anchorCtr="0">
            <a:spAutoFit/>
          </a:bodyPr>
          <a:lstStyle/>
          <a:p>
            <a:pPr algn="ctr"/>
            <a:r>
              <a:rPr lang="es-ES" sz="2400" b="1" dirty="0"/>
              <a:t>El ANÁLISIS DAFO como un efectivo 
Herramienta de evaluación de necesidades - III
</a:t>
            </a:r>
            <a:endParaRPr lang="en-US" sz="2400" b="1" dirty="0"/>
          </a:p>
        </p:txBody>
      </p:sp>
      <p:sp>
        <p:nvSpPr>
          <p:cNvPr id="147" name="Google Shape;147;p5"/>
          <p:cNvSpPr txBox="1"/>
          <p:nvPr/>
        </p:nvSpPr>
        <p:spPr>
          <a:xfrm>
            <a:off x="2199640" y="2196003"/>
            <a:ext cx="7244139" cy="1938952"/>
          </a:xfrm>
          <a:prstGeom prst="rect">
            <a:avLst/>
          </a:prstGeom>
          <a:noFill/>
          <a:ln>
            <a:noFill/>
          </a:ln>
        </p:spPr>
        <p:txBody>
          <a:bodyPr spcFirstLastPara="1" wrap="square" lIns="91425" tIns="45700" rIns="91425" bIns="45700" anchor="t" anchorCtr="0">
            <a:spAutoFit/>
          </a:bodyPr>
          <a:lstStyle/>
          <a:p>
            <a:pPr marL="342900" lvl="0" indent="-342900" algn="just">
              <a:buFont typeface="Wingdings" panose="05000000000000000000" pitchFamily="2" charset="2"/>
              <a:buChar char="§"/>
            </a:pPr>
            <a:r>
              <a:rPr lang="es-ES" sz="2000" dirty="0"/>
              <a:t>Para el caso de futuras habilidades de trabajo remoto, el análisis FODA puede ayudar a identificar habilidades futuras esenciales, allanando el camino para una planificación efectiva para satisfacer las necesidades futuras.
</a:t>
            </a:r>
            <a:endParaRPr lang="en-US" sz="6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8051124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615</Words>
  <Application>Microsoft Office PowerPoint</Application>
  <PresentationFormat>Panorámica</PresentationFormat>
  <Paragraphs>42</Paragraphs>
  <Slides>13</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Segoe UI</vt:lpstr>
      <vt:lpstr>Arial</vt:lpstr>
      <vt:lpstr>Quattrocento Sans</vt:lpstr>
      <vt:lpstr>Calibri</vt:lpstr>
      <vt:lpstr>Wingdings</vt:lpstr>
      <vt:lpstr>Office Theme</vt:lpstr>
      <vt:lpstr>Cómo examinar las futuras necesidades de habilidades laborales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Marta Muñoz</cp:lastModifiedBy>
  <cp:revision>25</cp:revision>
  <dcterms:created xsi:type="dcterms:W3CDTF">2021-04-20T08:47:25Z</dcterms:created>
  <dcterms:modified xsi:type="dcterms:W3CDTF">2023-07-04T09:11:07Z</dcterms:modified>
</cp:coreProperties>
</file>