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97" r:id="rId3"/>
    <p:sldId id="315" r:id="rId4"/>
    <p:sldId id="333" r:id="rId5"/>
    <p:sldId id="331" r:id="rId6"/>
    <p:sldId id="334" r:id="rId7"/>
    <p:sldId id="325" r:id="rId8"/>
    <p:sldId id="332" r:id="rId9"/>
    <p:sldId id="335" r:id="rId10"/>
    <p:sldId id="327" r:id="rId11"/>
    <p:sldId id="329" r:id="rId12"/>
    <p:sldId id="336" r:id="rId13"/>
    <p:sldId id="306" r:id="rId14"/>
    <p:sldId id="291"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Quattrocento Sans" panose="020B0502050000020003" pitchFamily="34"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13</a:t>
            </a:fld>
            <a:endParaRPr/>
          </a:p>
        </p:txBody>
      </p:sp>
    </p:spTree>
    <p:extLst>
      <p:ext uri="{BB962C8B-B14F-4D97-AF65-F5344CB8AC3E}">
        <p14:creationId xmlns:p14="http://schemas.microsoft.com/office/powerpoint/2010/main" val="238842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46541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4</a:t>
            </a:fld>
            <a:endParaRPr/>
          </a:p>
        </p:txBody>
      </p:sp>
    </p:spTree>
    <p:extLst>
      <p:ext uri="{BB962C8B-B14F-4D97-AF65-F5344CB8AC3E}">
        <p14:creationId xmlns:p14="http://schemas.microsoft.com/office/powerpoint/2010/main" val="321582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316551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7</a:t>
            </a:fld>
            <a:endParaRPr/>
          </a:p>
        </p:txBody>
      </p:sp>
    </p:spTree>
    <p:extLst>
      <p:ext uri="{BB962C8B-B14F-4D97-AF65-F5344CB8AC3E}">
        <p14:creationId xmlns:p14="http://schemas.microsoft.com/office/powerpoint/2010/main" val="153070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30491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10</a:t>
            </a:fld>
            <a:endParaRPr/>
          </a:p>
        </p:txBody>
      </p:sp>
    </p:spTree>
    <p:extLst>
      <p:ext uri="{BB962C8B-B14F-4D97-AF65-F5344CB8AC3E}">
        <p14:creationId xmlns:p14="http://schemas.microsoft.com/office/powerpoint/2010/main" val="234774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11</a:t>
            </a:fld>
            <a:endParaRPr/>
          </a:p>
        </p:txBody>
      </p:sp>
    </p:spTree>
    <p:extLst>
      <p:ext uri="{BB962C8B-B14F-4D97-AF65-F5344CB8AC3E}">
        <p14:creationId xmlns:p14="http://schemas.microsoft.com/office/powerpoint/2010/main" val="133666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12</a:t>
            </a:fld>
            <a:endParaRPr/>
          </a:p>
        </p:txBody>
      </p:sp>
    </p:spTree>
    <p:extLst>
      <p:ext uri="{BB962C8B-B14F-4D97-AF65-F5344CB8AC3E}">
        <p14:creationId xmlns:p14="http://schemas.microsoft.com/office/powerpoint/2010/main" val="229771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89204" y="4051926"/>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r>
              <a:rPr lang="en-GB" sz="3200" b="1" dirty="0" err="1">
                <a:latin typeface="+mj-lt"/>
              </a:rPr>
              <a:t>Framtidssäkra</a:t>
            </a:r>
            <a:r>
              <a:rPr lang="en-GB" sz="3200" b="1" dirty="0">
                <a:latin typeface="+mj-lt"/>
              </a:rPr>
              <a:t> min </a:t>
            </a:r>
            <a:r>
              <a:rPr lang="en-GB" sz="3200" b="1" dirty="0" err="1">
                <a:latin typeface="+mj-lt"/>
              </a:rPr>
              <a:t>karriär</a:t>
            </a:r>
            <a:r>
              <a:rPr lang="en-GB" sz="3200" b="1" dirty="0">
                <a:latin typeface="+mj-lt"/>
              </a:rPr>
              <a:t>
</a:t>
            </a: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73592" y="1361959"/>
            <a:ext cx="8450555" cy="830956"/>
          </a:xfrm>
          <a:prstGeom prst="rect">
            <a:avLst/>
          </a:prstGeom>
          <a:noFill/>
          <a:ln>
            <a:noFill/>
          </a:ln>
        </p:spPr>
        <p:txBody>
          <a:bodyPr spcFirstLastPara="1" wrap="square" lIns="91425" tIns="45700" rIns="91425" bIns="45700" anchor="t" anchorCtr="0">
            <a:spAutoFit/>
          </a:bodyPr>
          <a:lstStyle/>
          <a:p>
            <a:pPr algn="ctr"/>
            <a:r>
              <a:rPr lang="en-US" sz="2400" b="1" dirty="0" err="1"/>
              <a:t>Framgångsrika</a:t>
            </a:r>
            <a:r>
              <a:rPr lang="en-US" sz="2400" b="1" dirty="0"/>
              <a:t> </a:t>
            </a:r>
            <a:r>
              <a:rPr lang="en-US" sz="2400" b="1" dirty="0" err="1"/>
              <a:t>framtidssäkrande</a:t>
            </a:r>
            <a:r>
              <a:rPr lang="en-US" sz="2400" b="1" dirty="0"/>
              <a:t> </a:t>
            </a:r>
            <a:r>
              <a:rPr lang="en-US" sz="2400" b="1" dirty="0" err="1"/>
              <a:t>karriärstrategier</a:t>
            </a:r>
            <a:r>
              <a:rPr lang="en-US" sz="2400" b="1" dirty="0"/>
              <a:t>
</a:t>
            </a:r>
            <a:endParaRPr lang="en-US" sz="2500" b="1" dirty="0"/>
          </a:p>
        </p:txBody>
      </p:sp>
      <p:sp>
        <p:nvSpPr>
          <p:cNvPr id="147" name="Google Shape;147;p5"/>
          <p:cNvSpPr txBox="1"/>
          <p:nvPr/>
        </p:nvSpPr>
        <p:spPr>
          <a:xfrm>
            <a:off x="2036039" y="1800520"/>
            <a:ext cx="8395716" cy="3662501"/>
          </a:xfrm>
          <a:prstGeom prst="rect">
            <a:avLst/>
          </a:prstGeom>
          <a:noFill/>
          <a:ln>
            <a:noFill/>
          </a:ln>
        </p:spPr>
        <p:txBody>
          <a:bodyPr spcFirstLastPara="1" wrap="square" lIns="91425" tIns="45700" rIns="91425" bIns="45700" anchor="t" anchorCtr="0">
            <a:spAutoFit/>
          </a:bodyPr>
          <a:lstStyle/>
          <a:p>
            <a:r>
              <a:rPr lang="sv-SE" sz="1700" dirty="0"/>
              <a:t>Framgångsrika karriärsäkringsstrategier:
</a:t>
            </a:r>
          </a:p>
          <a:p>
            <a:pPr marL="285750" indent="-285750">
              <a:buFont typeface="Arial" panose="020B0604020202020204" pitchFamily="34" charset="0"/>
              <a:buChar char="•"/>
            </a:pPr>
            <a:r>
              <a:rPr lang="sv-SE" sz="1700" dirty="0"/>
              <a:t>Gå med i en "akademi" -organisation som främjar fortsatt professionell </a:t>
            </a:r>
          </a:p>
          <a:p>
            <a:pPr marL="285750" indent="-285750">
              <a:buFont typeface="Arial" panose="020B0604020202020204" pitchFamily="34" charset="0"/>
              <a:buChar char="•"/>
            </a:pPr>
            <a:r>
              <a:rPr lang="sv-SE" sz="1700" dirty="0"/>
              <a:t>utveckling och livslångt lärande
Förbli tekniskt kunnig
Utveckla dina färdigheter, kompetenser och erfarenheter
Var en "global" arbetare
Ha en "framgångsdagbok" med alla dina prestationer
Utveckla ett professionellt nätverk
Följer trender inom yrke, bransch och ekonomi
Granska dina alternativ för karriärutveckling
Bygga upp din motståndskraft</a:t>
            </a:r>
            <a:endParaRPr lang="en-US" sz="2300" dirty="0"/>
          </a:p>
          <a:p>
            <a:pPr algn="ct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165431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70572" y="1586032"/>
            <a:ext cx="8450555" cy="830956"/>
          </a:xfrm>
          <a:prstGeom prst="rect">
            <a:avLst/>
          </a:prstGeom>
          <a:noFill/>
          <a:ln>
            <a:noFill/>
          </a:ln>
        </p:spPr>
        <p:txBody>
          <a:bodyPr spcFirstLastPara="1" wrap="square" lIns="91425" tIns="45700" rIns="91425" bIns="45700" anchor="t" anchorCtr="0">
            <a:spAutoFit/>
          </a:bodyPr>
          <a:lstStyle/>
          <a:p>
            <a:pPr algn="ctr"/>
            <a:r>
              <a:rPr lang="sv-SE" sz="2400" b="1" dirty="0">
                <a:solidFill>
                  <a:schemeClr val="tx1"/>
                </a:solidFill>
              </a:rPr>
              <a:t>Åtgärder för att framtidssäkra karriären </a:t>
            </a:r>
            <a:endParaRPr lang="en-GB" sz="2400" b="1" dirty="0">
              <a:solidFill>
                <a:schemeClr val="tx1"/>
              </a:solidFill>
            </a:endParaRPr>
          </a:p>
          <a:p>
            <a:pPr algn="ctr"/>
            <a:endParaRPr lang="en-US" sz="2400" b="1" dirty="0">
              <a:solidFill>
                <a:schemeClr val="tx1"/>
              </a:solidFill>
            </a:endParaRPr>
          </a:p>
        </p:txBody>
      </p:sp>
      <p:sp>
        <p:nvSpPr>
          <p:cNvPr id="147" name="Google Shape;147;p5"/>
          <p:cNvSpPr txBox="1"/>
          <p:nvPr/>
        </p:nvSpPr>
        <p:spPr>
          <a:xfrm>
            <a:off x="2693397" y="2303790"/>
            <a:ext cx="6848856" cy="2123618"/>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sv-SE" sz="2200" dirty="0"/>
              <a:t>I föränderliga tider ska inget tas för givet jobb- och karriärmässigt. 
Vi måste vara uppmärksamma och se till att vi fortfarande kommer att ha ett jobb, vara bra på vad vi gör och vara berättigade till en framtida befordran.</a:t>
            </a:r>
            <a:endParaRPr lang="en-GB" sz="22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5271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123187" y="1614573"/>
            <a:ext cx="8450555" cy="461624"/>
          </a:xfrm>
          <a:prstGeom prst="rect">
            <a:avLst/>
          </a:prstGeom>
          <a:noFill/>
          <a:ln>
            <a:noFill/>
          </a:ln>
        </p:spPr>
        <p:txBody>
          <a:bodyPr spcFirstLastPara="1" wrap="square" lIns="91425" tIns="45700" rIns="91425" bIns="45700" anchor="t" anchorCtr="0">
            <a:spAutoFit/>
          </a:bodyPr>
          <a:lstStyle/>
          <a:p>
            <a:pPr algn="ctr"/>
            <a:r>
              <a:rPr lang="sv-SE" sz="2400" b="1" dirty="0">
                <a:solidFill>
                  <a:schemeClr val="tx1"/>
                </a:solidFill>
              </a:rPr>
              <a:t>Åtgärder för att framtidssäkra karriären</a:t>
            </a:r>
            <a:endParaRPr lang="en-US" sz="2400" b="1" dirty="0">
              <a:solidFill>
                <a:schemeClr val="tx1"/>
              </a:solidFill>
            </a:endParaRPr>
          </a:p>
        </p:txBody>
      </p:sp>
      <p:sp>
        <p:nvSpPr>
          <p:cNvPr id="147" name="Google Shape;147;p5"/>
          <p:cNvSpPr txBox="1"/>
          <p:nvPr/>
        </p:nvSpPr>
        <p:spPr>
          <a:xfrm>
            <a:off x="2693396" y="2220272"/>
            <a:ext cx="7310139" cy="2800726"/>
          </a:xfrm>
          <a:prstGeom prst="rect">
            <a:avLst/>
          </a:prstGeom>
          <a:noFill/>
          <a:ln>
            <a:noFill/>
          </a:ln>
        </p:spPr>
        <p:txBody>
          <a:bodyPr spcFirstLastPara="1" wrap="square" lIns="91425" tIns="45700" rIns="91425" bIns="45700" anchor="t" anchorCtr="0">
            <a:spAutoFit/>
          </a:bodyPr>
          <a:lstStyle/>
          <a:p>
            <a:pPr marL="342900" indent="-342900" algn="just">
              <a:buFont typeface="Wingdings" panose="05000000000000000000" pitchFamily="2" charset="2"/>
              <a:buChar char="§"/>
            </a:pPr>
            <a:r>
              <a:rPr lang="sv-SE" sz="2200" dirty="0"/>
              <a:t>Vi lever i utmanande och snabbt föränderliga tider. 
Vi vet inte hur framtiden ser ut för oss jobb- och karriärmässigt. 
Med eftertanke och planering och med en verktygslåda för framgångsrika karriärsäkringsstrategier kan vi ta kontroll över vår framtida karriär som börjar idag. 
</a:t>
            </a:r>
            <a:endParaRPr lang="en-US" sz="22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1237780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787826"/>
            <a:ext cx="8450555" cy="1200288"/>
          </a:xfrm>
          <a:prstGeom prst="rect">
            <a:avLst/>
          </a:prstGeom>
          <a:noFill/>
          <a:ln>
            <a:noFill/>
          </a:ln>
        </p:spPr>
        <p:txBody>
          <a:bodyPr spcFirstLastPara="1" wrap="square" lIns="91425" tIns="45700" rIns="91425" bIns="45700" anchor="t" anchorCtr="0">
            <a:spAutoFit/>
          </a:bodyPr>
          <a:lstStyle/>
          <a:p>
            <a:pPr algn="ctr"/>
            <a:r>
              <a:rPr lang="sv-SE" sz="2400" b="1" dirty="0">
                <a:solidFill>
                  <a:schemeClr val="tx1"/>
                </a:solidFill>
              </a:rPr>
              <a:t>Vikten av att utveckla mina mjuka färdigheter för framtiden
</a:t>
            </a:r>
            <a:endParaRPr lang="en-US" sz="2400" b="1" dirty="0">
              <a:solidFill>
                <a:schemeClr val="tx1"/>
              </a:solidFill>
            </a:endParaRPr>
          </a:p>
        </p:txBody>
      </p:sp>
      <p:sp>
        <p:nvSpPr>
          <p:cNvPr id="147" name="Google Shape;147;p5"/>
          <p:cNvSpPr txBox="1"/>
          <p:nvPr/>
        </p:nvSpPr>
        <p:spPr>
          <a:xfrm>
            <a:off x="2382981" y="2768073"/>
            <a:ext cx="7768796" cy="2369839"/>
          </a:xfrm>
          <a:prstGeom prst="rect">
            <a:avLst/>
          </a:prstGeom>
          <a:noFill/>
          <a:ln>
            <a:noFill/>
          </a:ln>
        </p:spPr>
        <p:txBody>
          <a:bodyPr spcFirstLastPara="1" wrap="square" lIns="91425" tIns="45700" rIns="91425" bIns="45700" anchor="t" anchorCtr="0">
            <a:spAutoFit/>
          </a:bodyPr>
          <a:lstStyle/>
          <a:p>
            <a:pPr algn="ctr"/>
            <a:r>
              <a:rPr lang="en-US" sz="2400" i="1" dirty="0"/>
              <a:t>“</a:t>
            </a:r>
            <a:r>
              <a:rPr lang="sv-SE" sz="2400" i="1" dirty="0"/>
              <a:t>Framtidssäkra ditt jobb 
innebär att alltid tänka två eller tre steg framåt</a:t>
            </a:r>
            <a:r>
              <a:rPr lang="en-US" sz="2400" i="1" dirty="0"/>
              <a:t>.”</a:t>
            </a:r>
            <a:endParaRPr lang="en-US" sz="2400" dirty="0"/>
          </a:p>
          <a:p>
            <a:pPr algn="ctr"/>
            <a:r>
              <a:rPr lang="en-US" sz="2400" i="1" dirty="0"/>
              <a:t> </a:t>
            </a:r>
            <a:endParaRPr lang="en-US" sz="2400" dirty="0"/>
          </a:p>
          <a:p>
            <a:pPr algn="ctr"/>
            <a:r>
              <a:rPr lang="en-US" sz="2400" i="1" dirty="0"/>
              <a:t>Stock Steinberg</a:t>
            </a:r>
            <a:endParaRPr lang="en-US" sz="2400" dirty="0"/>
          </a:p>
          <a:p>
            <a:pPr algn="ctr"/>
            <a:r>
              <a:rPr lang="en-US" sz="2800"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48843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954107"/>
          </a:xfrm>
          <a:prstGeom prst="rect">
            <a:avLst/>
          </a:prstGeom>
          <a:noFill/>
        </p:spPr>
        <p:txBody>
          <a:bodyPr wrap="square">
            <a:spAutoFit/>
          </a:bodyPr>
          <a:lstStyle/>
          <a:p>
            <a:r>
              <a:rPr lang="sv-SE" sz="2800" dirty="0">
                <a:solidFill>
                  <a:schemeClr val="bg1"/>
                </a:solidFill>
              </a:rPr>
              <a:t>Definition av framtidssäkring av karriären 
</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32828" y="1750358"/>
            <a:ext cx="8450555" cy="954067"/>
          </a:xfrm>
          <a:prstGeom prst="rect">
            <a:avLst/>
          </a:prstGeom>
          <a:noFill/>
          <a:ln>
            <a:noFill/>
          </a:ln>
        </p:spPr>
        <p:txBody>
          <a:bodyPr spcFirstLastPara="1" wrap="square" lIns="91425" tIns="45700" rIns="91425" bIns="45700" anchor="t" anchorCtr="0">
            <a:spAutoFit/>
          </a:bodyPr>
          <a:lstStyle/>
          <a:p>
            <a:pPr algn="ctr"/>
            <a:r>
              <a:rPr lang="sv-SE" sz="2800" b="1" dirty="0"/>
              <a:t>Definition av framtidssäkring av karriären
</a:t>
            </a:r>
            <a:endParaRPr lang="en-US" sz="2800" b="1" dirty="0"/>
          </a:p>
        </p:txBody>
      </p:sp>
      <p:sp>
        <p:nvSpPr>
          <p:cNvPr id="147" name="Google Shape;147;p5"/>
          <p:cNvSpPr txBox="1"/>
          <p:nvPr/>
        </p:nvSpPr>
        <p:spPr>
          <a:xfrm>
            <a:off x="2045691" y="2187882"/>
            <a:ext cx="7768796" cy="1384954"/>
          </a:xfrm>
          <a:prstGeom prst="rect">
            <a:avLst/>
          </a:prstGeom>
          <a:noFill/>
          <a:ln>
            <a:noFill/>
          </a:ln>
        </p:spPr>
        <p:txBody>
          <a:bodyPr spcFirstLastPara="1" wrap="square" lIns="91425" tIns="45700" rIns="91425" bIns="45700" anchor="t" anchorCtr="0">
            <a:spAutoFit/>
          </a:bodyPr>
          <a:lstStyle/>
          <a:p>
            <a:pPr algn="ctr"/>
            <a:endParaRPr lang="en-GB" sz="2800" dirty="0">
              <a:solidFill>
                <a:srgbClr val="002060"/>
              </a:solidFill>
            </a:endParaRPr>
          </a:p>
          <a:p>
            <a:pPr algn="ctr"/>
            <a:r>
              <a:rPr lang="sv-SE" sz="2800" dirty="0">
                <a:solidFill>
                  <a:schemeClr val="tx1"/>
                </a:solidFill>
              </a:rPr>
              <a:t>Vad innebär framtidssäkring av din karriär</a:t>
            </a:r>
            <a:r>
              <a:rPr lang="en-GB" sz="2800" dirty="0">
                <a:solidFill>
                  <a:schemeClr val="tx1"/>
                </a:solidFill>
              </a:rPr>
              <a:t>?</a:t>
            </a:r>
          </a:p>
          <a:p>
            <a:pPr algn="ct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27285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04812" y="1540904"/>
            <a:ext cx="8450555" cy="954067"/>
          </a:xfrm>
          <a:prstGeom prst="rect">
            <a:avLst/>
          </a:prstGeom>
          <a:noFill/>
          <a:ln>
            <a:noFill/>
          </a:ln>
        </p:spPr>
        <p:txBody>
          <a:bodyPr spcFirstLastPara="1" wrap="square" lIns="91425" tIns="45700" rIns="91425" bIns="45700" anchor="t" anchorCtr="0">
            <a:spAutoFit/>
          </a:bodyPr>
          <a:lstStyle/>
          <a:p>
            <a:pPr algn="ctr"/>
            <a:r>
              <a:rPr lang="sv-SE" sz="2800" b="1" dirty="0"/>
              <a:t>Definition av framtidssäkring av karriären
</a:t>
            </a:r>
            <a:endParaRPr lang="en-US" sz="2800" b="1" dirty="0"/>
          </a:p>
        </p:txBody>
      </p:sp>
      <p:sp>
        <p:nvSpPr>
          <p:cNvPr id="147" name="Google Shape;147;p5"/>
          <p:cNvSpPr txBox="1"/>
          <p:nvPr/>
        </p:nvSpPr>
        <p:spPr>
          <a:xfrm>
            <a:off x="2045691" y="2200604"/>
            <a:ext cx="7768796" cy="2739171"/>
          </a:xfrm>
          <a:prstGeom prst="rect">
            <a:avLst/>
          </a:prstGeom>
          <a:noFill/>
          <a:ln>
            <a:noFill/>
          </a:ln>
        </p:spPr>
        <p:txBody>
          <a:bodyPr spcFirstLastPara="1" wrap="square" lIns="91425" tIns="45700" rIns="91425" bIns="45700" anchor="t" anchorCtr="0">
            <a:spAutoFit/>
          </a:bodyPr>
          <a:lstStyle/>
          <a:p>
            <a:pPr algn="ctr"/>
            <a:r>
              <a:rPr lang="sv-SE" sz="2400" dirty="0"/>
              <a:t>Framtidssäkring av karriären innebär att ta kontroll 
av din framtid, jobb- och karriärmässigt,
och se till att du kommer att ha nödvändiga färdigheter och erfarenheter för att säkerställa ditt jobb och karriär under de kommande åren. 
</a:t>
            </a:r>
            <a:r>
              <a:rPr lang="en-US" sz="2400" dirty="0"/>
              <a:t> </a:t>
            </a:r>
          </a:p>
          <a:p>
            <a:pPr algn="ct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0342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954107"/>
          </a:xfrm>
          <a:prstGeom prst="rect">
            <a:avLst/>
          </a:prstGeom>
          <a:noFill/>
        </p:spPr>
        <p:txBody>
          <a:bodyPr wrap="square">
            <a:spAutoFit/>
          </a:bodyPr>
          <a:lstStyle/>
          <a:p>
            <a:r>
              <a:rPr lang="sv-SE" sz="2800" dirty="0">
                <a:solidFill>
                  <a:schemeClr val="bg1"/>
                </a:solidFill>
              </a:rPr>
              <a:t>Vikten av framtidssäkring av karriären
</a:t>
            </a:r>
            <a:endParaRPr lang="en-GB" sz="2800" dirty="0">
              <a:solidFill>
                <a:schemeClr val="bg1"/>
              </a:solidFill>
            </a:endParaRPr>
          </a:p>
        </p:txBody>
      </p:sp>
    </p:spTree>
    <p:extLst>
      <p:ext uri="{BB962C8B-B14F-4D97-AF65-F5344CB8AC3E}">
        <p14:creationId xmlns:p14="http://schemas.microsoft.com/office/powerpoint/2010/main" val="3869292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32828" y="1805192"/>
            <a:ext cx="8450555" cy="954067"/>
          </a:xfrm>
          <a:prstGeom prst="rect">
            <a:avLst/>
          </a:prstGeom>
          <a:noFill/>
          <a:ln>
            <a:noFill/>
          </a:ln>
        </p:spPr>
        <p:txBody>
          <a:bodyPr spcFirstLastPara="1" wrap="square" lIns="91425" tIns="45700" rIns="91425" bIns="45700" anchor="t" anchorCtr="0">
            <a:spAutoFit/>
          </a:bodyPr>
          <a:lstStyle/>
          <a:p>
            <a:pPr algn="ctr"/>
            <a:r>
              <a:rPr lang="sv-SE" sz="2800" b="1" dirty="0"/>
              <a:t>Vikten av framtidssäkring av karriären
</a:t>
            </a:r>
            <a:endParaRPr lang="en-US" sz="2800" b="1" dirty="0"/>
          </a:p>
        </p:txBody>
      </p:sp>
      <p:sp>
        <p:nvSpPr>
          <p:cNvPr id="147" name="Google Shape;147;p5"/>
          <p:cNvSpPr txBox="1"/>
          <p:nvPr/>
        </p:nvSpPr>
        <p:spPr>
          <a:xfrm>
            <a:off x="2045691" y="2200604"/>
            <a:ext cx="7768796" cy="1815841"/>
          </a:xfrm>
          <a:prstGeom prst="rect">
            <a:avLst/>
          </a:prstGeom>
          <a:noFill/>
          <a:ln>
            <a:noFill/>
          </a:ln>
        </p:spPr>
        <p:txBody>
          <a:bodyPr spcFirstLastPara="1" wrap="square" lIns="91425" tIns="45700" rIns="91425" bIns="45700" anchor="t" anchorCtr="0">
            <a:spAutoFit/>
          </a:bodyPr>
          <a:lstStyle/>
          <a:p>
            <a:pPr algn="ctr"/>
            <a:endParaRPr lang="en-GB" sz="2800" dirty="0">
              <a:solidFill>
                <a:srgbClr val="002060"/>
              </a:solidFill>
            </a:endParaRPr>
          </a:p>
          <a:p>
            <a:pPr algn="ctr"/>
            <a:r>
              <a:rPr lang="sv-SE" sz="2800" dirty="0">
                <a:solidFill>
                  <a:schemeClr val="tx1"/>
                </a:solidFill>
              </a:rPr>
              <a:t>Varför är det viktigt att framtidssäkra din karriär</a:t>
            </a:r>
            <a:r>
              <a:rPr lang="en-GB" sz="2800" dirty="0">
                <a:solidFill>
                  <a:schemeClr val="tx1"/>
                </a:solidFill>
              </a:rPr>
              <a:t>?</a:t>
            </a:r>
          </a:p>
          <a:p>
            <a:pPr algn="ctr"/>
            <a:endParaRPr lang="en-GB" sz="2800" dirty="0">
              <a:solidFill>
                <a:schemeClr val="tx1"/>
              </a:solidFil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57648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04812" y="1453486"/>
            <a:ext cx="8450555" cy="892512"/>
          </a:xfrm>
          <a:prstGeom prst="rect">
            <a:avLst/>
          </a:prstGeom>
          <a:noFill/>
          <a:ln>
            <a:noFill/>
          </a:ln>
        </p:spPr>
        <p:txBody>
          <a:bodyPr spcFirstLastPara="1" wrap="square" lIns="91425" tIns="45700" rIns="91425" bIns="45700" anchor="t" anchorCtr="0">
            <a:spAutoFit/>
          </a:bodyPr>
          <a:lstStyle/>
          <a:p>
            <a:pPr algn="ctr"/>
            <a:r>
              <a:rPr lang="sv-SE" sz="2600" b="1" dirty="0"/>
              <a:t>Vikten av framtidssäkring av karriären 
</a:t>
            </a:r>
            <a:endParaRPr lang="en-US" sz="3200" b="1" dirty="0"/>
          </a:p>
        </p:txBody>
      </p:sp>
      <p:sp>
        <p:nvSpPr>
          <p:cNvPr id="147" name="Google Shape;147;p5"/>
          <p:cNvSpPr txBox="1"/>
          <p:nvPr/>
        </p:nvSpPr>
        <p:spPr>
          <a:xfrm>
            <a:off x="2001012" y="2039038"/>
            <a:ext cx="7947660" cy="3231614"/>
          </a:xfrm>
          <a:prstGeom prst="rect">
            <a:avLst/>
          </a:prstGeom>
          <a:noFill/>
          <a:ln>
            <a:noFill/>
          </a:ln>
        </p:spPr>
        <p:txBody>
          <a:bodyPr spcFirstLastPara="1" wrap="square" lIns="91425" tIns="45700" rIns="91425" bIns="45700" anchor="t" anchorCtr="0">
            <a:spAutoFit/>
          </a:bodyPr>
          <a:lstStyle/>
          <a:p>
            <a:pPr marL="342900" indent="-342900">
              <a:buFont typeface="Wingdings" panose="05000000000000000000" pitchFamily="2" charset="2"/>
              <a:buChar char="§"/>
            </a:pPr>
            <a:r>
              <a:rPr lang="sv-SE" sz="2200" dirty="0"/>
              <a:t>Vi lever i utmanande föränderliga tider. 
Vi vet inte hur framtiden ser ut för oss jobb- och karriärmässigt. 
Under de kommande åren kan våra färdigheter och erfarenheter "hamna efter tiden" och vi kan kämpa med att söka efter ett annat jobb. 
Framtidssäkring av karriären är avgörande för att se till att vi inte träffar en karriärs återvändsgränd.
</a:t>
            </a: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89368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AKTIVITET </a:t>
            </a:r>
            <a:r>
              <a:rPr lang="en-IE" sz="6000" b="1" kern="1200" noProof="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954107"/>
          </a:xfrm>
          <a:prstGeom prst="rect">
            <a:avLst/>
          </a:prstGeom>
          <a:noFill/>
        </p:spPr>
        <p:txBody>
          <a:bodyPr wrap="square">
            <a:spAutoFit/>
          </a:bodyPr>
          <a:lstStyle/>
          <a:p>
            <a:r>
              <a:rPr lang="en-GB" sz="2800" dirty="0" err="1">
                <a:solidFill>
                  <a:schemeClr val="bg1"/>
                </a:solidFill>
              </a:rPr>
              <a:t>Framgångsrika</a:t>
            </a:r>
            <a:r>
              <a:rPr lang="en-GB" sz="2800" dirty="0">
                <a:solidFill>
                  <a:schemeClr val="bg1"/>
                </a:solidFill>
              </a:rPr>
              <a:t> </a:t>
            </a:r>
            <a:r>
              <a:rPr lang="en-GB" sz="2800" dirty="0" err="1">
                <a:solidFill>
                  <a:schemeClr val="bg1"/>
                </a:solidFill>
              </a:rPr>
              <a:t>framtidssäkrande</a:t>
            </a:r>
            <a:r>
              <a:rPr lang="en-GB" sz="2800" dirty="0">
                <a:solidFill>
                  <a:schemeClr val="bg1"/>
                </a:solidFill>
              </a:rPr>
              <a:t> </a:t>
            </a:r>
            <a:r>
              <a:rPr lang="en-GB" sz="2800" dirty="0" err="1">
                <a:solidFill>
                  <a:schemeClr val="bg1"/>
                </a:solidFill>
              </a:rPr>
              <a:t>karriärstrategier</a:t>
            </a:r>
            <a:r>
              <a:rPr lang="en-GB" sz="2800" dirty="0">
                <a:solidFill>
                  <a:schemeClr val="bg1"/>
                </a:solidFill>
              </a:rPr>
              <a:t>
</a:t>
            </a:r>
          </a:p>
        </p:txBody>
      </p:sp>
    </p:spTree>
    <p:extLst>
      <p:ext uri="{BB962C8B-B14F-4D97-AF65-F5344CB8AC3E}">
        <p14:creationId xmlns:p14="http://schemas.microsoft.com/office/powerpoint/2010/main" val="201553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704811" y="1781160"/>
            <a:ext cx="8450555" cy="1384954"/>
          </a:xfrm>
          <a:prstGeom prst="rect">
            <a:avLst/>
          </a:prstGeom>
          <a:noFill/>
          <a:ln>
            <a:noFill/>
          </a:ln>
        </p:spPr>
        <p:txBody>
          <a:bodyPr spcFirstLastPara="1" wrap="square" lIns="91425" tIns="45700" rIns="91425" bIns="45700" anchor="t" anchorCtr="0">
            <a:spAutoFit/>
          </a:bodyPr>
          <a:lstStyle/>
          <a:p>
            <a:pPr algn="ctr"/>
            <a:r>
              <a:rPr lang="en-US" sz="2800" b="1" dirty="0" err="1"/>
              <a:t>Framgångsrika</a:t>
            </a:r>
            <a:r>
              <a:rPr lang="en-US" sz="2800" b="1" dirty="0"/>
              <a:t> </a:t>
            </a:r>
            <a:r>
              <a:rPr lang="en-US" sz="2800" b="1" dirty="0" err="1"/>
              <a:t>framtidssäkrande</a:t>
            </a:r>
            <a:r>
              <a:rPr lang="en-US" sz="2800" b="1" dirty="0"/>
              <a:t> </a:t>
            </a:r>
            <a:r>
              <a:rPr lang="en-US" sz="2800" b="1" dirty="0" err="1"/>
              <a:t>karriärstrategier</a:t>
            </a:r>
            <a:r>
              <a:rPr lang="en-US" sz="2800" b="1" dirty="0"/>
              <a:t>
</a:t>
            </a:r>
          </a:p>
        </p:txBody>
      </p:sp>
      <p:sp>
        <p:nvSpPr>
          <p:cNvPr id="147" name="Google Shape;147;p5"/>
          <p:cNvSpPr txBox="1"/>
          <p:nvPr/>
        </p:nvSpPr>
        <p:spPr>
          <a:xfrm>
            <a:off x="2045691" y="2200604"/>
            <a:ext cx="7768796" cy="1815841"/>
          </a:xfrm>
          <a:prstGeom prst="rect">
            <a:avLst/>
          </a:prstGeom>
          <a:noFill/>
          <a:ln>
            <a:noFill/>
          </a:ln>
        </p:spPr>
        <p:txBody>
          <a:bodyPr spcFirstLastPara="1" wrap="square" lIns="91425" tIns="45700" rIns="91425" bIns="45700" anchor="t" anchorCtr="0">
            <a:spAutoFit/>
          </a:bodyPr>
          <a:lstStyle/>
          <a:p>
            <a:pPr algn="ctr"/>
            <a:endParaRPr lang="en-GB" sz="2800" dirty="0">
              <a:solidFill>
                <a:srgbClr val="002060"/>
              </a:solidFill>
            </a:endParaRPr>
          </a:p>
          <a:p>
            <a:pPr algn="ctr"/>
            <a:r>
              <a:rPr lang="sv-SE" sz="2800" dirty="0">
                <a:solidFill>
                  <a:schemeClr val="tx1"/>
                </a:solidFill>
              </a:rPr>
              <a:t>Kan du nämna två (2) framgångsrika 
framtidssäkrande karriärstrategier?
</a:t>
            </a:r>
            <a:endParaRPr lang="en-GB" sz="2800" dirty="0">
              <a:solidFill>
                <a:schemeClr val="tx1"/>
              </a:solidFil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1785151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470</Words>
  <Application>Microsoft Office PowerPoint</Application>
  <PresentationFormat>Bredbild</PresentationFormat>
  <Paragraphs>43</Paragraphs>
  <Slides>14</Slides>
  <Notes>11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Arial</vt:lpstr>
      <vt:lpstr>Segoe UI</vt:lpstr>
      <vt:lpstr>Calibri</vt:lpstr>
      <vt:lpstr>Quattrocento Sans</vt:lpstr>
      <vt:lpstr>Wingdings</vt:lpstr>
      <vt:lpstr>Office Theme</vt:lpstr>
      <vt:lpstr>Framtidssäkra min karriär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lastModifiedBy>ingmarie Rohdin</cp:lastModifiedBy>
  <cp:revision>31</cp:revision>
  <dcterms:created xsi:type="dcterms:W3CDTF">2021-04-20T08:47:25Z</dcterms:created>
  <dcterms:modified xsi:type="dcterms:W3CDTF">2023-07-04T10:40:26Z</dcterms:modified>
</cp:coreProperties>
</file>