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315" r:id="rId4"/>
    <p:sldId id="325" r:id="rId5"/>
    <p:sldId id="326" r:id="rId6"/>
    <p:sldId id="327" r:id="rId7"/>
    <p:sldId id="300" r:id="rId8"/>
    <p:sldId id="306" r:id="rId9"/>
    <p:sldId id="329" r:id="rId10"/>
    <p:sldId id="330" r:id="rId11"/>
    <p:sldId id="316" r:id="rId12"/>
    <p:sldId id="328" r:id="rId13"/>
    <p:sldId id="291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Quattrocento Sans" panose="020B0502050000020003" pitchFamily="34" charset="0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j9fbKpt+kEtIRH8yeD9dnAKJ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242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873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196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41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070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91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74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42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66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58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24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489204" y="4051926"/>
            <a:ext cx="9578847" cy="60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757070"/>
              </a:buClr>
              <a:buSzPts val="2000"/>
            </a:pPr>
            <a:r>
              <a:rPr lang="en-GB" sz="3200" b="1" dirty="0">
                <a:latin typeface="+mj-lt"/>
              </a:rPr>
              <a:t>Desenvolver as minhas </a:t>
            </a:r>
            <a:r>
              <a:rPr lang="en-GB" sz="3200" b="1" dirty="0" err="1">
                <a:latin typeface="+mj-lt"/>
              </a:rPr>
              <a:t>competências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interpessoais</a:t>
            </a:r>
            <a:r>
              <a:rPr lang="en-GB" sz="3200" b="1" dirty="0">
                <a:latin typeface="+mj-lt"/>
              </a:rPr>
              <a:t> para o futuro</a:t>
            </a: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2474" y="1174035"/>
            <a:ext cx="6558564" cy="238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1744026" y="1266589"/>
            <a:ext cx="9000150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372348"/>
            <a:ext cx="845055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Importância de desenvolver as minhas </a:t>
            </a:r>
            <a:r>
              <a:rPr lang="en-US" sz="2200" b="1" dirty="0" err="1">
                <a:solidFill>
                  <a:schemeClr val="tx1"/>
                </a:solidFill>
              </a:rPr>
              <a:t>competências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interpessoais</a:t>
            </a:r>
            <a:r>
              <a:rPr lang="en-US" sz="2200" b="1" dirty="0">
                <a:solidFill>
                  <a:schemeClr val="tx1"/>
                </a:solidFill>
              </a:rPr>
              <a:t> para o futuro - II</a:t>
            </a:r>
            <a:endParaRPr lang="en-GB" sz="22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895882" y="2025752"/>
            <a:ext cx="8746756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As </a:t>
            </a:r>
            <a:r>
              <a:rPr lang="en-US" sz="2000" dirty="0" err="1"/>
              <a:t>competências</a:t>
            </a:r>
            <a:r>
              <a:rPr lang="en-US" sz="2000" dirty="0"/>
              <a:t> </a:t>
            </a:r>
            <a:r>
              <a:rPr lang="en-US" sz="2000" dirty="0" err="1"/>
              <a:t>interpessoais</a:t>
            </a:r>
            <a:r>
              <a:rPr lang="en-US" sz="2000" dirty="0"/>
              <a:t> tornam-se tão essenciais como as competências técnicas.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Não só é importante ter conhecimentos técnicos sobre as coisas, como também é vital comunicar e interagir eficazmente com os outros, tratá-los bem e lidar com as situações com sucesso através de uma gestão eficaz do tempo.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No futuro, haverá uma enorme procura destas competências.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É por isso que é essencial saber exatamente o que são </a:t>
            </a:r>
            <a:r>
              <a:rPr lang="en-US" sz="2000" dirty="0" err="1"/>
              <a:t>competências</a:t>
            </a:r>
            <a:r>
              <a:rPr lang="en-US" sz="2000" dirty="0"/>
              <a:t> </a:t>
            </a:r>
            <a:r>
              <a:rPr lang="en-US" sz="2000" dirty="0" err="1"/>
              <a:t>interpessoais</a:t>
            </a:r>
            <a:r>
              <a:rPr lang="en-US" sz="2000" dirty="0"/>
              <a:t> e como melhorá-las e desenvolvê-las.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43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noProof="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3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9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Tomar medidas para desenvolver as minhas </a:t>
            </a:r>
            <a:r>
              <a:rPr lang="en-US" sz="2800" dirty="0" err="1">
                <a:solidFill>
                  <a:schemeClr val="bg1"/>
                </a:solidFill>
              </a:rPr>
              <a:t>competências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interpessoais</a:t>
            </a:r>
            <a:r>
              <a:rPr lang="en-US" sz="2800" dirty="0">
                <a:solidFill>
                  <a:schemeClr val="bg1"/>
                </a:solidFill>
              </a:rPr>
              <a:t> para o futuro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6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787826"/>
            <a:ext cx="845055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Tomar medidas para desenvolver as minhas </a:t>
            </a:r>
            <a:r>
              <a:rPr lang="en-US" sz="2400" b="1" dirty="0" err="1">
                <a:solidFill>
                  <a:schemeClr val="tx1"/>
                </a:solidFill>
              </a:rPr>
              <a:t>competências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interpessoais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para o futuro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997420" y="2880359"/>
            <a:ext cx="825896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dirty="0"/>
              <a:t> Quais são as três (3) </a:t>
            </a:r>
            <a:r>
              <a:rPr lang="en-US" sz="2400" dirty="0" err="1"/>
              <a:t>competências</a:t>
            </a:r>
            <a:r>
              <a:rPr lang="en-US" sz="2400" dirty="0"/>
              <a:t> </a:t>
            </a:r>
            <a:r>
              <a:rPr lang="en-US" sz="2400" dirty="0" err="1"/>
              <a:t>interpessoais</a:t>
            </a:r>
            <a:r>
              <a:rPr lang="en-US" sz="2400" dirty="0"/>
              <a:t> que precisa de desenvolver? </a:t>
            </a:r>
          </a:p>
          <a:p>
            <a:pPr algn="ctr"/>
            <a:r>
              <a:rPr lang="en-US" sz="2400" dirty="0"/>
              <a:t>Como é que isso pode ser feito? 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81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6"/>
          <p:cNvSpPr txBox="1"/>
          <p:nvPr/>
        </p:nvSpPr>
        <p:spPr>
          <a:xfrm>
            <a:off x="5185019" y="6117074"/>
            <a:ext cx="67716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"Financiado pela União Europeia. Os pontos de vista e as opiniões expressas são as do(s) autor(</a:t>
            </a:r>
            <a:r>
              <a:rPr lang="pt-PT" sz="10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e não refletem necessariamente a posição da União Europeia ou da Agência de Execução Europeia da Educação e da Cultura (EACEA). </a:t>
            </a:r>
            <a:r>
              <a:rPr lang="pt-PT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Nem a União Europeia nem a EACEA podem ser tidos como responsáveis por essas opiniões."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 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Projeto: 2021-1-SE01-KA220-VET-000032922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0" cy="1899478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6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8344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Quais são as </a:t>
            </a:r>
            <a:r>
              <a:rPr lang="en-US" sz="2800" dirty="0" err="1">
                <a:solidFill>
                  <a:schemeClr val="bg1"/>
                </a:solidFill>
              </a:rPr>
              <a:t>competências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interpessoais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01012" y="1361958"/>
            <a:ext cx="7858157" cy="4182181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704812" y="1540904"/>
            <a:ext cx="8450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 err="1"/>
              <a:t>Competências</a:t>
            </a:r>
            <a:r>
              <a:rPr lang="en-US" sz="3200" b="1" dirty="0"/>
              <a:t> </a:t>
            </a:r>
            <a:r>
              <a:rPr lang="en-US" sz="3200" b="1" dirty="0" err="1"/>
              <a:t>interpessoais</a:t>
            </a:r>
            <a:endParaRPr lang="en-US" sz="32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001012" y="2064342"/>
            <a:ext cx="7768796" cy="413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300" dirty="0"/>
              <a:t>As </a:t>
            </a:r>
            <a:r>
              <a:rPr lang="en-US" sz="2300" dirty="0" err="1"/>
              <a:t>competências</a:t>
            </a:r>
            <a:r>
              <a:rPr lang="en-US" sz="2300" dirty="0"/>
              <a:t> </a:t>
            </a:r>
            <a:r>
              <a:rPr lang="en-US" sz="2300" dirty="0" err="1"/>
              <a:t>interpessoais</a:t>
            </a:r>
            <a:r>
              <a:rPr lang="en-US" sz="2300" dirty="0"/>
              <a:t> são competências relacionadas com traços de personalidade e atitudes.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300" dirty="0"/>
              <a:t>São competências não técnicas que permitem a alguém interagir de forma eficaz e harmoniosa com os outros.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300" dirty="0"/>
              <a:t>São </a:t>
            </a:r>
            <a:r>
              <a:rPr lang="en-US" sz="2300" dirty="0" err="1"/>
              <a:t>consideradas</a:t>
            </a:r>
            <a:r>
              <a:rPr lang="en-US" sz="2300" dirty="0"/>
              <a:t> importantes para as organizações e podem ter impacto na cultura, na mentalidade, na liderança, nas atitudes e nos comportamentos.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300" dirty="0"/>
              <a:t>São difíceis de aprender, medir e avaliar. </a:t>
            </a:r>
          </a:p>
          <a:p>
            <a:r>
              <a:rPr lang="en-US" sz="2800" dirty="0"/>
              <a:t> </a:t>
            </a:r>
          </a:p>
          <a:p>
            <a:pPr algn="ctr"/>
            <a:endParaRPr lang="en-GB" sz="28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85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704812" y="1540904"/>
            <a:ext cx="8450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/>
              <a:t>Competências técnicas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001012" y="2064342"/>
            <a:ext cx="7768796" cy="32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300" dirty="0"/>
              <a:t>São o oposto das </a:t>
            </a:r>
            <a:r>
              <a:rPr lang="en-US" sz="2300" dirty="0" err="1"/>
              <a:t>competências</a:t>
            </a:r>
            <a:r>
              <a:rPr lang="en-US" sz="2300" dirty="0"/>
              <a:t> </a:t>
            </a:r>
            <a:r>
              <a:rPr lang="en-US" sz="2300" dirty="0" err="1"/>
              <a:t>interpessoais</a:t>
            </a:r>
            <a:r>
              <a:rPr lang="en-US" sz="23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300" dirty="0" err="1"/>
              <a:t>Estão</a:t>
            </a:r>
            <a:r>
              <a:rPr lang="en-US" sz="2300" dirty="0"/>
              <a:t> </a:t>
            </a:r>
            <a:r>
              <a:rPr lang="en-US" sz="2300" dirty="0" err="1"/>
              <a:t>relacionadas</a:t>
            </a:r>
            <a:r>
              <a:rPr lang="en-US" sz="2300" dirty="0"/>
              <a:t> com tudo o que aprendemos na educação formal e não formal, seja em cursos de licenciatura ou de pós-graduação, e estão ligadas às informações incluídas no nosso currículo, adicionadas ao nosso perfil e destacadas para o recrutador num processo de recrutamento. </a:t>
            </a:r>
          </a:p>
          <a:p>
            <a:pPr algn="ctr"/>
            <a:endParaRPr lang="en-GB" sz="28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68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990480" y="1361959"/>
            <a:ext cx="9879220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990480" y="1523009"/>
            <a:ext cx="98792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/>
              <a:t>Exemplos de </a:t>
            </a:r>
            <a:r>
              <a:rPr lang="en-US" sz="3200" b="1" dirty="0" err="1"/>
              <a:t>competências</a:t>
            </a:r>
            <a:r>
              <a:rPr lang="en-US" sz="3200" b="1" dirty="0"/>
              <a:t> </a:t>
            </a:r>
            <a:r>
              <a:rPr lang="en-US" sz="3200" b="1" dirty="0" err="1"/>
              <a:t>interpessoais</a:t>
            </a:r>
            <a:r>
              <a:rPr lang="en-US" sz="3200" b="1" dirty="0"/>
              <a:t> críticas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001012" y="2064342"/>
            <a:ext cx="776879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b="1" dirty="0"/>
          </a:p>
          <a:p>
            <a:pPr algn="ctr"/>
            <a:endParaRPr lang="en-GB" sz="28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20031"/>
              </p:ext>
            </p:extLst>
          </p:nvPr>
        </p:nvGraphicFramePr>
        <p:xfrm>
          <a:off x="1549362" y="2275944"/>
          <a:ext cx="8513054" cy="2680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08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Comunicação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Trabalho em equipa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Resolução de problemas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Gestão do tempo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Pensamento crítico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Tomada de decisões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>
                          <a:effectLst/>
                        </a:rPr>
                        <a:t>Negociação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>
                          <a:effectLst/>
                        </a:rPr>
                        <a:t>Organização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Gestão do stress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>
                          <a:effectLst/>
                        </a:rPr>
                        <a:t>Adaptabilidade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Gestão de conflitos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Liderança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Criatividade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Recursos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Persuasão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Abertura à crítica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15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73592" y="1462019"/>
            <a:ext cx="845055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500" b="1" dirty="0"/>
              <a:t>Desenvolver </a:t>
            </a:r>
            <a:r>
              <a:rPr lang="en-US" sz="2500" b="1" dirty="0" err="1"/>
              <a:t>competências</a:t>
            </a:r>
            <a:r>
              <a:rPr lang="en-US" sz="2500" b="1" dirty="0"/>
              <a:t> </a:t>
            </a:r>
            <a:r>
              <a:rPr lang="en-US" sz="2500" b="1" dirty="0" err="1"/>
              <a:t>interpessoais</a:t>
            </a:r>
            <a:r>
              <a:rPr lang="en-US" sz="2500" b="1" dirty="0"/>
              <a:t> para o futuro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028431" y="1972459"/>
            <a:ext cx="839571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700" dirty="0"/>
              <a:t>Para desenvolver </a:t>
            </a:r>
            <a:r>
              <a:rPr lang="en-US" sz="1700" dirty="0" err="1"/>
              <a:t>competências</a:t>
            </a:r>
            <a:r>
              <a:rPr lang="en-US" sz="1700" dirty="0"/>
              <a:t> </a:t>
            </a:r>
            <a:r>
              <a:rPr lang="en-US" sz="1700" dirty="0" err="1"/>
              <a:t>interpessoais</a:t>
            </a:r>
            <a:r>
              <a:rPr lang="en-US" sz="1700" dirty="0"/>
              <a:t>, é necessário concentrar-se nos seguintes aspectos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/>
              <a:t>Compreender o que são </a:t>
            </a:r>
            <a:r>
              <a:rPr lang="en-US" sz="1700" dirty="0" err="1"/>
              <a:t>competências</a:t>
            </a:r>
            <a:r>
              <a:rPr lang="en-US" sz="1700" dirty="0"/>
              <a:t> </a:t>
            </a:r>
            <a:r>
              <a:rPr lang="en-US" sz="1700" dirty="0" err="1"/>
              <a:t>interpessoais</a:t>
            </a:r>
            <a:endParaRPr lang="en-US" sz="17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/>
              <a:t>Utilizar </a:t>
            </a:r>
            <a:r>
              <a:rPr lang="en-US" sz="1700" dirty="0"/>
              <a:t>uma mentalidade de aprendizagem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/>
              <a:t>Participar na autorreflexão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/>
              <a:t>Dar prioridade </a:t>
            </a:r>
            <a:r>
              <a:rPr lang="en-US" sz="1700" dirty="0"/>
              <a:t>ao desenvolvimento das competências que lhe faltam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/>
              <a:t>Participar em oportunidades de aprendizagem e formação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/>
              <a:t>Pôr em prática competências (novas e outras)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/>
              <a:t>Ter paciência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/>
              <a:t>Lembre-se de quem desenvolveu estas competências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/>
              <a:t>Tirar o máximo partido do feedback para aceder aos seus progressos e áreas de desenvolvimento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/>
              <a:t>Destacar as suas </a:t>
            </a:r>
            <a:r>
              <a:rPr lang="en-US" sz="1700" dirty="0" err="1"/>
              <a:t>competências</a:t>
            </a:r>
            <a:r>
              <a:rPr lang="en-US" sz="1700" dirty="0"/>
              <a:t> </a:t>
            </a:r>
            <a:r>
              <a:rPr lang="en-US" sz="1700" dirty="0" err="1"/>
              <a:t>interpessoais</a:t>
            </a:r>
            <a:r>
              <a:rPr lang="en-US" sz="1700" dirty="0"/>
              <a:t> (nos seus CV e perfil)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300" dirty="0"/>
          </a:p>
          <a:p>
            <a:pPr algn="ctr"/>
            <a:endParaRPr lang="en-GB" sz="28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43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2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342781" y="3096869"/>
            <a:ext cx="88652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Importância de desenvolver as minhas </a:t>
            </a:r>
            <a:r>
              <a:rPr lang="en-US" sz="2800" dirty="0" err="1">
                <a:solidFill>
                  <a:schemeClr val="bg1"/>
                </a:solidFill>
              </a:rPr>
              <a:t>competências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interpessoais</a:t>
            </a:r>
            <a:r>
              <a:rPr lang="en-US" sz="2800" dirty="0">
                <a:solidFill>
                  <a:schemeClr val="bg1"/>
                </a:solidFill>
              </a:rPr>
              <a:t> para o futuro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1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1997420" y="1266589"/>
            <a:ext cx="8645218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623154"/>
            <a:ext cx="84505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Importância de desenvolver as minhas </a:t>
            </a:r>
            <a:r>
              <a:rPr lang="en-US" sz="2400" b="1" dirty="0" err="1">
                <a:solidFill>
                  <a:schemeClr val="tx1"/>
                </a:solidFill>
              </a:rPr>
              <a:t>competências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interpessoais</a:t>
            </a:r>
            <a:r>
              <a:rPr lang="en-US" sz="2400" b="1" dirty="0">
                <a:solidFill>
                  <a:schemeClr val="tx1"/>
                </a:solidFill>
              </a:rPr>
              <a:t> para o futuro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997420" y="2660822"/>
            <a:ext cx="8450555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dirty="0"/>
              <a:t> Na sua opinião, porque é que é importante desenvolver as suas </a:t>
            </a:r>
            <a:r>
              <a:rPr lang="en-US" sz="2800" dirty="0" err="1"/>
              <a:t>competências</a:t>
            </a:r>
            <a:r>
              <a:rPr lang="en-US" sz="2800" dirty="0"/>
              <a:t> </a:t>
            </a:r>
            <a:r>
              <a:rPr lang="en-US" sz="2800" dirty="0" err="1"/>
              <a:t>interpessoais</a:t>
            </a:r>
            <a:r>
              <a:rPr lang="en-US" sz="2800" dirty="0"/>
              <a:t> para o futuro?</a:t>
            </a:r>
          </a:p>
          <a:p>
            <a:pPr algn="ctr"/>
            <a:r>
              <a:rPr lang="en-US" sz="2800" dirty="0"/>
              <a:t>Quais são as 3 </a:t>
            </a:r>
            <a:r>
              <a:rPr lang="en-US" sz="2800" dirty="0" err="1"/>
              <a:t>competências que acha </a:t>
            </a:r>
            <a:r>
              <a:rPr lang="en-US" sz="2800" dirty="0"/>
              <a:t>que precisa de desenvolver? Como é que o pode fazer? 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4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372348"/>
            <a:ext cx="845055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Importância de desenvolver as minhas </a:t>
            </a:r>
            <a:r>
              <a:rPr lang="en-US" sz="2200" b="1" dirty="0" err="1">
                <a:solidFill>
                  <a:schemeClr val="tx1"/>
                </a:solidFill>
              </a:rPr>
              <a:t>competências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interpessoais</a:t>
            </a:r>
            <a:r>
              <a:rPr lang="en-US" sz="2200" b="1" dirty="0">
                <a:solidFill>
                  <a:schemeClr val="tx1"/>
                </a:solidFill>
              </a:rPr>
              <a:t> para o futuro - I</a:t>
            </a:r>
            <a:endParaRPr lang="en-GB" sz="22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693397" y="2220272"/>
            <a:ext cx="684885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É fundamental desenvolver as suas </a:t>
            </a:r>
            <a:r>
              <a:rPr lang="en-US" sz="2000" dirty="0" err="1"/>
              <a:t>competências</a:t>
            </a:r>
            <a:r>
              <a:rPr lang="en-US" sz="2000" dirty="0"/>
              <a:t> </a:t>
            </a:r>
            <a:r>
              <a:rPr lang="en-US" sz="2000" dirty="0" err="1"/>
              <a:t>interpessoais</a:t>
            </a:r>
            <a:r>
              <a:rPr lang="en-US" sz="2000" dirty="0"/>
              <a:t> para o futuro.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O mercado de </a:t>
            </a:r>
            <a:r>
              <a:rPr lang="en-US" sz="2000" dirty="0" err="1"/>
              <a:t>trabalho tem vindo a </a:t>
            </a:r>
            <a:r>
              <a:rPr lang="en-US" sz="2000" dirty="0"/>
              <a:t>mudar e as empresas tendem a procurar não só qualificações e competências técnicas, mas também competências pessoais e </a:t>
            </a:r>
            <a:r>
              <a:rPr lang="en-US" sz="2000" dirty="0" err="1"/>
              <a:t>comportamentais.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600</Words>
  <Application>Microsoft Office PowerPoint</Application>
  <PresentationFormat>Ecrã Panorâmico</PresentationFormat>
  <Paragraphs>72</Paragraphs>
  <Slides>13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Calibri</vt:lpstr>
      <vt:lpstr>Quattrocento Sans</vt:lpstr>
      <vt:lpstr>Wingdings</vt:lpstr>
      <vt:lpstr>Symbol</vt:lpstr>
      <vt:lpstr>Segoe UI</vt:lpstr>
      <vt:lpstr>Arial</vt:lpstr>
      <vt:lpstr>Office Theme</vt:lpstr>
      <vt:lpstr>Desenvolver as minhas competências interpessoais para o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Remote Work</dc:title>
  <dc:creator>Gary</dc:creator>
  <cp:keywords>, docId:EB565184E40E49FD9D9EC2199130F889</cp:keywords>
  <cp:lastModifiedBy>João Paulo Pacheco - PM</cp:lastModifiedBy>
  <cp:revision>29</cp:revision>
  <dcterms:created xsi:type="dcterms:W3CDTF">2021-04-20T08:47:25Z</dcterms:created>
  <dcterms:modified xsi:type="dcterms:W3CDTF">2023-06-30T10:59:13Z</dcterms:modified>
</cp:coreProperties>
</file>