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97" r:id="rId3"/>
    <p:sldId id="315" r:id="rId4"/>
    <p:sldId id="325" r:id="rId5"/>
    <p:sldId id="326" r:id="rId6"/>
    <p:sldId id="327" r:id="rId7"/>
    <p:sldId id="300" r:id="rId8"/>
    <p:sldId id="306" r:id="rId9"/>
    <p:sldId id="329" r:id="rId10"/>
    <p:sldId id="330" r:id="rId11"/>
    <p:sldId id="316" r:id="rId12"/>
    <p:sldId id="328" r:id="rId13"/>
    <p:sldId id="291"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Quattrocento Sans" panose="020B0502050000020003" pitchFamily="34" charset="0"/>
      <p:regular r:id="rId20"/>
      <p:bold r:id="rId21"/>
      <p:italic r:id="rId22"/>
      <p:boldItalic r:id="rId23"/>
    </p:embeddedFont>
    <p:embeddedFont>
      <p:font typeface="Segoe UI" panose="020B0502040204020203"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9" roundtripDataSignature="AMtx7mjj9fbKpt+kEtIRH8yeD9dnAKJte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63"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59"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pt-PT"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4224232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48733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3" name="Google Shape;683;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11969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PT"/>
              <a:t>3</a:t>
            </a:fld>
            <a:endParaRPr/>
          </a:p>
        </p:txBody>
      </p:sp>
    </p:spTree>
    <p:extLst>
      <p:ext uri="{BB962C8B-B14F-4D97-AF65-F5344CB8AC3E}">
        <p14:creationId xmlns:p14="http://schemas.microsoft.com/office/powerpoint/2010/main" val="465412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PT"/>
              <a:t>4</a:t>
            </a:fld>
            <a:endParaRPr/>
          </a:p>
        </p:txBody>
      </p:sp>
    </p:spTree>
    <p:extLst>
      <p:ext uri="{BB962C8B-B14F-4D97-AF65-F5344CB8AC3E}">
        <p14:creationId xmlns:p14="http://schemas.microsoft.com/office/powerpoint/2010/main" val="1530706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PT"/>
              <a:t>5</a:t>
            </a:fld>
            <a:endParaRPr/>
          </a:p>
        </p:txBody>
      </p:sp>
    </p:spTree>
    <p:extLst>
      <p:ext uri="{BB962C8B-B14F-4D97-AF65-F5344CB8AC3E}">
        <p14:creationId xmlns:p14="http://schemas.microsoft.com/office/powerpoint/2010/main" val="3757911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PT"/>
              <a:t>6</a:t>
            </a:fld>
            <a:endParaRPr/>
          </a:p>
        </p:txBody>
      </p:sp>
    </p:spTree>
    <p:extLst>
      <p:ext uri="{BB962C8B-B14F-4D97-AF65-F5344CB8AC3E}">
        <p14:creationId xmlns:p14="http://schemas.microsoft.com/office/powerpoint/2010/main" val="2347744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PT"/>
              <a:t>8</a:t>
            </a:fld>
            <a:endParaRPr/>
          </a:p>
        </p:txBody>
      </p:sp>
    </p:spTree>
    <p:extLst>
      <p:ext uri="{BB962C8B-B14F-4D97-AF65-F5344CB8AC3E}">
        <p14:creationId xmlns:p14="http://schemas.microsoft.com/office/powerpoint/2010/main" val="2388427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PT"/>
              <a:t>9</a:t>
            </a:fld>
            <a:endParaRPr/>
          </a:p>
        </p:txBody>
      </p:sp>
    </p:spTree>
    <p:extLst>
      <p:ext uri="{BB962C8B-B14F-4D97-AF65-F5344CB8AC3E}">
        <p14:creationId xmlns:p14="http://schemas.microsoft.com/office/powerpoint/2010/main" val="1336662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PT"/>
              <a:t>10</a:t>
            </a:fld>
            <a:endParaRPr/>
          </a:p>
        </p:txBody>
      </p:sp>
    </p:spTree>
    <p:extLst>
      <p:ext uri="{BB962C8B-B14F-4D97-AF65-F5344CB8AC3E}">
        <p14:creationId xmlns:p14="http://schemas.microsoft.com/office/powerpoint/2010/main" val="2548583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PT"/>
              <a:t>12</a:t>
            </a:fld>
            <a:endParaRPr/>
          </a:p>
        </p:txBody>
      </p:sp>
    </p:spTree>
    <p:extLst>
      <p:ext uri="{BB962C8B-B14F-4D97-AF65-F5344CB8AC3E}">
        <p14:creationId xmlns:p14="http://schemas.microsoft.com/office/powerpoint/2010/main" val="3792244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4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4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4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6"/>
          <p:cNvSpPr>
            <a:spLocks noGrp="1"/>
          </p:cNvSpPr>
          <p:nvPr>
            <p:ph type="pic" idx="2"/>
          </p:nvPr>
        </p:nvSpPr>
        <p:spPr>
          <a:xfrm>
            <a:off x="5183188" y="987425"/>
            <a:ext cx="6172200" cy="4873625"/>
          </a:xfrm>
          <a:prstGeom prst="rect">
            <a:avLst/>
          </a:prstGeom>
          <a:noFill/>
          <a:ln>
            <a:noFill/>
          </a:ln>
        </p:spPr>
      </p:sp>
      <p:sp>
        <p:nvSpPr>
          <p:cNvPr id="68" name="Google Shape;68;p4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7.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1302332" y="4867174"/>
            <a:ext cx="9578847" cy="606374"/>
          </a:xfrm>
          <a:prstGeom prst="rect">
            <a:avLst/>
          </a:prstGeom>
          <a:noFill/>
          <a:ln>
            <a:noFill/>
          </a:ln>
        </p:spPr>
        <p:txBody>
          <a:bodyPr spcFirstLastPara="1" wrap="square" lIns="91425" tIns="45700" rIns="91425" bIns="45700" anchor="b" anchorCtr="0">
            <a:noAutofit/>
          </a:bodyPr>
          <a:lstStyle/>
          <a:p>
            <a:pPr>
              <a:buClr>
                <a:srgbClr val="757070"/>
              </a:buClr>
              <a:buSzPts val="2000"/>
            </a:pPr>
            <a:r>
              <a:rPr lang="es-ES" sz="3200" b="1" dirty="0">
                <a:latin typeface="+mj-lt"/>
              </a:rPr>
              <a:t>Desarrollando mis habilidades blandas para el futuro
</a:t>
            </a:r>
            <a:endParaRPr lang="en-GB" sz="3200" b="1" dirty="0">
              <a:latin typeface="+mj-lt"/>
            </a:endParaRPr>
          </a:p>
        </p:txBody>
      </p:sp>
      <p:pic>
        <p:nvPicPr>
          <p:cNvPr id="89" name="Google Shape;89;p1"/>
          <p:cNvPicPr preferRelativeResize="0"/>
          <p:nvPr/>
        </p:nvPicPr>
        <p:blipFill rotWithShape="1">
          <a:blip r:embed="rId3">
            <a:alphaModFix/>
          </a:blip>
          <a:srcRect/>
          <a:stretch/>
        </p:blipFill>
        <p:spPr>
          <a:xfrm>
            <a:off x="235341" y="6255161"/>
            <a:ext cx="1964299" cy="412100"/>
          </a:xfrm>
          <a:prstGeom prst="rect">
            <a:avLst/>
          </a:prstGeom>
          <a:noFill/>
          <a:ln>
            <a:noFill/>
          </a:ln>
        </p:spPr>
      </p:pic>
      <p:pic>
        <p:nvPicPr>
          <p:cNvPr id="90" name="Google Shape;90;p1"/>
          <p:cNvPicPr preferRelativeResize="0"/>
          <p:nvPr/>
        </p:nvPicPr>
        <p:blipFill rotWithShape="1">
          <a:blip r:embed="rId4">
            <a:alphaModFix/>
          </a:blip>
          <a:srcRect/>
          <a:stretch/>
        </p:blipFill>
        <p:spPr>
          <a:xfrm>
            <a:off x="2812474" y="1174035"/>
            <a:ext cx="6558564" cy="2382981"/>
          </a:xfrm>
          <a:prstGeom prst="rect">
            <a:avLst/>
          </a:prstGeom>
          <a:noFill/>
          <a:ln>
            <a:noFill/>
          </a:ln>
        </p:spPr>
      </p:pic>
      <p:pic>
        <p:nvPicPr>
          <p:cNvPr id="91" name="Google Shape;91;p1"/>
          <p:cNvPicPr preferRelativeResize="0"/>
          <p:nvPr/>
        </p:nvPicPr>
        <p:blipFill rotWithShape="1">
          <a:blip r:embed="rId5">
            <a:alphaModFix/>
          </a:blip>
          <a:srcRect/>
          <a:stretch/>
        </p:blipFill>
        <p:spPr>
          <a:xfrm>
            <a:off x="11068051" y="174274"/>
            <a:ext cx="1013552" cy="18179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43" name="Google Shape;143;p5"/>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4" name="Google Shape;144;p5"/>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45" name="Google Shape;145;p5"/>
          <p:cNvSpPr/>
          <p:nvPr/>
        </p:nvSpPr>
        <p:spPr>
          <a:xfrm>
            <a:off x="2293620" y="1266589"/>
            <a:ext cx="7858157"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txBox="1"/>
          <p:nvPr/>
        </p:nvSpPr>
        <p:spPr>
          <a:xfrm>
            <a:off x="1997420" y="1372348"/>
            <a:ext cx="8450555" cy="1107955"/>
          </a:xfrm>
          <a:prstGeom prst="rect">
            <a:avLst/>
          </a:prstGeom>
          <a:noFill/>
          <a:ln>
            <a:noFill/>
          </a:ln>
        </p:spPr>
        <p:txBody>
          <a:bodyPr spcFirstLastPara="1" wrap="square" lIns="91425" tIns="45700" rIns="91425" bIns="45700" anchor="t" anchorCtr="0">
            <a:spAutoFit/>
          </a:bodyPr>
          <a:lstStyle/>
          <a:p>
            <a:pPr algn="ctr"/>
            <a:r>
              <a:rPr lang="es-ES" sz="2200" b="1" dirty="0">
                <a:solidFill>
                  <a:schemeClr val="tx1"/>
                </a:solidFill>
              </a:rPr>
              <a:t>Importancia de desarrollar mis habilidades blandas para el futuro - II
</a:t>
            </a:r>
            <a:endParaRPr lang="en-US" sz="2400" b="1" dirty="0">
              <a:solidFill>
                <a:schemeClr val="tx1"/>
              </a:solidFill>
            </a:endParaRPr>
          </a:p>
        </p:txBody>
      </p:sp>
      <p:sp>
        <p:nvSpPr>
          <p:cNvPr id="147" name="Google Shape;147;p5"/>
          <p:cNvSpPr txBox="1"/>
          <p:nvPr/>
        </p:nvSpPr>
        <p:spPr>
          <a:xfrm>
            <a:off x="2560525" y="2025752"/>
            <a:ext cx="7324344" cy="3785611"/>
          </a:xfrm>
          <a:prstGeom prst="rect">
            <a:avLst/>
          </a:prstGeom>
          <a:noFill/>
          <a:ln>
            <a:noFill/>
          </a:ln>
        </p:spPr>
        <p:txBody>
          <a:bodyPr spcFirstLastPara="1" wrap="square" lIns="91425" tIns="45700" rIns="91425" bIns="45700" anchor="t" anchorCtr="0">
            <a:spAutoFit/>
          </a:bodyPr>
          <a:lstStyle/>
          <a:p>
            <a:pPr marL="342900" indent="-342900" algn="just">
              <a:buFont typeface="Wingdings" panose="05000000000000000000" pitchFamily="2" charset="2"/>
              <a:buChar char="§"/>
            </a:pPr>
            <a:r>
              <a:rPr lang="es-ES" sz="2000" dirty="0"/>
              <a:t>Las habilidades blandas se vuelven tan esenciales como las habilidades técnicas. 
No solo es importante tener conocimientos técnicos sobre las cosas, sino que también es vital comunicarse e interactuar eficazmente con los demás, tratarlos bien y manejar las situaciones con éxito con una gestión efectiva del tiempo. 
En el futuro, habrá una gran demanda de estas habilidades. 
Es por eso que saber exactamente qué son las habilidades blandas y cómo mejorarlas y desarrollarlas es una necesidad.
</a:t>
            </a:r>
            <a:endParaRPr lang="en-US" sz="2400" dirty="0"/>
          </a:p>
        </p:txBody>
      </p:sp>
      <p:pic>
        <p:nvPicPr>
          <p:cNvPr id="148" name="Google Shape;148;p5"/>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extLst>
      <p:ext uri="{BB962C8B-B14F-4D97-AF65-F5344CB8AC3E}">
        <p14:creationId xmlns:p14="http://schemas.microsoft.com/office/powerpoint/2010/main" val="2401435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7451D6F-223B-4F1A-BC33-F3D584599FD2}"/>
              </a:ext>
            </a:extLst>
          </p:cNvPr>
          <p:cNvPicPr>
            <a:picLocks noChangeAspect="1"/>
          </p:cNvPicPr>
          <p:nvPr/>
        </p:nvPicPr>
        <p:blipFill>
          <a:blip/>
          <a:stretch>
            <a:fillRect/>
          </a:stretch>
        </p:blipFill>
        <p:spPr>
          <a:xfrm>
            <a:off x="0" y="0"/>
            <a:ext cx="12192000" cy="6858000"/>
          </a:xfrm>
          <a:prstGeom prst="rect">
            <a:avLst/>
          </a:prstGeom>
        </p:spPr>
      </p:pic>
      <p:pic>
        <p:nvPicPr>
          <p:cNvPr id="3" name="Picture 2" descr="A picture containing text, computer, indoor, person&#10;&#10;Description automatically generated">
            <a:extLst>
              <a:ext uri="{FF2B5EF4-FFF2-40B4-BE49-F238E27FC236}">
                <a16:creationId xmlns:a16="http://schemas.microsoft.com/office/drawing/2014/main" id="{14E9E103-7954-4632-AA83-60FD616CAE38}"/>
              </a:ext>
            </a:extLst>
          </p:cNvPr>
          <p:cNvPicPr>
            <a:picLocks noChangeAspect="1"/>
          </p:cNvPicPr>
          <p:nvPr/>
        </p:nvPicPr>
        <p:blipFill rotWithShape="1">
          <a:blip r:embed="rId2">
            <a:alphaModFix amt="27000"/>
            <a:extLst>
              <a:ext uri="{28A0092B-C50C-407E-A947-70E740481C1C}">
                <a14:useLocalDpi xmlns:a14="http://schemas.microsoft.com/office/drawing/2010/main" val="0"/>
              </a:ext>
            </a:extLst>
          </a:blip>
          <a:srcRect t="7893" b="7891"/>
          <a:stretch/>
        </p:blipFill>
        <p:spPr>
          <a:xfrm>
            <a:off x="1" y="0"/>
            <a:ext cx="12191998" cy="6858000"/>
          </a:xfrm>
          <a:prstGeom prst="rect">
            <a:avLst/>
          </a:prstGeom>
          <a:solidFill>
            <a:srgbClr val="662483"/>
          </a:solidFill>
        </p:spPr>
      </p:pic>
      <p:sp>
        <p:nvSpPr>
          <p:cNvPr id="19" name="TextBox 18">
            <a:extLst>
              <a:ext uri="{FF2B5EF4-FFF2-40B4-BE49-F238E27FC236}">
                <a16:creationId xmlns:a16="http://schemas.microsoft.com/office/drawing/2014/main" id="{5763D3C6-6CCB-418E-B47E-BC9E5FCEC2DC}"/>
              </a:ext>
            </a:extLst>
          </p:cNvPr>
          <p:cNvSpPr txBox="1"/>
          <p:nvPr/>
        </p:nvSpPr>
        <p:spPr>
          <a:xfrm>
            <a:off x="342782" y="1157877"/>
            <a:ext cx="11082600" cy="1938992"/>
          </a:xfrm>
          <a:prstGeom prst="rect">
            <a:avLst/>
          </a:prstGeom>
          <a:noFill/>
        </p:spPr>
        <p:txBody>
          <a:bodyPr wrap="square">
            <a:spAutoFit/>
          </a:bodyPr>
          <a:lstStyle/>
          <a:p>
            <a:pPr lvl="0">
              <a:buClrTx/>
              <a:defRPr/>
            </a:pP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 </a:t>
            </a:r>
            <a:b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br>
            <a:r>
              <a:rPr lang="en-IE" sz="6000" b="1" kern="1200" dirty="0">
                <a:solidFill>
                  <a:prstClr val="white"/>
                </a:solidFill>
                <a:latin typeface="Segoe UI" panose="020B0502040204020203" pitchFamily="34" charset="0"/>
                <a:ea typeface="Source Sans Pro Bold" panose="020B0703030403020204" pitchFamily="34" charset="0"/>
                <a:cs typeface="Segoe UI" panose="020B0502040204020203" pitchFamily="34" charset="0"/>
              </a:rPr>
              <a:t>ACTIVIDAD 3</a:t>
            </a:r>
            <a:endPar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endParaRPr>
          </a:p>
        </p:txBody>
      </p:sp>
      <p:sp>
        <p:nvSpPr>
          <p:cNvPr id="22" name="Rectangle 21">
            <a:extLst>
              <a:ext uri="{FF2B5EF4-FFF2-40B4-BE49-F238E27FC236}">
                <a16:creationId xmlns:a16="http://schemas.microsoft.com/office/drawing/2014/main" id="{A1BE6ED7-F618-4511-8649-BBD3BEE03CF4}"/>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B8A5675-E98C-4C2A-B17C-0A06C9DE61D9}"/>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id="{A7CF175D-35E4-4325-B6B9-CC3E09C4EEE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0" name="Picture 9">
            <a:extLst>
              <a:ext uri="{FF2B5EF4-FFF2-40B4-BE49-F238E27FC236}">
                <a16:creationId xmlns:a16="http://schemas.microsoft.com/office/drawing/2014/main" id="{8225B812-AAB8-4801-A5B2-71C9D917502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5" name="textruta 4">
            <a:extLst>
              <a:ext uri="{FF2B5EF4-FFF2-40B4-BE49-F238E27FC236}">
                <a16:creationId xmlns:a16="http://schemas.microsoft.com/office/drawing/2014/main" id="{806B4B43-DF91-ABD0-1439-29381F4E907D}"/>
              </a:ext>
            </a:extLst>
          </p:cNvPr>
          <p:cNvSpPr txBox="1"/>
          <p:nvPr/>
        </p:nvSpPr>
        <p:spPr>
          <a:xfrm>
            <a:off x="443346" y="3096869"/>
            <a:ext cx="9843654" cy="1384995"/>
          </a:xfrm>
          <a:prstGeom prst="rect">
            <a:avLst/>
          </a:prstGeom>
          <a:noFill/>
        </p:spPr>
        <p:txBody>
          <a:bodyPr wrap="square">
            <a:spAutoFit/>
          </a:bodyPr>
          <a:lstStyle/>
          <a:p>
            <a:r>
              <a:rPr lang="es-ES" sz="2800" dirty="0">
                <a:solidFill>
                  <a:schemeClr val="bg1"/>
                </a:solidFill>
              </a:rPr>
              <a:t>Tomar medidas para desarrollar mis habilidades blandas para el futuro
</a:t>
            </a:r>
            <a:endParaRPr lang="en-GB" sz="2800" dirty="0">
              <a:solidFill>
                <a:schemeClr val="bg1"/>
              </a:solidFill>
            </a:endParaRPr>
          </a:p>
        </p:txBody>
      </p:sp>
    </p:spTree>
    <p:extLst>
      <p:ext uri="{BB962C8B-B14F-4D97-AF65-F5344CB8AC3E}">
        <p14:creationId xmlns:p14="http://schemas.microsoft.com/office/powerpoint/2010/main" val="4201261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43" name="Google Shape;143;p5"/>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4" name="Google Shape;144;p5"/>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45" name="Google Shape;145;p5"/>
          <p:cNvSpPr/>
          <p:nvPr/>
        </p:nvSpPr>
        <p:spPr>
          <a:xfrm>
            <a:off x="2293620" y="1266589"/>
            <a:ext cx="7858157"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txBox="1"/>
          <p:nvPr/>
        </p:nvSpPr>
        <p:spPr>
          <a:xfrm>
            <a:off x="1997420" y="1787826"/>
            <a:ext cx="8450555" cy="1200288"/>
          </a:xfrm>
          <a:prstGeom prst="rect">
            <a:avLst/>
          </a:prstGeom>
          <a:noFill/>
          <a:ln>
            <a:noFill/>
          </a:ln>
        </p:spPr>
        <p:txBody>
          <a:bodyPr spcFirstLastPara="1" wrap="square" lIns="91425" tIns="45700" rIns="91425" bIns="45700" anchor="t" anchorCtr="0">
            <a:spAutoFit/>
          </a:bodyPr>
          <a:lstStyle/>
          <a:p>
            <a:pPr algn="ctr"/>
            <a:r>
              <a:rPr lang="es-ES" sz="2400" b="1" dirty="0">
                <a:solidFill>
                  <a:schemeClr val="tx1"/>
                </a:solidFill>
              </a:rPr>
              <a:t>Tomar medidas para desarrollar mis habilidades blandas 
para el futuro
</a:t>
            </a:r>
            <a:endParaRPr lang="en-US" sz="2400" b="1" dirty="0">
              <a:solidFill>
                <a:schemeClr val="tx1"/>
              </a:solidFill>
            </a:endParaRPr>
          </a:p>
        </p:txBody>
      </p:sp>
      <p:sp>
        <p:nvSpPr>
          <p:cNvPr id="147" name="Google Shape;147;p5"/>
          <p:cNvSpPr txBox="1"/>
          <p:nvPr/>
        </p:nvSpPr>
        <p:spPr>
          <a:xfrm>
            <a:off x="1997420" y="2880359"/>
            <a:ext cx="8258969" cy="1200288"/>
          </a:xfrm>
          <a:prstGeom prst="rect">
            <a:avLst/>
          </a:prstGeom>
          <a:noFill/>
          <a:ln>
            <a:noFill/>
          </a:ln>
        </p:spPr>
        <p:txBody>
          <a:bodyPr spcFirstLastPara="1" wrap="square" lIns="91425" tIns="45700" rIns="91425" bIns="45700" anchor="t" anchorCtr="0">
            <a:spAutoFit/>
          </a:bodyPr>
          <a:lstStyle/>
          <a:p>
            <a:pPr algn="ctr"/>
            <a:r>
              <a:rPr lang="en-US" sz="2400" b="1" dirty="0"/>
              <a:t> </a:t>
            </a:r>
            <a:r>
              <a:rPr lang="es-ES" sz="2400" dirty="0"/>
              <a:t>¿Qué tres (3) habilidades blandas necesitas desarrollar? 
¿Cómo puedes lograr esto? 
</a:t>
            </a:r>
            <a:endParaRPr lang="en-US" sz="2400" dirty="0"/>
          </a:p>
        </p:txBody>
      </p:sp>
      <p:pic>
        <p:nvPicPr>
          <p:cNvPr id="148" name="Google Shape;148;p5"/>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extLst>
      <p:ext uri="{BB962C8B-B14F-4D97-AF65-F5344CB8AC3E}">
        <p14:creationId xmlns:p14="http://schemas.microsoft.com/office/powerpoint/2010/main" val="2409813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36"/>
          <p:cNvSpPr txBox="1"/>
          <p:nvPr/>
        </p:nvSpPr>
        <p:spPr>
          <a:xfrm>
            <a:off x="5185019" y="6117074"/>
            <a:ext cx="6771640" cy="553998"/>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pt-PT" sz="1000" b="0" i="0" u="none" strike="noStrike" cap="none">
                <a:solidFill>
                  <a:schemeClr val="dk1"/>
                </a:solidFill>
                <a:latin typeface="Quattrocento Sans"/>
                <a:ea typeface="Quattrocento Sans"/>
                <a:cs typeface="Quattrocento Sans"/>
                <a:sym typeface="Quattrocento San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2021-1-SE01-KA220-VET-000032922</a:t>
            </a:r>
            <a:endParaRPr sz="1400" b="0" i="0" u="none" strike="noStrike" cap="none">
              <a:solidFill>
                <a:srgbClr val="000000"/>
              </a:solidFill>
              <a:latin typeface="Arial"/>
              <a:ea typeface="Arial"/>
              <a:cs typeface="Arial"/>
              <a:sym typeface="Arial"/>
            </a:endParaRPr>
          </a:p>
        </p:txBody>
      </p:sp>
      <p:pic>
        <p:nvPicPr>
          <p:cNvPr id="686" name="Google Shape;686;p36"/>
          <p:cNvPicPr preferRelativeResize="0"/>
          <p:nvPr/>
        </p:nvPicPr>
        <p:blipFill rotWithShape="1">
          <a:blip r:embed="rId3">
            <a:alphaModFix/>
          </a:blip>
          <a:srcRect/>
          <a:stretch/>
        </p:blipFill>
        <p:spPr>
          <a:xfrm>
            <a:off x="4191000" y="974011"/>
            <a:ext cx="3810000" cy="1899478"/>
          </a:xfrm>
          <a:prstGeom prst="rect">
            <a:avLst/>
          </a:prstGeom>
          <a:noFill/>
          <a:ln>
            <a:noFill/>
          </a:ln>
        </p:spPr>
      </p:pic>
      <p:sp>
        <p:nvSpPr>
          <p:cNvPr id="687" name="Google Shape;687;p36"/>
          <p:cNvSpPr/>
          <p:nvPr/>
        </p:nvSpPr>
        <p:spPr>
          <a:xfrm>
            <a:off x="10353554" y="57149"/>
            <a:ext cx="1838446" cy="79358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sp>
        <p:nvSpPr>
          <p:cNvPr id="688" name="Google Shape;688;p36"/>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89" name="Google Shape;689;p36"/>
          <p:cNvPicPr preferRelativeResize="0"/>
          <p:nvPr/>
        </p:nvPicPr>
        <p:blipFill rotWithShape="1">
          <a:blip r:embed="rId4">
            <a:alphaModFix/>
          </a:blip>
          <a:srcRect/>
          <a:stretch/>
        </p:blipFill>
        <p:spPr>
          <a:xfrm>
            <a:off x="11002357" y="219532"/>
            <a:ext cx="1013552" cy="181798"/>
          </a:xfrm>
          <a:prstGeom prst="rect">
            <a:avLst/>
          </a:prstGeom>
          <a:noFill/>
          <a:ln>
            <a:noFill/>
          </a:ln>
        </p:spPr>
      </p:pic>
      <p:pic>
        <p:nvPicPr>
          <p:cNvPr id="690" name="Google Shape;690;p36"/>
          <p:cNvPicPr preferRelativeResize="0"/>
          <p:nvPr/>
        </p:nvPicPr>
        <p:blipFill rotWithShape="1">
          <a:blip r:embed="rId5">
            <a:alphaModFix/>
          </a:blip>
          <a:srcRect/>
          <a:stretch/>
        </p:blipFill>
        <p:spPr>
          <a:xfrm>
            <a:off x="2297323" y="3690456"/>
            <a:ext cx="7597354" cy="1609650"/>
          </a:xfrm>
          <a:prstGeom prst="rect">
            <a:avLst/>
          </a:prstGeom>
          <a:noFill/>
          <a:ln>
            <a:noFill/>
          </a:ln>
        </p:spPr>
      </p:pic>
      <p:pic>
        <p:nvPicPr>
          <p:cNvPr id="691" name="Google Shape;691;p36"/>
          <p:cNvPicPr preferRelativeResize="0"/>
          <p:nvPr/>
        </p:nvPicPr>
        <p:blipFill rotWithShape="1">
          <a:blip r:embed="rId6">
            <a:alphaModFix/>
          </a:blip>
          <a:srcRect/>
          <a:stretch/>
        </p:blipFill>
        <p:spPr>
          <a:xfrm>
            <a:off x="235341" y="6255161"/>
            <a:ext cx="1964299" cy="412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7451D6F-223B-4F1A-BC33-F3D584599FD2}"/>
              </a:ext>
            </a:extLst>
          </p:cNvPr>
          <p:cNvPicPr>
            <a:picLocks noChangeAspect="1"/>
          </p:cNvPicPr>
          <p:nvPr/>
        </p:nvPicPr>
        <p:blipFill>
          <a:blip/>
          <a:stretch>
            <a:fillRect/>
          </a:stretch>
        </p:blipFill>
        <p:spPr>
          <a:xfrm>
            <a:off x="0" y="0"/>
            <a:ext cx="12192000" cy="6858000"/>
          </a:xfrm>
          <a:prstGeom prst="rect">
            <a:avLst/>
          </a:prstGeom>
        </p:spPr>
      </p:pic>
      <p:pic>
        <p:nvPicPr>
          <p:cNvPr id="3" name="Picture 2" descr="A picture containing text, computer, indoor, person&#10;&#10;Description automatically generated">
            <a:extLst>
              <a:ext uri="{FF2B5EF4-FFF2-40B4-BE49-F238E27FC236}">
                <a16:creationId xmlns:a16="http://schemas.microsoft.com/office/drawing/2014/main" id="{14E9E103-7954-4632-AA83-60FD616CAE38}"/>
              </a:ext>
            </a:extLst>
          </p:cNvPr>
          <p:cNvPicPr>
            <a:picLocks noChangeAspect="1"/>
          </p:cNvPicPr>
          <p:nvPr/>
        </p:nvPicPr>
        <p:blipFill rotWithShape="1">
          <a:blip r:embed="rId2">
            <a:alphaModFix amt="27000"/>
            <a:extLst>
              <a:ext uri="{28A0092B-C50C-407E-A947-70E740481C1C}">
                <a14:useLocalDpi xmlns:a14="http://schemas.microsoft.com/office/drawing/2010/main" val="0"/>
              </a:ext>
            </a:extLst>
          </a:blip>
          <a:srcRect t="7893" b="7891"/>
          <a:stretch/>
        </p:blipFill>
        <p:spPr>
          <a:xfrm>
            <a:off x="1" y="0"/>
            <a:ext cx="12191998" cy="6858000"/>
          </a:xfrm>
          <a:prstGeom prst="rect">
            <a:avLst/>
          </a:prstGeom>
          <a:solidFill>
            <a:srgbClr val="662483"/>
          </a:solidFill>
        </p:spPr>
      </p:pic>
      <p:sp>
        <p:nvSpPr>
          <p:cNvPr id="19" name="TextBox 18">
            <a:extLst>
              <a:ext uri="{FF2B5EF4-FFF2-40B4-BE49-F238E27FC236}">
                <a16:creationId xmlns:a16="http://schemas.microsoft.com/office/drawing/2014/main" id="{5763D3C6-6CCB-418E-B47E-BC9E5FCEC2DC}"/>
              </a:ext>
            </a:extLst>
          </p:cNvPr>
          <p:cNvSpPr txBox="1"/>
          <p:nvPr/>
        </p:nvSpPr>
        <p:spPr>
          <a:xfrm>
            <a:off x="342782" y="1157877"/>
            <a:ext cx="11082600" cy="1938992"/>
          </a:xfrm>
          <a:prstGeom prst="rect">
            <a:avLst/>
          </a:prstGeom>
          <a:noFill/>
        </p:spPr>
        <p:txBody>
          <a:bodyPr wrap="square">
            <a:spAutoFit/>
          </a:bodyPr>
          <a:lstStyle/>
          <a:p>
            <a:pPr lvl="0">
              <a:buClrTx/>
              <a:defRPr/>
            </a:pP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 </a:t>
            </a:r>
            <a:b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br>
            <a:r>
              <a:rPr lang="en-IE" sz="6000" b="1" kern="1200" dirty="0">
                <a:solidFill>
                  <a:prstClr val="white"/>
                </a:solidFill>
                <a:latin typeface="Segoe UI" panose="020B0502040204020203" pitchFamily="34" charset="0"/>
                <a:ea typeface="Source Sans Pro Bold" panose="020B0703030403020204" pitchFamily="34" charset="0"/>
                <a:cs typeface="Segoe UI" panose="020B0502040204020203" pitchFamily="34" charset="0"/>
              </a:rPr>
              <a:t>ACTIVIDAD 1</a:t>
            </a:r>
            <a:endPar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endParaRPr>
          </a:p>
        </p:txBody>
      </p:sp>
      <p:sp>
        <p:nvSpPr>
          <p:cNvPr id="22" name="Rectangle 21">
            <a:extLst>
              <a:ext uri="{FF2B5EF4-FFF2-40B4-BE49-F238E27FC236}">
                <a16:creationId xmlns:a16="http://schemas.microsoft.com/office/drawing/2014/main" id="{A1BE6ED7-F618-4511-8649-BBD3BEE03CF4}"/>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B8A5675-E98C-4C2A-B17C-0A06C9DE61D9}"/>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id="{A7CF175D-35E4-4325-B6B9-CC3E09C4EEE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0" name="Picture 9">
            <a:extLst>
              <a:ext uri="{FF2B5EF4-FFF2-40B4-BE49-F238E27FC236}">
                <a16:creationId xmlns:a16="http://schemas.microsoft.com/office/drawing/2014/main" id="{8225B812-AAB8-4801-A5B2-71C9D917502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5" name="textruta 4">
            <a:extLst>
              <a:ext uri="{FF2B5EF4-FFF2-40B4-BE49-F238E27FC236}">
                <a16:creationId xmlns:a16="http://schemas.microsoft.com/office/drawing/2014/main" id="{806B4B43-DF91-ABD0-1439-29381F4E907D}"/>
              </a:ext>
            </a:extLst>
          </p:cNvPr>
          <p:cNvSpPr txBox="1"/>
          <p:nvPr/>
        </p:nvSpPr>
        <p:spPr>
          <a:xfrm>
            <a:off x="443346" y="3096869"/>
            <a:ext cx="8344038" cy="954107"/>
          </a:xfrm>
          <a:prstGeom prst="rect">
            <a:avLst/>
          </a:prstGeom>
          <a:noFill/>
        </p:spPr>
        <p:txBody>
          <a:bodyPr wrap="square">
            <a:spAutoFit/>
          </a:bodyPr>
          <a:lstStyle/>
          <a:p>
            <a:r>
              <a:rPr lang="es-ES" sz="2800" dirty="0">
                <a:solidFill>
                  <a:schemeClr val="bg1"/>
                </a:solidFill>
              </a:rPr>
              <a:t>¿Qué son las habilidades blandas?
</a:t>
            </a:r>
            <a:endParaRPr lang="en-GB" sz="2800" dirty="0">
              <a:solidFill>
                <a:schemeClr val="bg1"/>
              </a:solidFill>
            </a:endParaRPr>
          </a:p>
        </p:txBody>
      </p:sp>
    </p:spTree>
    <p:extLst>
      <p:ext uri="{BB962C8B-B14F-4D97-AF65-F5344CB8AC3E}">
        <p14:creationId xmlns:p14="http://schemas.microsoft.com/office/powerpoint/2010/main" val="737283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43" name="Google Shape;143;p5"/>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4" name="Google Shape;144;p5"/>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45" name="Google Shape;145;p5"/>
          <p:cNvSpPr/>
          <p:nvPr/>
        </p:nvSpPr>
        <p:spPr>
          <a:xfrm>
            <a:off x="2001012" y="1361959"/>
            <a:ext cx="7858157"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txBox="1"/>
          <p:nvPr/>
        </p:nvSpPr>
        <p:spPr>
          <a:xfrm>
            <a:off x="1704812" y="1540904"/>
            <a:ext cx="8450555" cy="1077178"/>
          </a:xfrm>
          <a:prstGeom prst="rect">
            <a:avLst/>
          </a:prstGeom>
          <a:noFill/>
          <a:ln>
            <a:noFill/>
          </a:ln>
        </p:spPr>
        <p:txBody>
          <a:bodyPr spcFirstLastPara="1" wrap="square" lIns="91425" tIns="45700" rIns="91425" bIns="45700" anchor="t" anchorCtr="0">
            <a:spAutoFit/>
          </a:bodyPr>
          <a:lstStyle/>
          <a:p>
            <a:pPr algn="ctr"/>
            <a:r>
              <a:rPr lang="en-US" sz="3200" b="1" dirty="0" err="1"/>
              <a:t>Habilidades</a:t>
            </a:r>
            <a:r>
              <a:rPr lang="en-US" sz="3200" b="1" dirty="0"/>
              <a:t> </a:t>
            </a:r>
            <a:r>
              <a:rPr lang="en-US" sz="3200" b="1" dirty="0" err="1"/>
              <a:t>blandas</a:t>
            </a:r>
            <a:r>
              <a:rPr lang="en-US" sz="3200" b="1" dirty="0"/>
              <a:t>
</a:t>
            </a:r>
          </a:p>
        </p:txBody>
      </p:sp>
      <p:sp>
        <p:nvSpPr>
          <p:cNvPr id="147" name="Google Shape;147;p5"/>
          <p:cNvSpPr txBox="1"/>
          <p:nvPr/>
        </p:nvSpPr>
        <p:spPr>
          <a:xfrm>
            <a:off x="2108986" y="2050815"/>
            <a:ext cx="8490409" cy="3431668"/>
          </a:xfrm>
          <a:prstGeom prst="rect">
            <a:avLst/>
          </a:prstGeom>
          <a:noFill/>
          <a:ln>
            <a:noFill/>
          </a:ln>
        </p:spPr>
        <p:txBody>
          <a:bodyPr spcFirstLastPara="1" wrap="square" lIns="91425" tIns="45700" rIns="91425" bIns="45700" anchor="t" anchorCtr="0">
            <a:spAutoFit/>
          </a:bodyPr>
          <a:lstStyle/>
          <a:p>
            <a:pPr marL="342900" indent="-342900" algn="just">
              <a:buFont typeface="Wingdings" panose="05000000000000000000" pitchFamily="2" charset="2"/>
              <a:buChar char="§"/>
            </a:pPr>
            <a:r>
              <a:rPr lang="es-ES" sz="2300" dirty="0"/>
              <a:t>Las habilidades blandas son habilidades relacionadas con rasgos de personalidad y actitudes. 
Son habilidades no técnicas que permiten a alguien interactuar de manera efectiva y armoniosa con los demás. 
Se consideran importantes para las organizaciones y pueden afectar la cultura, la mentalidad, el liderazgo, las actitudes y los comportamientos. 
Son difíciles de aprender, medir y evaluar.</a:t>
            </a:r>
            <a:r>
              <a:rPr lang="en-US" sz="2800" dirty="0"/>
              <a:t> </a:t>
            </a:r>
          </a:p>
          <a:p>
            <a:pPr algn="ctr"/>
            <a:endParaRPr lang="en-GB" sz="2800" dirty="0"/>
          </a:p>
        </p:txBody>
      </p:sp>
      <p:pic>
        <p:nvPicPr>
          <p:cNvPr id="148" name="Google Shape;148;p5"/>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extLst>
      <p:ext uri="{BB962C8B-B14F-4D97-AF65-F5344CB8AC3E}">
        <p14:creationId xmlns:p14="http://schemas.microsoft.com/office/powerpoint/2010/main" val="2272850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43" name="Google Shape;143;p5"/>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4" name="Google Shape;144;p5"/>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45" name="Google Shape;145;p5"/>
          <p:cNvSpPr/>
          <p:nvPr/>
        </p:nvSpPr>
        <p:spPr>
          <a:xfrm>
            <a:off x="2001012" y="1361959"/>
            <a:ext cx="7858157"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txBox="1"/>
          <p:nvPr/>
        </p:nvSpPr>
        <p:spPr>
          <a:xfrm>
            <a:off x="1704812" y="1540904"/>
            <a:ext cx="8450555" cy="1077178"/>
          </a:xfrm>
          <a:prstGeom prst="rect">
            <a:avLst/>
          </a:prstGeom>
          <a:noFill/>
          <a:ln>
            <a:noFill/>
          </a:ln>
        </p:spPr>
        <p:txBody>
          <a:bodyPr spcFirstLastPara="1" wrap="square" lIns="91425" tIns="45700" rIns="91425" bIns="45700" anchor="t" anchorCtr="0">
            <a:spAutoFit/>
          </a:bodyPr>
          <a:lstStyle/>
          <a:p>
            <a:pPr algn="ctr"/>
            <a:r>
              <a:rPr lang="en-US" sz="3200" b="1" dirty="0" err="1"/>
              <a:t>Habilidades</a:t>
            </a:r>
            <a:r>
              <a:rPr lang="en-US" sz="3200" b="1" dirty="0"/>
              <a:t> </a:t>
            </a:r>
            <a:r>
              <a:rPr lang="en-US" sz="3200" b="1" dirty="0" err="1"/>
              <a:t>duras</a:t>
            </a:r>
            <a:r>
              <a:rPr lang="en-US" sz="3200" b="1" dirty="0"/>
              <a:t>
</a:t>
            </a:r>
          </a:p>
        </p:txBody>
      </p:sp>
      <p:sp>
        <p:nvSpPr>
          <p:cNvPr id="147" name="Google Shape;147;p5"/>
          <p:cNvSpPr txBox="1"/>
          <p:nvPr/>
        </p:nvSpPr>
        <p:spPr>
          <a:xfrm>
            <a:off x="2001012" y="2064342"/>
            <a:ext cx="7768796" cy="3139281"/>
          </a:xfrm>
          <a:prstGeom prst="rect">
            <a:avLst/>
          </a:prstGeom>
          <a:noFill/>
          <a:ln>
            <a:noFill/>
          </a:ln>
        </p:spPr>
        <p:txBody>
          <a:bodyPr spcFirstLastPara="1" wrap="square" lIns="91425" tIns="45700" rIns="91425" bIns="45700" anchor="t" anchorCtr="0">
            <a:spAutoFit/>
          </a:bodyPr>
          <a:lstStyle/>
          <a:p>
            <a:endParaRPr lang="en-US" b="1" dirty="0"/>
          </a:p>
          <a:p>
            <a:pPr marL="342900" indent="-342900" algn="just">
              <a:buFont typeface="Wingdings" panose="05000000000000000000" pitchFamily="2" charset="2"/>
              <a:buChar char="§"/>
            </a:pPr>
            <a:r>
              <a:rPr lang="es-ES" sz="2300" dirty="0"/>
              <a:t>Son lo opuesto a las habilidades blandas.
Son las habilidades técnicas y se relacionan con todo lo que aprendemos en la educación formal y no formal, ya sea en cursos de pregrado o posgrado y enlazan con la información incluida en nuestro currículum, agregada a nuestro perfil y destacada al reclutador en un proceso de reclutamiento. 
</a:t>
            </a:r>
            <a:endParaRPr lang="en-GB" sz="2800" dirty="0"/>
          </a:p>
        </p:txBody>
      </p:sp>
      <p:pic>
        <p:nvPicPr>
          <p:cNvPr id="148" name="Google Shape;148;p5"/>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extLst>
      <p:ext uri="{BB962C8B-B14F-4D97-AF65-F5344CB8AC3E}">
        <p14:creationId xmlns:p14="http://schemas.microsoft.com/office/powerpoint/2010/main" val="3893689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43" name="Google Shape;143;p5"/>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4" name="Google Shape;144;p5"/>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45" name="Google Shape;145;p5"/>
          <p:cNvSpPr/>
          <p:nvPr/>
        </p:nvSpPr>
        <p:spPr>
          <a:xfrm>
            <a:off x="2001012" y="1361959"/>
            <a:ext cx="7858157"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txBox="1"/>
          <p:nvPr/>
        </p:nvSpPr>
        <p:spPr>
          <a:xfrm>
            <a:off x="1503644" y="1526584"/>
            <a:ext cx="8450555" cy="1077178"/>
          </a:xfrm>
          <a:prstGeom prst="rect">
            <a:avLst/>
          </a:prstGeom>
          <a:noFill/>
          <a:ln>
            <a:noFill/>
          </a:ln>
        </p:spPr>
        <p:txBody>
          <a:bodyPr spcFirstLastPara="1" wrap="square" lIns="91425" tIns="45700" rIns="91425" bIns="45700" anchor="t" anchorCtr="0">
            <a:spAutoFit/>
          </a:bodyPr>
          <a:lstStyle/>
          <a:p>
            <a:pPr algn="ctr"/>
            <a:r>
              <a:rPr lang="es-ES" sz="3200" b="1" dirty="0"/>
              <a:t>Ejemplos de habilidades blandas críticas
</a:t>
            </a:r>
            <a:endParaRPr lang="en-US" sz="3200" b="1" dirty="0"/>
          </a:p>
        </p:txBody>
      </p:sp>
      <p:sp>
        <p:nvSpPr>
          <p:cNvPr id="147" name="Google Shape;147;p5"/>
          <p:cNvSpPr txBox="1"/>
          <p:nvPr/>
        </p:nvSpPr>
        <p:spPr>
          <a:xfrm>
            <a:off x="2001012" y="2064342"/>
            <a:ext cx="7768796" cy="738623"/>
          </a:xfrm>
          <a:prstGeom prst="rect">
            <a:avLst/>
          </a:prstGeom>
          <a:noFill/>
          <a:ln>
            <a:noFill/>
          </a:ln>
        </p:spPr>
        <p:txBody>
          <a:bodyPr spcFirstLastPara="1" wrap="square" lIns="91425" tIns="45700" rIns="91425" bIns="45700" anchor="t" anchorCtr="0">
            <a:spAutoFit/>
          </a:bodyPr>
          <a:lstStyle/>
          <a:p>
            <a:endParaRPr lang="en-US" b="1" dirty="0"/>
          </a:p>
          <a:p>
            <a:pPr algn="ctr"/>
            <a:endParaRPr lang="en-GB" sz="2800" dirty="0"/>
          </a:p>
        </p:txBody>
      </p:sp>
      <p:pic>
        <p:nvPicPr>
          <p:cNvPr id="148" name="Google Shape;148;p5"/>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235341" y="6255161"/>
            <a:ext cx="1964299" cy="412100"/>
          </a:xfrm>
          <a:prstGeom prst="rect">
            <a:avLst/>
          </a:prstGeom>
          <a:noFill/>
          <a:ln>
            <a:noFill/>
          </a:ln>
        </p:spPr>
      </p:pic>
      <p:graphicFrame>
        <p:nvGraphicFramePr>
          <p:cNvPr id="2" name="Table 1"/>
          <p:cNvGraphicFramePr>
            <a:graphicFrameLocks noGrp="1"/>
          </p:cNvGraphicFramePr>
          <p:nvPr>
            <p:extLst>
              <p:ext uri="{D42A27DB-BD31-4B8C-83A1-F6EECF244321}">
                <p14:modId xmlns:p14="http://schemas.microsoft.com/office/powerpoint/2010/main" val="3983662942"/>
              </p:ext>
            </p:extLst>
          </p:nvPr>
        </p:nvGraphicFramePr>
        <p:xfrm>
          <a:off x="2293620" y="2275944"/>
          <a:ext cx="7440930" cy="2680815"/>
        </p:xfrm>
        <a:graphic>
          <a:graphicData uri="http://schemas.openxmlformats.org/drawingml/2006/table">
            <a:tbl>
              <a:tblPr firstRow="1" firstCol="1" bandRow="1">
                <a:tableStyleId>{5C22544A-7EE6-4342-B048-85BDC9FD1C3A}</a:tableStyleId>
              </a:tblPr>
              <a:tblGrid>
                <a:gridCol w="3720465">
                  <a:extLst>
                    <a:ext uri="{9D8B030D-6E8A-4147-A177-3AD203B41FA5}">
                      <a16:colId xmlns:a16="http://schemas.microsoft.com/office/drawing/2014/main" val="20000"/>
                    </a:ext>
                  </a:extLst>
                </a:gridCol>
                <a:gridCol w="3720465">
                  <a:extLst>
                    <a:ext uri="{9D8B030D-6E8A-4147-A177-3AD203B41FA5}">
                      <a16:colId xmlns:a16="http://schemas.microsoft.com/office/drawing/2014/main" val="20001"/>
                    </a:ext>
                  </a:extLst>
                </a:gridCol>
              </a:tblGrid>
              <a:tr h="2680815">
                <a:tc>
                  <a:txBody>
                    <a:bodyPr/>
                    <a:lstStyle/>
                    <a:p>
                      <a:pPr marL="342900" lvl="0" indent="-342900">
                        <a:lnSpc>
                          <a:spcPct val="107000"/>
                        </a:lnSpc>
                        <a:spcAft>
                          <a:spcPts val="0"/>
                        </a:spcAft>
                        <a:buFont typeface="Symbol" panose="05050102010706020507" pitchFamily="18" charset="2"/>
                        <a:buChar char=""/>
                      </a:pPr>
                      <a:r>
                        <a:rPr lang="es-ES" sz="1800" dirty="0">
                          <a:effectLst/>
                        </a:rPr>
                        <a:t>Comunicación
Trabajo en Equipo
Resolución de problemas 
Gestión del tiempo 
Pensamiento crítico 
Toma de decisiones
Negociando 
Organizativo 
</a:t>
                      </a:r>
                      <a:r>
                        <a:rPr lang="en-US" sz="1800" dirty="0">
                          <a:effectLst/>
                        </a:rPr>
                        <a:t> </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07000"/>
                        </a:lnSpc>
                        <a:spcAft>
                          <a:spcPts val="0"/>
                        </a:spcAft>
                        <a:buFont typeface="Symbol" panose="05050102010706020507" pitchFamily="18" charset="2"/>
                        <a:buChar char=""/>
                      </a:pPr>
                      <a:r>
                        <a:rPr lang="es-ES" sz="1800" dirty="0">
                          <a:effectLst/>
                        </a:rPr>
                        <a:t>Manejo del estrés 
Adaptabilidad
Adaptabilidad 
Gestión de conflictos 
Liderazgo 
Creatividad 
Ingenio 
Persuasión 
Apertura a la crítica</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88150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43" name="Google Shape;143;p5"/>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4" name="Google Shape;144;p5"/>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45" name="Google Shape;145;p5"/>
          <p:cNvSpPr/>
          <p:nvPr/>
        </p:nvSpPr>
        <p:spPr>
          <a:xfrm>
            <a:off x="2001012" y="1361959"/>
            <a:ext cx="7858157"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txBox="1"/>
          <p:nvPr/>
        </p:nvSpPr>
        <p:spPr>
          <a:xfrm>
            <a:off x="1973592" y="1462019"/>
            <a:ext cx="8450555" cy="861734"/>
          </a:xfrm>
          <a:prstGeom prst="rect">
            <a:avLst/>
          </a:prstGeom>
          <a:noFill/>
          <a:ln>
            <a:noFill/>
          </a:ln>
        </p:spPr>
        <p:txBody>
          <a:bodyPr spcFirstLastPara="1" wrap="square" lIns="91425" tIns="45700" rIns="91425" bIns="45700" anchor="t" anchorCtr="0">
            <a:spAutoFit/>
          </a:bodyPr>
          <a:lstStyle/>
          <a:p>
            <a:pPr algn="ctr"/>
            <a:r>
              <a:rPr lang="es-ES" sz="2500" b="1" dirty="0"/>
              <a:t>Desarrollo de habilidades blandas para el futuro
</a:t>
            </a:r>
            <a:endParaRPr lang="en-US" sz="2500" b="1" dirty="0"/>
          </a:p>
        </p:txBody>
      </p:sp>
      <p:sp>
        <p:nvSpPr>
          <p:cNvPr id="147" name="Google Shape;147;p5"/>
          <p:cNvSpPr txBox="1"/>
          <p:nvPr/>
        </p:nvSpPr>
        <p:spPr>
          <a:xfrm>
            <a:off x="2028431" y="1972459"/>
            <a:ext cx="8395716" cy="3924111"/>
          </a:xfrm>
          <a:prstGeom prst="rect">
            <a:avLst/>
          </a:prstGeom>
          <a:noFill/>
          <a:ln>
            <a:noFill/>
          </a:ln>
        </p:spPr>
        <p:txBody>
          <a:bodyPr spcFirstLastPara="1" wrap="square" lIns="91425" tIns="45700" rIns="91425" bIns="45700" anchor="t" anchorCtr="0">
            <a:spAutoFit/>
          </a:bodyPr>
          <a:lstStyle/>
          <a:p>
            <a:pPr marL="285750" indent="-285750" algn="just">
              <a:buFont typeface="Wingdings" panose="05000000000000000000" pitchFamily="2" charset="2"/>
              <a:buChar char="§"/>
            </a:pPr>
            <a:r>
              <a:rPr lang="es-ES" sz="1700" dirty="0"/>
              <a:t>En el desarrollo de habilidades blandas uno necesita enfocarse en lo siguiente:
Comprender qué son las habilidades blandas
Utilizar una mentalidad de aprendizaje
Participar en la autorreflexión
Prioriza el desarrollo de las habilidades que te faltan
Participar en oportunidades de aprendizaje y capacitación
Poner en práctica (nuevas y otras) habilidades
Ten paciencia
Recuerda a quién desarrollaste estas habilidades
Aproveche al máximo los comentarios para acceder a su progreso y áreas de desarrollo
Resalta tus habilidades blandas (en tus CV y perfil)
</a:t>
            </a:r>
            <a:endParaRPr lang="en-US" sz="2300" dirty="0"/>
          </a:p>
          <a:p>
            <a:pPr algn="ctr"/>
            <a:endParaRPr lang="en-GB" sz="2800" dirty="0"/>
          </a:p>
        </p:txBody>
      </p:sp>
      <p:pic>
        <p:nvPicPr>
          <p:cNvPr id="148" name="Google Shape;148;p5"/>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extLst>
      <p:ext uri="{BB962C8B-B14F-4D97-AF65-F5344CB8AC3E}">
        <p14:creationId xmlns:p14="http://schemas.microsoft.com/office/powerpoint/2010/main" val="2165431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7451D6F-223B-4F1A-BC33-F3D584599FD2}"/>
              </a:ext>
            </a:extLst>
          </p:cNvPr>
          <p:cNvPicPr>
            <a:picLocks noChangeAspect="1"/>
          </p:cNvPicPr>
          <p:nvPr/>
        </p:nvPicPr>
        <p:blipFill>
          <a:blip/>
          <a:stretch>
            <a:fillRect/>
          </a:stretch>
        </p:blipFill>
        <p:spPr>
          <a:xfrm>
            <a:off x="0" y="0"/>
            <a:ext cx="12192000" cy="6858000"/>
          </a:xfrm>
          <a:prstGeom prst="rect">
            <a:avLst/>
          </a:prstGeom>
        </p:spPr>
      </p:pic>
      <p:pic>
        <p:nvPicPr>
          <p:cNvPr id="3" name="Picture 2" descr="A picture containing text, computer, indoor, person&#10;&#10;Description automatically generated">
            <a:extLst>
              <a:ext uri="{FF2B5EF4-FFF2-40B4-BE49-F238E27FC236}">
                <a16:creationId xmlns:a16="http://schemas.microsoft.com/office/drawing/2014/main" id="{14E9E103-7954-4632-AA83-60FD616CAE38}"/>
              </a:ext>
            </a:extLst>
          </p:cNvPr>
          <p:cNvPicPr>
            <a:picLocks noChangeAspect="1"/>
          </p:cNvPicPr>
          <p:nvPr/>
        </p:nvPicPr>
        <p:blipFill rotWithShape="1">
          <a:blip r:embed="rId2">
            <a:alphaModFix amt="27000"/>
            <a:extLst>
              <a:ext uri="{28A0092B-C50C-407E-A947-70E740481C1C}">
                <a14:useLocalDpi xmlns:a14="http://schemas.microsoft.com/office/drawing/2010/main" val="0"/>
              </a:ext>
            </a:extLst>
          </a:blip>
          <a:srcRect t="7893" b="7891"/>
          <a:stretch/>
        </p:blipFill>
        <p:spPr>
          <a:xfrm>
            <a:off x="1" y="0"/>
            <a:ext cx="12191998" cy="6858000"/>
          </a:xfrm>
          <a:prstGeom prst="rect">
            <a:avLst/>
          </a:prstGeom>
          <a:solidFill>
            <a:srgbClr val="662483"/>
          </a:solidFill>
        </p:spPr>
      </p:pic>
      <p:sp>
        <p:nvSpPr>
          <p:cNvPr id="19" name="TextBox 18">
            <a:extLst>
              <a:ext uri="{FF2B5EF4-FFF2-40B4-BE49-F238E27FC236}">
                <a16:creationId xmlns:a16="http://schemas.microsoft.com/office/drawing/2014/main" id="{5763D3C6-6CCB-418E-B47E-BC9E5FCEC2DC}"/>
              </a:ext>
            </a:extLst>
          </p:cNvPr>
          <p:cNvSpPr txBox="1"/>
          <p:nvPr/>
        </p:nvSpPr>
        <p:spPr>
          <a:xfrm>
            <a:off x="342782" y="1157877"/>
            <a:ext cx="11082600" cy="1938992"/>
          </a:xfrm>
          <a:prstGeom prst="rect">
            <a:avLst/>
          </a:prstGeom>
          <a:noFill/>
        </p:spPr>
        <p:txBody>
          <a:bodyPr wrap="square">
            <a:spAutoFit/>
          </a:bodyPr>
          <a:lstStyle/>
          <a:p>
            <a:pPr lvl="0">
              <a:buClrTx/>
              <a:defRPr/>
            </a:pP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 </a:t>
            </a:r>
            <a:b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br>
            <a:r>
              <a:rPr lang="en-IE" sz="6000" b="1" kern="1200" dirty="0">
                <a:solidFill>
                  <a:prstClr val="white"/>
                </a:solidFill>
                <a:latin typeface="Segoe UI" panose="020B0502040204020203" pitchFamily="34" charset="0"/>
                <a:ea typeface="Source Sans Pro Bold" panose="020B0703030403020204" pitchFamily="34" charset="0"/>
                <a:cs typeface="Segoe UI" panose="020B0502040204020203" pitchFamily="34" charset="0"/>
              </a:rPr>
              <a:t>ACTIVIDAD 2</a:t>
            </a:r>
            <a:endPar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endParaRPr>
          </a:p>
        </p:txBody>
      </p:sp>
      <p:sp>
        <p:nvSpPr>
          <p:cNvPr id="22" name="Rectangle 21">
            <a:extLst>
              <a:ext uri="{FF2B5EF4-FFF2-40B4-BE49-F238E27FC236}">
                <a16:creationId xmlns:a16="http://schemas.microsoft.com/office/drawing/2014/main" id="{A1BE6ED7-F618-4511-8649-BBD3BEE03CF4}"/>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B8A5675-E98C-4C2A-B17C-0A06C9DE61D9}"/>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id="{A7CF175D-35E4-4325-B6B9-CC3E09C4EEE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0" name="Picture 9">
            <a:extLst>
              <a:ext uri="{FF2B5EF4-FFF2-40B4-BE49-F238E27FC236}">
                <a16:creationId xmlns:a16="http://schemas.microsoft.com/office/drawing/2014/main" id="{8225B812-AAB8-4801-A5B2-71C9D917502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5" name="textruta 4">
            <a:extLst>
              <a:ext uri="{FF2B5EF4-FFF2-40B4-BE49-F238E27FC236}">
                <a16:creationId xmlns:a16="http://schemas.microsoft.com/office/drawing/2014/main" id="{806B4B43-DF91-ABD0-1439-29381F4E907D}"/>
              </a:ext>
            </a:extLst>
          </p:cNvPr>
          <p:cNvSpPr txBox="1"/>
          <p:nvPr/>
        </p:nvSpPr>
        <p:spPr>
          <a:xfrm>
            <a:off x="342781" y="3096869"/>
            <a:ext cx="8865246" cy="1384995"/>
          </a:xfrm>
          <a:prstGeom prst="rect">
            <a:avLst/>
          </a:prstGeom>
          <a:noFill/>
        </p:spPr>
        <p:txBody>
          <a:bodyPr wrap="square">
            <a:spAutoFit/>
          </a:bodyPr>
          <a:lstStyle/>
          <a:p>
            <a:r>
              <a:rPr lang="es-ES" sz="2800" dirty="0">
                <a:solidFill>
                  <a:schemeClr val="bg1"/>
                </a:solidFill>
              </a:rPr>
              <a:t>Importancia de desarrollar mis habilidades blandas para el futuro
</a:t>
            </a:r>
            <a:endParaRPr lang="en-GB" sz="2800" dirty="0">
              <a:solidFill>
                <a:schemeClr val="bg1"/>
              </a:solidFill>
            </a:endParaRPr>
          </a:p>
        </p:txBody>
      </p:sp>
    </p:spTree>
    <p:extLst>
      <p:ext uri="{BB962C8B-B14F-4D97-AF65-F5344CB8AC3E}">
        <p14:creationId xmlns:p14="http://schemas.microsoft.com/office/powerpoint/2010/main" val="3474714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43" name="Google Shape;143;p5"/>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4" name="Google Shape;144;p5"/>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45" name="Google Shape;145;p5"/>
          <p:cNvSpPr/>
          <p:nvPr/>
        </p:nvSpPr>
        <p:spPr>
          <a:xfrm>
            <a:off x="2293620" y="1266589"/>
            <a:ext cx="7858157"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txBox="1"/>
          <p:nvPr/>
        </p:nvSpPr>
        <p:spPr>
          <a:xfrm>
            <a:off x="1997420" y="1787826"/>
            <a:ext cx="8450555" cy="1200288"/>
          </a:xfrm>
          <a:prstGeom prst="rect">
            <a:avLst/>
          </a:prstGeom>
          <a:noFill/>
          <a:ln>
            <a:noFill/>
          </a:ln>
        </p:spPr>
        <p:txBody>
          <a:bodyPr spcFirstLastPara="1" wrap="square" lIns="91425" tIns="45700" rIns="91425" bIns="45700" anchor="t" anchorCtr="0">
            <a:spAutoFit/>
          </a:bodyPr>
          <a:lstStyle/>
          <a:p>
            <a:pPr algn="ctr"/>
            <a:r>
              <a:rPr lang="es-ES" sz="2400" b="1" dirty="0">
                <a:solidFill>
                  <a:schemeClr val="tx1"/>
                </a:solidFill>
              </a:rPr>
              <a:t>Importancia de desarrollar mis habilidades blandas para el futuro
</a:t>
            </a:r>
            <a:endParaRPr lang="en-US" sz="2400" b="1" dirty="0">
              <a:solidFill>
                <a:schemeClr val="tx1"/>
              </a:solidFill>
            </a:endParaRPr>
          </a:p>
        </p:txBody>
      </p:sp>
      <p:sp>
        <p:nvSpPr>
          <p:cNvPr id="147" name="Google Shape;147;p5"/>
          <p:cNvSpPr txBox="1"/>
          <p:nvPr/>
        </p:nvSpPr>
        <p:spPr>
          <a:xfrm>
            <a:off x="2382981" y="2768073"/>
            <a:ext cx="7768796" cy="2677616"/>
          </a:xfrm>
          <a:prstGeom prst="rect">
            <a:avLst/>
          </a:prstGeom>
          <a:noFill/>
          <a:ln>
            <a:noFill/>
          </a:ln>
        </p:spPr>
        <p:txBody>
          <a:bodyPr spcFirstLastPara="1" wrap="square" lIns="91425" tIns="45700" rIns="91425" bIns="45700" anchor="t" anchorCtr="0">
            <a:spAutoFit/>
          </a:bodyPr>
          <a:lstStyle/>
          <a:p>
            <a:pPr algn="ctr"/>
            <a:r>
              <a:rPr lang="en-US" b="1" dirty="0"/>
              <a:t> </a:t>
            </a:r>
            <a:r>
              <a:rPr lang="es-ES" sz="2800" dirty="0"/>
              <a:t>En su opinión, ¿por qué es importante desarrollar sus habilidades blandas para el futuro?
¿Qué 3 habilidades crees que necesitas desarrollar? ¿Cómo puedes lograr esto? 
</a:t>
            </a:r>
            <a:endParaRPr lang="en-US" sz="2400" dirty="0"/>
          </a:p>
        </p:txBody>
      </p:sp>
      <p:pic>
        <p:nvPicPr>
          <p:cNvPr id="148" name="Google Shape;148;p5"/>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extLst>
      <p:ext uri="{BB962C8B-B14F-4D97-AF65-F5344CB8AC3E}">
        <p14:creationId xmlns:p14="http://schemas.microsoft.com/office/powerpoint/2010/main" val="648843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43" name="Google Shape;143;p5"/>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4" name="Google Shape;144;p5"/>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45" name="Google Shape;145;p5"/>
          <p:cNvSpPr/>
          <p:nvPr/>
        </p:nvSpPr>
        <p:spPr>
          <a:xfrm>
            <a:off x="2293620" y="1266589"/>
            <a:ext cx="7858157"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txBox="1"/>
          <p:nvPr/>
        </p:nvSpPr>
        <p:spPr>
          <a:xfrm>
            <a:off x="1997420" y="1372348"/>
            <a:ext cx="8450555" cy="1107955"/>
          </a:xfrm>
          <a:prstGeom prst="rect">
            <a:avLst/>
          </a:prstGeom>
          <a:noFill/>
          <a:ln>
            <a:noFill/>
          </a:ln>
        </p:spPr>
        <p:txBody>
          <a:bodyPr spcFirstLastPara="1" wrap="square" lIns="91425" tIns="45700" rIns="91425" bIns="45700" anchor="t" anchorCtr="0">
            <a:spAutoFit/>
          </a:bodyPr>
          <a:lstStyle/>
          <a:p>
            <a:pPr algn="ctr"/>
            <a:r>
              <a:rPr lang="es-ES" sz="2200" b="1" dirty="0">
                <a:solidFill>
                  <a:schemeClr val="tx1"/>
                </a:solidFill>
              </a:rPr>
              <a:t>Importancia de desarrollar mis habilidades blandas para el futuro - I
</a:t>
            </a:r>
            <a:endParaRPr lang="en-US" sz="2400" b="1" dirty="0">
              <a:solidFill>
                <a:schemeClr val="tx1"/>
              </a:solidFill>
            </a:endParaRPr>
          </a:p>
        </p:txBody>
      </p:sp>
      <p:sp>
        <p:nvSpPr>
          <p:cNvPr id="147" name="Google Shape;147;p5"/>
          <p:cNvSpPr txBox="1"/>
          <p:nvPr/>
        </p:nvSpPr>
        <p:spPr>
          <a:xfrm>
            <a:off x="2693397" y="2220272"/>
            <a:ext cx="6848856" cy="2246729"/>
          </a:xfrm>
          <a:prstGeom prst="rect">
            <a:avLst/>
          </a:prstGeom>
          <a:noFill/>
          <a:ln>
            <a:noFill/>
          </a:ln>
        </p:spPr>
        <p:txBody>
          <a:bodyPr spcFirstLastPara="1" wrap="square" lIns="91425" tIns="45700" rIns="91425" bIns="45700" anchor="t" anchorCtr="0">
            <a:spAutoFit/>
          </a:bodyPr>
          <a:lstStyle/>
          <a:p>
            <a:pPr marL="342900" indent="-342900" algn="just">
              <a:buFont typeface="Wingdings" panose="05000000000000000000" pitchFamily="2" charset="2"/>
              <a:buChar char="§"/>
            </a:pPr>
            <a:r>
              <a:rPr lang="es-ES" sz="2000" dirty="0"/>
              <a:t>Desarrollar sus habilidades blandas para el futuro es fundamental. 
El mercado laboral ha ido cambiando y las empresas tienden a buscar no solo cualificaciones y habilidades técnicas, sino también habilidades personales y de comportamiento.
</a:t>
            </a:r>
            <a:endParaRPr lang="en-US" sz="2400" dirty="0"/>
          </a:p>
        </p:txBody>
      </p:sp>
      <p:pic>
        <p:nvPicPr>
          <p:cNvPr id="148" name="Google Shape;148;p5"/>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extLst>
      <p:ext uri="{BB962C8B-B14F-4D97-AF65-F5344CB8AC3E}">
        <p14:creationId xmlns:p14="http://schemas.microsoft.com/office/powerpoint/2010/main" val="352717566"/>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TotalTime>
  <Words>633</Words>
  <Application>Microsoft Office PowerPoint</Application>
  <PresentationFormat>Panorámica</PresentationFormat>
  <Paragraphs>34</Paragraphs>
  <Slides>13</Slides>
  <Notes>10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13</vt:i4>
      </vt:variant>
    </vt:vector>
  </HeadingPairs>
  <TitlesOfParts>
    <vt:vector size="20" baseType="lpstr">
      <vt:lpstr>Segoe UI</vt:lpstr>
      <vt:lpstr>Arial</vt:lpstr>
      <vt:lpstr>Calibri</vt:lpstr>
      <vt:lpstr>Wingdings</vt:lpstr>
      <vt:lpstr>Quattrocento Sans</vt:lpstr>
      <vt:lpstr>Symbol</vt:lpstr>
      <vt:lpstr>Office Theme</vt:lpstr>
      <vt:lpstr>Desarrollando mis habilidades blandas para el futuro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Remote Work</dc:title>
  <dc:creator>Gary</dc:creator>
  <cp:lastModifiedBy>Marta Muñoz</cp:lastModifiedBy>
  <cp:revision>28</cp:revision>
  <dcterms:created xsi:type="dcterms:W3CDTF">2021-04-20T08:47:25Z</dcterms:created>
  <dcterms:modified xsi:type="dcterms:W3CDTF">2023-07-04T09:32:45Z</dcterms:modified>
</cp:coreProperties>
</file>