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97" r:id="rId3"/>
    <p:sldId id="298" r:id="rId4"/>
    <p:sldId id="315" r:id="rId5"/>
    <p:sldId id="300" r:id="rId6"/>
    <p:sldId id="306" r:id="rId7"/>
    <p:sldId id="307" r:id="rId8"/>
    <p:sldId id="316" r:id="rId9"/>
    <p:sldId id="317" r:id="rId10"/>
    <p:sldId id="318" r:id="rId11"/>
    <p:sldId id="319" r:id="rId12"/>
    <p:sldId id="320" r:id="rId13"/>
    <p:sldId id="308" r:id="rId14"/>
    <p:sldId id="321" r:id="rId15"/>
    <p:sldId id="322" r:id="rId16"/>
    <p:sldId id="29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Quattrocento Sans" panose="020B0502050000020003"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14</a:t>
            </a:fld>
            <a:endParaRPr/>
          </a:p>
        </p:txBody>
      </p:sp>
    </p:spTree>
    <p:extLst>
      <p:ext uri="{BB962C8B-B14F-4D97-AF65-F5344CB8AC3E}">
        <p14:creationId xmlns:p14="http://schemas.microsoft.com/office/powerpoint/2010/main" val="427254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15</a:t>
            </a:fld>
            <a:endParaRPr/>
          </a:p>
        </p:txBody>
      </p:sp>
    </p:spTree>
    <p:extLst>
      <p:ext uri="{BB962C8B-B14F-4D97-AF65-F5344CB8AC3E}">
        <p14:creationId xmlns:p14="http://schemas.microsoft.com/office/powerpoint/2010/main" val="193527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229263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4</a:t>
            </a:fld>
            <a:endParaRPr/>
          </a:p>
        </p:txBody>
      </p:sp>
    </p:spTree>
    <p:extLst>
      <p:ext uri="{BB962C8B-B14F-4D97-AF65-F5344CB8AC3E}">
        <p14:creationId xmlns:p14="http://schemas.microsoft.com/office/powerpoint/2010/main" val="46541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238842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7</a:t>
            </a:fld>
            <a:endParaRPr/>
          </a:p>
        </p:txBody>
      </p:sp>
    </p:spTree>
    <p:extLst>
      <p:ext uri="{BB962C8B-B14F-4D97-AF65-F5344CB8AC3E}">
        <p14:creationId xmlns:p14="http://schemas.microsoft.com/office/powerpoint/2010/main" val="225714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59578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10</a:t>
            </a:fld>
            <a:endParaRPr/>
          </a:p>
        </p:txBody>
      </p:sp>
    </p:spTree>
    <p:extLst>
      <p:ext uri="{BB962C8B-B14F-4D97-AF65-F5344CB8AC3E}">
        <p14:creationId xmlns:p14="http://schemas.microsoft.com/office/powerpoint/2010/main" val="49266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12</a:t>
            </a:fld>
            <a:endParaRPr/>
          </a:p>
        </p:txBody>
      </p:sp>
    </p:spTree>
    <p:extLst>
      <p:ext uri="{BB962C8B-B14F-4D97-AF65-F5344CB8AC3E}">
        <p14:creationId xmlns:p14="http://schemas.microsoft.com/office/powerpoint/2010/main" val="304948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13</a:t>
            </a:fld>
            <a:endParaRPr/>
          </a:p>
        </p:txBody>
      </p:sp>
    </p:spTree>
    <p:extLst>
      <p:ext uri="{BB962C8B-B14F-4D97-AF65-F5344CB8AC3E}">
        <p14:creationId xmlns:p14="http://schemas.microsoft.com/office/powerpoint/2010/main" val="341133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89204" y="4463406"/>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br>
              <a:rPr lang="sv-SE" sz="3200" b="1" dirty="0">
                <a:latin typeface="+mj-lt"/>
              </a:rPr>
            </a:br>
            <a:br>
              <a:rPr lang="sv-SE" sz="3200" b="1" dirty="0">
                <a:latin typeface="+mj-lt"/>
              </a:rPr>
            </a:br>
            <a:br>
              <a:rPr lang="sv-SE" sz="3200" b="1" dirty="0">
                <a:latin typeface="+mj-lt"/>
              </a:rPr>
            </a:br>
            <a:r>
              <a:rPr lang="sv-SE" sz="3200" b="1" dirty="0">
                <a:latin typeface="+mj-lt"/>
              </a:rPr>
              <a:t>
</a:t>
            </a:r>
            <a:br>
              <a:rPr lang="sv-SE" sz="3200" b="1" dirty="0">
                <a:latin typeface="+mj-lt"/>
              </a:rPr>
            </a:br>
            <a:br>
              <a:rPr lang="sv-SE" sz="3200" b="1" dirty="0">
                <a:latin typeface="+mj-lt"/>
              </a:rPr>
            </a:br>
            <a:br>
              <a:rPr lang="sv-SE" sz="3200" b="1" dirty="0">
                <a:latin typeface="+mj-lt"/>
              </a:rPr>
            </a:br>
            <a:br>
              <a:rPr lang="sv-SE" sz="3200" b="1" dirty="0">
                <a:latin typeface="+mj-lt"/>
              </a:rPr>
            </a:br>
            <a:br>
              <a:rPr lang="sv-SE" sz="3200" b="1" dirty="0">
                <a:latin typeface="+mj-lt"/>
              </a:rPr>
            </a:br>
            <a:br>
              <a:rPr lang="sv-SE" sz="3200" b="1" dirty="0">
                <a:latin typeface="+mj-lt"/>
              </a:rPr>
            </a:br>
            <a:r>
              <a:rPr lang="sv-SE" sz="3200" b="1" dirty="0">
                <a:latin typeface="+mj-lt"/>
              </a:rPr>
              <a:t>BLI MER ANPASSNINGSBAR TILL FÖRÄNDRINGAR</a:t>
            </a:r>
            <a:br>
              <a:rPr lang="sv-SE" sz="3200" b="1" dirty="0">
                <a:latin typeface="+mj-lt"/>
              </a:rPr>
            </a:br>
            <a:r>
              <a:rPr lang="sv-SE" sz="3200" b="1" dirty="0">
                <a:latin typeface="+mj-lt"/>
              </a:rPr>
              <a:t>I DISTANSARBETE </a:t>
            </a:r>
            <a:br>
              <a:rPr lang="sv-SE" sz="3200" b="1" dirty="0">
                <a:latin typeface="+mj-lt"/>
              </a:rPr>
            </a:br>
            <a:endParaRPr lang="en-GB" sz="3200" dirty="0">
              <a:latin typeface="+mj-lt"/>
            </a:endParaRP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6718" y="475762"/>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11779" y="1533183"/>
            <a:ext cx="8450555" cy="769401"/>
          </a:xfrm>
          <a:prstGeom prst="rect">
            <a:avLst/>
          </a:prstGeom>
          <a:noFill/>
          <a:ln>
            <a:noFill/>
          </a:ln>
        </p:spPr>
        <p:txBody>
          <a:bodyPr spcFirstLastPara="1" wrap="square" lIns="91425" tIns="45700" rIns="91425" bIns="45700" anchor="t" anchorCtr="0">
            <a:spAutoFit/>
          </a:bodyPr>
          <a:lstStyle/>
          <a:p>
            <a:pPr algn="ctr"/>
            <a:r>
              <a:rPr lang="sv-SE" sz="2200" b="1" dirty="0"/>
              <a:t>Utmaningar när det gäller att arbeta på distans
</a:t>
            </a:r>
            <a:endParaRPr lang="en-US" sz="2200" b="1" dirty="0"/>
          </a:p>
        </p:txBody>
      </p:sp>
      <p:sp>
        <p:nvSpPr>
          <p:cNvPr id="147" name="Google Shape;147;p5"/>
          <p:cNvSpPr txBox="1"/>
          <p:nvPr/>
        </p:nvSpPr>
        <p:spPr>
          <a:xfrm>
            <a:off x="2060389" y="2186131"/>
            <a:ext cx="7953336" cy="2831504"/>
          </a:xfrm>
          <a:prstGeom prst="rect">
            <a:avLst/>
          </a:prstGeom>
          <a:noFill/>
          <a:ln>
            <a:noFill/>
          </a:ln>
        </p:spPr>
        <p:txBody>
          <a:bodyPr spcFirstLastPara="1" wrap="square" lIns="91425" tIns="45700" rIns="91425" bIns="45700" anchor="t" anchorCtr="0">
            <a:spAutoFit/>
          </a:bodyPr>
          <a:lstStyle/>
          <a:p>
            <a:pPr marL="342900" lvl="0" indent="-342900">
              <a:buFont typeface="Wingdings" panose="05000000000000000000" pitchFamily="2" charset="2"/>
              <a:buChar char="§"/>
            </a:pPr>
            <a:r>
              <a:rPr lang="sv-SE" sz="2200" dirty="0"/>
              <a:t>Brist på social kontakt och annat stöd, vilket leder till isolering och till och med depression
Frustrationer med familjemedlemmar som också kan arbeta hemma/vara hemma
Hälsoproblem/utmaningar på grund av dålig arbetsstationsinstallation
Obalans mellan arbete och fritid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152518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4</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947542" cy="523220"/>
          </a:xfrm>
          <a:prstGeom prst="rect">
            <a:avLst/>
          </a:prstGeom>
          <a:noFill/>
        </p:spPr>
        <p:txBody>
          <a:bodyPr wrap="square">
            <a:spAutoFit/>
          </a:bodyPr>
          <a:lstStyle/>
          <a:p>
            <a:r>
              <a:rPr lang="sv-SE" sz="2800" dirty="0">
                <a:solidFill>
                  <a:schemeClr val="bg1"/>
                </a:solidFill>
              </a:rPr>
              <a:t>Hur kan man hantera utmaningar inom distansarbete</a:t>
            </a:r>
            <a:r>
              <a:rPr lang="en-US" sz="2800" dirty="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202430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954067"/>
          </a:xfrm>
          <a:prstGeom prst="rect">
            <a:avLst/>
          </a:prstGeom>
          <a:noFill/>
          <a:ln>
            <a:noFill/>
          </a:ln>
        </p:spPr>
        <p:txBody>
          <a:bodyPr spcFirstLastPara="1" wrap="square" lIns="91425" tIns="45700" rIns="91425" bIns="45700" anchor="t" anchorCtr="0">
            <a:spAutoFit/>
          </a:bodyPr>
          <a:lstStyle/>
          <a:p>
            <a:pPr algn="ctr"/>
            <a:r>
              <a:rPr lang="en-US" sz="2800" b="1" dirty="0" err="1"/>
              <a:t>Utmaningar</a:t>
            </a:r>
            <a:r>
              <a:rPr lang="en-US" sz="2800" b="1" dirty="0"/>
              <a:t> med </a:t>
            </a:r>
            <a:r>
              <a:rPr lang="en-US" sz="2800" b="1" dirty="0" err="1"/>
              <a:t>distansarbete</a:t>
            </a:r>
            <a:r>
              <a:rPr lang="en-US" sz="2800" b="1" dirty="0"/>
              <a:t>
</a:t>
            </a:r>
          </a:p>
        </p:txBody>
      </p:sp>
      <p:sp>
        <p:nvSpPr>
          <p:cNvPr id="147" name="Google Shape;147;p5"/>
          <p:cNvSpPr txBox="1"/>
          <p:nvPr/>
        </p:nvSpPr>
        <p:spPr>
          <a:xfrm>
            <a:off x="2382981" y="1671510"/>
            <a:ext cx="7768796" cy="2308284"/>
          </a:xfrm>
          <a:prstGeom prst="rect">
            <a:avLst/>
          </a:prstGeom>
          <a:noFill/>
          <a:ln>
            <a:noFill/>
          </a:ln>
        </p:spPr>
        <p:txBody>
          <a:bodyPr spcFirstLastPara="1" wrap="square" lIns="91425" tIns="45700" rIns="91425" bIns="45700" anchor="t" anchorCtr="0">
            <a:spAutoFit/>
          </a:bodyPr>
          <a:lstStyle/>
          <a:p>
            <a:r>
              <a:rPr lang="en-US" b="1" dirty="0"/>
              <a:t> </a:t>
            </a:r>
            <a:endParaRPr lang="en-US" sz="2600" b="1" dirty="0">
              <a:solidFill>
                <a:schemeClr val="tx1"/>
              </a:solidFill>
            </a:endParaRPr>
          </a:p>
          <a:p>
            <a:pPr algn="just"/>
            <a:endParaRPr lang="en-US" sz="2600" dirty="0">
              <a:solidFill>
                <a:schemeClr val="tx1"/>
              </a:solidFill>
            </a:endParaRPr>
          </a:p>
          <a:p>
            <a:pPr algn="just"/>
            <a:r>
              <a:rPr lang="sv-SE" sz="2600" dirty="0">
                <a:solidFill>
                  <a:schemeClr val="tx1"/>
                </a:solidFill>
              </a:rPr>
              <a:t>Hur kan utmaningar inom distansarbete hanteras?
Namnge en utmaning och dela med oss 
hur du försökte hantera den.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52077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830956"/>
          </a:xfrm>
          <a:prstGeom prst="rect">
            <a:avLst/>
          </a:prstGeom>
          <a:noFill/>
          <a:ln>
            <a:noFill/>
          </a:ln>
        </p:spPr>
        <p:txBody>
          <a:bodyPr spcFirstLastPara="1" wrap="square" lIns="91425" tIns="45700" rIns="91425" bIns="45700" anchor="t" anchorCtr="0">
            <a:spAutoFit/>
          </a:bodyPr>
          <a:lstStyle/>
          <a:p>
            <a:pPr algn="ctr"/>
            <a:r>
              <a:rPr lang="en-US" sz="2400" b="1" dirty="0" err="1"/>
              <a:t>Välkomna</a:t>
            </a:r>
            <a:r>
              <a:rPr lang="en-US" sz="2400" b="1" dirty="0"/>
              <a:t> </a:t>
            </a:r>
            <a:r>
              <a:rPr lang="en-US" sz="2400" b="1" dirty="0" err="1"/>
              <a:t>förändring</a:t>
            </a:r>
            <a:r>
              <a:rPr lang="en-US" sz="2400" b="1" dirty="0"/>
              <a:t>
</a:t>
            </a:r>
          </a:p>
        </p:txBody>
      </p:sp>
      <p:sp>
        <p:nvSpPr>
          <p:cNvPr id="147" name="Google Shape;147;p5"/>
          <p:cNvSpPr txBox="1"/>
          <p:nvPr/>
        </p:nvSpPr>
        <p:spPr>
          <a:xfrm>
            <a:off x="2389353" y="2005223"/>
            <a:ext cx="7756049" cy="3600945"/>
          </a:xfrm>
          <a:prstGeom prst="rect">
            <a:avLst/>
          </a:prstGeom>
          <a:noFill/>
          <a:ln>
            <a:noFill/>
          </a:ln>
        </p:spPr>
        <p:txBody>
          <a:bodyPr spcFirstLastPara="1" wrap="square" lIns="91425" tIns="45700" rIns="91425" bIns="45700" anchor="t" anchorCtr="0">
            <a:spAutoFit/>
          </a:bodyPr>
          <a:lstStyle/>
          <a:p>
            <a:pPr marL="285750" indent="-285750" algn="just">
              <a:buFont typeface="Wingdings" panose="05000000000000000000" pitchFamily="2" charset="2"/>
              <a:buChar char="§"/>
            </a:pPr>
            <a:r>
              <a:rPr lang="sv-SE" sz="1800" dirty="0"/>
              <a:t>Nyckeln till distansarbete är att välkomna förändring. Förändringar är utmanande, även om de oftast är välkomna och anpassning till förändringar är en process. 
Från vad vi vet kan våra vanor avgöra hur vi uppfattar och reagerar på förändringar. Om vi till exempel vanligtvis tänker negativt om nya situationer eller nya människor, kommer vi att reagera på ett negativt sätt mot förändring. 
Intressant nog säger specialister att det bara tar 21 dagar att anpassa sig till nya förändringar och ta till sig nya vanor, så inom 21 dagar kan vi vänja oss vid förändringar.
</a:t>
            </a:r>
            <a:r>
              <a:rPr lang="en-US" sz="2400"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93012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572042"/>
            <a:ext cx="8450555" cy="830956"/>
          </a:xfrm>
          <a:prstGeom prst="rect">
            <a:avLst/>
          </a:prstGeom>
          <a:noFill/>
          <a:ln>
            <a:noFill/>
          </a:ln>
        </p:spPr>
        <p:txBody>
          <a:bodyPr spcFirstLastPara="1" wrap="square" lIns="91425" tIns="45700" rIns="91425" bIns="45700" anchor="t" anchorCtr="0">
            <a:spAutoFit/>
          </a:bodyPr>
          <a:lstStyle/>
          <a:p>
            <a:pPr algn="ctr"/>
            <a:r>
              <a:rPr lang="en-US" sz="2400" b="1" dirty="0" err="1"/>
              <a:t>Anpassning</a:t>
            </a:r>
            <a:r>
              <a:rPr lang="en-US" sz="2400" b="1" dirty="0"/>
              <a:t> till </a:t>
            </a:r>
            <a:r>
              <a:rPr lang="en-US" sz="2400" b="1" dirty="0" err="1"/>
              <a:t>förändringar</a:t>
            </a:r>
            <a:r>
              <a:rPr lang="en-US" sz="2400" b="1" dirty="0"/>
              <a:t> 
</a:t>
            </a:r>
          </a:p>
        </p:txBody>
      </p:sp>
      <p:sp>
        <p:nvSpPr>
          <p:cNvPr id="147" name="Google Shape;147;p5"/>
          <p:cNvSpPr txBox="1"/>
          <p:nvPr/>
        </p:nvSpPr>
        <p:spPr>
          <a:xfrm>
            <a:off x="2566167" y="2292936"/>
            <a:ext cx="7756049" cy="2308284"/>
          </a:xfrm>
          <a:prstGeom prst="rect">
            <a:avLst/>
          </a:prstGeom>
          <a:noFill/>
          <a:ln>
            <a:noFill/>
          </a:ln>
        </p:spPr>
        <p:txBody>
          <a:bodyPr spcFirstLastPara="1" wrap="square" lIns="91425" tIns="45700" rIns="91425" bIns="45700" anchor="t" anchorCtr="0">
            <a:spAutoFit/>
          </a:bodyPr>
          <a:lstStyle/>
          <a:p>
            <a:pPr marL="342900" lvl="0" indent="-342900">
              <a:buFont typeface="Wingdings" panose="05000000000000000000" pitchFamily="2" charset="2"/>
              <a:buChar char="§"/>
            </a:pPr>
            <a:r>
              <a:rPr lang="sv-SE" sz="2400" dirty="0"/>
              <a:t>Erkänn att förändring sker 
Identifiera de positiva aspekterna
Förbered dig, om möjligt 
Fokusera på det du kan kontrollera
Var lugn och slappna av</a:t>
            </a:r>
            <a:endParaRPr lang="en-US" sz="2400" dirty="0"/>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92405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398917"/>
            <a:ext cx="8450555" cy="954067"/>
          </a:xfrm>
          <a:prstGeom prst="rect">
            <a:avLst/>
          </a:prstGeom>
          <a:noFill/>
          <a:ln>
            <a:noFill/>
          </a:ln>
        </p:spPr>
        <p:txBody>
          <a:bodyPr spcFirstLastPara="1" wrap="square" lIns="91425" tIns="45700" rIns="91425" bIns="45700" anchor="t" anchorCtr="0">
            <a:spAutoFit/>
          </a:bodyPr>
          <a:lstStyle/>
          <a:p>
            <a:pPr algn="ctr"/>
            <a:r>
              <a:rPr lang="sv-SE" sz="2800" b="1" dirty="0"/>
              <a:t>Hur man lyckas arbeta hemifrån
</a:t>
            </a:r>
            <a:endParaRPr lang="en-US" sz="2800" b="1" dirty="0"/>
          </a:p>
        </p:txBody>
      </p:sp>
      <p:sp>
        <p:nvSpPr>
          <p:cNvPr id="147" name="Google Shape;147;p5"/>
          <p:cNvSpPr txBox="1"/>
          <p:nvPr/>
        </p:nvSpPr>
        <p:spPr>
          <a:xfrm>
            <a:off x="2789257" y="1875950"/>
            <a:ext cx="7756049" cy="3416279"/>
          </a:xfrm>
          <a:prstGeom prst="rect">
            <a:avLst/>
          </a:prstGeom>
          <a:noFill/>
          <a:ln>
            <a:noFill/>
          </a:ln>
        </p:spPr>
        <p:txBody>
          <a:bodyPr spcFirstLastPara="1" wrap="square" lIns="91425" tIns="45700" rIns="91425" bIns="45700" anchor="t" anchorCtr="0">
            <a:spAutoFit/>
          </a:bodyPr>
          <a:lstStyle/>
          <a:p>
            <a:pPr marL="342900" lvl="0" indent="-342900">
              <a:buFont typeface="Wingdings" panose="05000000000000000000" pitchFamily="2" charset="2"/>
              <a:buChar char="§"/>
            </a:pPr>
            <a:r>
              <a:rPr lang="sv-SE" sz="2400" dirty="0"/>
              <a:t>Skapa en definierad arbetsyta för att fokusera
Separera arbete från fritiden för att undvika utbrändhet
</a:t>
            </a:r>
            <a:r>
              <a:rPr lang="sv-SE" sz="2400" dirty="0" err="1"/>
              <a:t>Nätverka</a:t>
            </a:r>
            <a:r>
              <a:rPr lang="sv-SE" sz="2400" dirty="0"/>
              <a:t> och umgås med andra för att undvika ensamhet 
Var respektfull för din rutin men prova också nya saker 
Välkomna förändring</a:t>
            </a:r>
            <a:endParaRPr lang="en-US" sz="2400" dirty="0"/>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418953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1</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954107"/>
          </a:xfrm>
          <a:prstGeom prst="rect">
            <a:avLst/>
          </a:prstGeom>
          <a:noFill/>
        </p:spPr>
        <p:txBody>
          <a:bodyPr wrap="square">
            <a:spAutoFit/>
          </a:bodyPr>
          <a:lstStyle/>
          <a:p>
            <a:r>
              <a:rPr lang="en-US" sz="2800" dirty="0" err="1">
                <a:solidFill>
                  <a:schemeClr val="bg1"/>
                </a:solidFill>
              </a:rPr>
              <a:t>Definiera</a:t>
            </a:r>
            <a:r>
              <a:rPr lang="en-US" sz="2800" dirty="0">
                <a:solidFill>
                  <a:schemeClr val="bg1"/>
                </a:solidFill>
              </a:rPr>
              <a:t> </a:t>
            </a:r>
            <a:r>
              <a:rPr lang="en-US" sz="2800" dirty="0" err="1">
                <a:solidFill>
                  <a:schemeClr val="bg1"/>
                </a:solidFill>
              </a:rPr>
              <a:t>distansarbete</a:t>
            </a:r>
            <a:r>
              <a:rPr lang="en-US" sz="2800" dirty="0">
                <a:solidFill>
                  <a:schemeClr val="bg1"/>
                </a:solidFill>
              </a:rPr>
              <a:t>
</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687922"/>
            <a:ext cx="8450555" cy="1077178"/>
          </a:xfrm>
          <a:prstGeom prst="rect">
            <a:avLst/>
          </a:prstGeom>
          <a:noFill/>
          <a:ln>
            <a:noFill/>
          </a:ln>
        </p:spPr>
        <p:txBody>
          <a:bodyPr spcFirstLastPara="1" wrap="square" lIns="91425" tIns="45700" rIns="91425" bIns="45700" anchor="t" anchorCtr="0">
            <a:spAutoFit/>
          </a:bodyPr>
          <a:lstStyle/>
          <a:p>
            <a:pPr algn="ctr"/>
            <a:r>
              <a:rPr lang="en-US" sz="3200" b="1" dirty="0" err="1"/>
              <a:t>Definiera</a:t>
            </a:r>
            <a:r>
              <a:rPr lang="en-US" sz="3200" b="1" dirty="0"/>
              <a:t> </a:t>
            </a:r>
            <a:r>
              <a:rPr lang="en-US" sz="3200" b="1" dirty="0" err="1"/>
              <a:t>distansarbete</a:t>
            </a:r>
            <a:r>
              <a:rPr lang="en-US" sz="3200" b="1" dirty="0"/>
              <a:t>
</a:t>
            </a:r>
          </a:p>
        </p:txBody>
      </p:sp>
      <p:sp>
        <p:nvSpPr>
          <p:cNvPr id="147" name="Google Shape;147;p5"/>
          <p:cNvSpPr txBox="1"/>
          <p:nvPr/>
        </p:nvSpPr>
        <p:spPr>
          <a:xfrm>
            <a:off x="2338300" y="1980290"/>
            <a:ext cx="7768796" cy="2215951"/>
          </a:xfrm>
          <a:prstGeom prst="rect">
            <a:avLst/>
          </a:prstGeom>
          <a:noFill/>
          <a:ln>
            <a:noFill/>
          </a:ln>
        </p:spPr>
        <p:txBody>
          <a:bodyPr spcFirstLastPara="1" wrap="square" lIns="91425" tIns="45700" rIns="91425" bIns="45700" anchor="t" anchorCtr="0">
            <a:spAutoFit/>
          </a:bodyPr>
          <a:lstStyle/>
          <a:p>
            <a:endParaRPr lang="en-US" b="1" dirty="0"/>
          </a:p>
          <a:p>
            <a:pPr algn="ctr"/>
            <a:endParaRPr lang="en-GB" sz="2800" dirty="0"/>
          </a:p>
          <a:p>
            <a:pPr algn="ctr"/>
            <a:r>
              <a:rPr lang="sv-SE" sz="3200" dirty="0"/>
              <a:t>Vad betyder distansarbete?
Kan du ge ett exempel?
</a:t>
            </a:r>
            <a:endParaRPr lang="en-GB" sz="32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39944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687922"/>
            <a:ext cx="8450555" cy="1077178"/>
          </a:xfrm>
          <a:prstGeom prst="rect">
            <a:avLst/>
          </a:prstGeom>
          <a:noFill/>
          <a:ln>
            <a:noFill/>
          </a:ln>
        </p:spPr>
        <p:txBody>
          <a:bodyPr spcFirstLastPara="1" wrap="square" lIns="91425" tIns="45700" rIns="91425" bIns="45700" anchor="t" anchorCtr="0">
            <a:spAutoFit/>
          </a:bodyPr>
          <a:lstStyle/>
          <a:p>
            <a:pPr algn="ctr"/>
            <a:r>
              <a:rPr lang="en-US" sz="3200" b="1" dirty="0" err="1"/>
              <a:t>Definiera</a:t>
            </a:r>
            <a:r>
              <a:rPr lang="en-US" sz="3200" b="1" dirty="0"/>
              <a:t> </a:t>
            </a:r>
            <a:r>
              <a:rPr lang="en-US" sz="3200" b="1" dirty="0" err="1"/>
              <a:t>distansarbete</a:t>
            </a:r>
            <a:r>
              <a:rPr lang="en-US" sz="3200" b="1" dirty="0"/>
              <a:t>
</a:t>
            </a:r>
          </a:p>
        </p:txBody>
      </p:sp>
      <p:sp>
        <p:nvSpPr>
          <p:cNvPr id="147" name="Google Shape;147;p5"/>
          <p:cNvSpPr txBox="1"/>
          <p:nvPr/>
        </p:nvSpPr>
        <p:spPr>
          <a:xfrm>
            <a:off x="1997420" y="2255936"/>
            <a:ext cx="7768796" cy="1785064"/>
          </a:xfrm>
          <a:prstGeom prst="rect">
            <a:avLst/>
          </a:prstGeom>
          <a:noFill/>
          <a:ln>
            <a:noFill/>
          </a:ln>
        </p:spPr>
        <p:txBody>
          <a:bodyPr spcFirstLastPara="1" wrap="square" lIns="91425" tIns="45700" rIns="91425" bIns="45700" anchor="t" anchorCtr="0">
            <a:spAutoFit/>
          </a:bodyPr>
          <a:lstStyle/>
          <a:p>
            <a:endParaRPr lang="en-US" b="1" dirty="0"/>
          </a:p>
          <a:p>
            <a:pPr marL="342900" indent="-342900">
              <a:buFont typeface="Wingdings" panose="05000000000000000000" pitchFamily="2" charset="2"/>
              <a:buChar char="§"/>
            </a:pPr>
            <a:r>
              <a:rPr lang="sv-SE" sz="2400" dirty="0"/>
              <a:t>När vi arbetar på distans gör vi vårt jobb på en plats utanför vår arbetsgivares officiella arbetsplats. 
Sådana miljöer kan vara andra kontor, en cafeteria, vårt hem, en park etc. </a:t>
            </a: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27285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530222" cy="954107"/>
          </a:xfrm>
          <a:prstGeom prst="rect">
            <a:avLst/>
          </a:prstGeom>
          <a:noFill/>
        </p:spPr>
        <p:txBody>
          <a:bodyPr wrap="square">
            <a:spAutoFit/>
          </a:bodyPr>
          <a:lstStyle/>
          <a:p>
            <a:r>
              <a:rPr lang="en-US" sz="2800" dirty="0" err="1">
                <a:solidFill>
                  <a:schemeClr val="bg1"/>
                </a:solidFill>
              </a:rPr>
              <a:t>Fördelar</a:t>
            </a:r>
            <a:r>
              <a:rPr lang="en-US" sz="2800" dirty="0">
                <a:solidFill>
                  <a:schemeClr val="bg1"/>
                </a:solidFill>
              </a:rPr>
              <a:t> med </a:t>
            </a:r>
            <a:r>
              <a:rPr lang="en-US" sz="2800" dirty="0" err="1">
                <a:solidFill>
                  <a:schemeClr val="bg1"/>
                </a:solidFill>
              </a:rPr>
              <a:t>distansarbete</a:t>
            </a:r>
            <a:r>
              <a:rPr lang="en-US" sz="2800" dirty="0">
                <a:solidFill>
                  <a:schemeClr val="bg1"/>
                </a:solidFill>
              </a:rPr>
              <a:t>
</a:t>
            </a:r>
            <a:endParaRPr lang="en-GB" sz="2800" dirty="0">
              <a:solidFill>
                <a:schemeClr val="bg1"/>
              </a:solidFill>
            </a:endParaRPr>
          </a:p>
        </p:txBody>
      </p:sp>
    </p:spTree>
    <p:extLst>
      <p:ext uri="{BB962C8B-B14F-4D97-AF65-F5344CB8AC3E}">
        <p14:creationId xmlns:p14="http://schemas.microsoft.com/office/powerpoint/2010/main" val="347471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954067"/>
          </a:xfrm>
          <a:prstGeom prst="rect">
            <a:avLst/>
          </a:prstGeom>
          <a:noFill/>
          <a:ln>
            <a:noFill/>
          </a:ln>
        </p:spPr>
        <p:txBody>
          <a:bodyPr spcFirstLastPara="1" wrap="square" lIns="91425" tIns="45700" rIns="91425" bIns="45700" anchor="t" anchorCtr="0">
            <a:spAutoFit/>
          </a:bodyPr>
          <a:lstStyle/>
          <a:p>
            <a:pPr algn="ctr"/>
            <a:r>
              <a:rPr lang="en-US" sz="2800" b="1" dirty="0" err="1"/>
              <a:t>Fördelar</a:t>
            </a:r>
            <a:r>
              <a:rPr lang="en-US" sz="2800" b="1" dirty="0"/>
              <a:t> med </a:t>
            </a:r>
            <a:r>
              <a:rPr lang="en-US" sz="2800" b="1" dirty="0" err="1"/>
              <a:t>distansarbete</a:t>
            </a:r>
            <a:r>
              <a:rPr lang="en-US" sz="2800" b="1" dirty="0"/>
              <a:t>
</a:t>
            </a:r>
          </a:p>
        </p:txBody>
      </p:sp>
      <p:sp>
        <p:nvSpPr>
          <p:cNvPr id="147" name="Google Shape;147;p5"/>
          <p:cNvSpPr txBox="1"/>
          <p:nvPr/>
        </p:nvSpPr>
        <p:spPr>
          <a:xfrm>
            <a:off x="2873842" y="2405367"/>
            <a:ext cx="7768796" cy="1600398"/>
          </a:xfrm>
          <a:prstGeom prst="rect">
            <a:avLst/>
          </a:prstGeom>
          <a:noFill/>
          <a:ln>
            <a:noFill/>
          </a:ln>
        </p:spPr>
        <p:txBody>
          <a:bodyPr spcFirstLastPara="1" wrap="square" lIns="91425" tIns="45700" rIns="91425" bIns="45700" anchor="t" anchorCtr="0">
            <a:spAutoFit/>
          </a:bodyPr>
          <a:lstStyle/>
          <a:p>
            <a:r>
              <a:rPr lang="en-US" b="1" dirty="0"/>
              <a:t> </a:t>
            </a:r>
          </a:p>
          <a:p>
            <a:pPr algn="ctr"/>
            <a:r>
              <a:rPr lang="sv-SE" sz="2800" dirty="0"/>
              <a:t>Finns det fördelar med att arbeta hemifrån?
Utveckla gärna.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4884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86653" y="1331358"/>
            <a:ext cx="8450555" cy="830956"/>
          </a:xfrm>
          <a:prstGeom prst="rect">
            <a:avLst/>
          </a:prstGeom>
          <a:noFill/>
          <a:ln>
            <a:noFill/>
          </a:ln>
        </p:spPr>
        <p:txBody>
          <a:bodyPr spcFirstLastPara="1" wrap="square" lIns="91425" tIns="45700" rIns="91425" bIns="45700" anchor="t" anchorCtr="0">
            <a:spAutoFit/>
          </a:bodyPr>
          <a:lstStyle/>
          <a:p>
            <a:pPr algn="ctr"/>
            <a:r>
              <a:rPr lang="en-US" sz="2400" b="1" dirty="0" err="1"/>
              <a:t>Fördelar</a:t>
            </a:r>
            <a:r>
              <a:rPr lang="en-US" sz="2400" b="1" dirty="0"/>
              <a:t> med </a:t>
            </a:r>
            <a:r>
              <a:rPr lang="en-US" sz="2400" b="1" dirty="0" err="1"/>
              <a:t>distansarbete</a:t>
            </a:r>
            <a:r>
              <a:rPr lang="en-US" sz="2400" b="1" dirty="0"/>
              <a:t>
</a:t>
            </a:r>
          </a:p>
        </p:txBody>
      </p:sp>
      <p:sp>
        <p:nvSpPr>
          <p:cNvPr id="147" name="Google Shape;147;p5"/>
          <p:cNvSpPr txBox="1"/>
          <p:nvPr/>
        </p:nvSpPr>
        <p:spPr>
          <a:xfrm>
            <a:off x="2056325" y="1902924"/>
            <a:ext cx="7502144" cy="2462172"/>
          </a:xfrm>
          <a:prstGeom prst="rect">
            <a:avLst/>
          </a:prstGeom>
          <a:noFill/>
          <a:ln>
            <a:noFill/>
          </a:ln>
        </p:spPr>
        <p:txBody>
          <a:bodyPr spcFirstLastPara="1" wrap="square" lIns="91425" tIns="45700" rIns="91425" bIns="45700" anchor="t" anchorCtr="0">
            <a:spAutoFit/>
          </a:bodyPr>
          <a:lstStyle/>
          <a:p>
            <a:pPr marL="342900" lvl="0" indent="-342900">
              <a:buFont typeface="Wingdings" panose="05000000000000000000" pitchFamily="2" charset="2"/>
              <a:buChar char="§"/>
            </a:pPr>
            <a:r>
              <a:rPr lang="sv-SE" sz="2200" dirty="0"/>
              <a:t>Var mer flexibel 
Få frihet över arbetsmiljön
Öka produktiviteten och prestandanivåerna
Undvik kontorspolicy 
Undvik trafik och folkmassor 
Spara pengar, minimera kostnader
Tillbringa mer tid med familjen</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44796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a:t>
            </a:r>
            <a:r>
              <a:rPr lang="en-IE" sz="6000" b="1" kern="1200" noProof="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530222" cy="954107"/>
          </a:xfrm>
          <a:prstGeom prst="rect">
            <a:avLst/>
          </a:prstGeom>
          <a:noFill/>
        </p:spPr>
        <p:txBody>
          <a:bodyPr wrap="square">
            <a:spAutoFit/>
          </a:bodyPr>
          <a:lstStyle/>
          <a:p>
            <a:r>
              <a:rPr lang="en-US" sz="2800" dirty="0" err="1">
                <a:solidFill>
                  <a:schemeClr val="bg1"/>
                </a:solidFill>
              </a:rPr>
              <a:t>Utmaningar</a:t>
            </a:r>
            <a:r>
              <a:rPr lang="en-US" sz="2800" dirty="0">
                <a:solidFill>
                  <a:schemeClr val="bg1"/>
                </a:solidFill>
              </a:rPr>
              <a:t> med </a:t>
            </a:r>
            <a:r>
              <a:rPr lang="en-US" sz="2800" dirty="0" err="1">
                <a:solidFill>
                  <a:schemeClr val="bg1"/>
                </a:solidFill>
              </a:rPr>
              <a:t>distansarbete</a:t>
            </a:r>
            <a:r>
              <a:rPr lang="en-US" sz="2800" dirty="0">
                <a:solidFill>
                  <a:schemeClr val="bg1"/>
                </a:solidFill>
              </a:rPr>
              <a:t>
</a:t>
            </a:r>
            <a:endParaRPr lang="en-GB" sz="2800" dirty="0">
              <a:solidFill>
                <a:schemeClr val="bg1"/>
              </a:solidFill>
            </a:endParaRPr>
          </a:p>
        </p:txBody>
      </p:sp>
    </p:spTree>
    <p:extLst>
      <p:ext uri="{BB962C8B-B14F-4D97-AF65-F5344CB8AC3E}">
        <p14:creationId xmlns:p14="http://schemas.microsoft.com/office/powerpoint/2010/main" val="420126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954067"/>
          </a:xfrm>
          <a:prstGeom prst="rect">
            <a:avLst/>
          </a:prstGeom>
          <a:noFill/>
          <a:ln>
            <a:noFill/>
          </a:ln>
        </p:spPr>
        <p:txBody>
          <a:bodyPr spcFirstLastPara="1" wrap="square" lIns="91425" tIns="45700" rIns="91425" bIns="45700" anchor="t" anchorCtr="0">
            <a:spAutoFit/>
          </a:bodyPr>
          <a:lstStyle/>
          <a:p>
            <a:pPr algn="ctr"/>
            <a:r>
              <a:rPr lang="en-US" sz="2800" b="1" dirty="0" err="1"/>
              <a:t>Utmaningar</a:t>
            </a:r>
            <a:r>
              <a:rPr lang="en-US" sz="2800" b="1" dirty="0"/>
              <a:t> med </a:t>
            </a:r>
            <a:r>
              <a:rPr lang="en-US" sz="2800" b="1" dirty="0" err="1"/>
              <a:t>distansarbete</a:t>
            </a:r>
            <a:r>
              <a:rPr lang="en-US" sz="2800" b="1" dirty="0"/>
              <a:t>
</a:t>
            </a:r>
          </a:p>
        </p:txBody>
      </p:sp>
      <p:sp>
        <p:nvSpPr>
          <p:cNvPr id="147" name="Google Shape;147;p5"/>
          <p:cNvSpPr txBox="1"/>
          <p:nvPr/>
        </p:nvSpPr>
        <p:spPr>
          <a:xfrm>
            <a:off x="2382981" y="2374161"/>
            <a:ext cx="7768796" cy="2031285"/>
          </a:xfrm>
          <a:prstGeom prst="rect">
            <a:avLst/>
          </a:prstGeom>
          <a:noFill/>
          <a:ln>
            <a:noFill/>
          </a:ln>
        </p:spPr>
        <p:txBody>
          <a:bodyPr spcFirstLastPara="1" wrap="square" lIns="91425" tIns="45700" rIns="91425" bIns="45700" anchor="t" anchorCtr="0">
            <a:spAutoFit/>
          </a:bodyPr>
          <a:lstStyle/>
          <a:p>
            <a:r>
              <a:rPr lang="en-US" b="1" dirty="0"/>
              <a:t> </a:t>
            </a:r>
          </a:p>
          <a:p>
            <a:pPr algn="ctr"/>
            <a:r>
              <a:rPr lang="sv-SE" sz="2800" dirty="0"/>
              <a:t>Finns det utmaningar med att arbeta på distans?
Utveckla gärna.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8256337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513</Words>
  <Application>Microsoft Office PowerPoint</Application>
  <PresentationFormat>Bredbild</PresentationFormat>
  <Paragraphs>47</Paragraphs>
  <Slides>16</Slides>
  <Notes>12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16</vt:i4>
      </vt:variant>
    </vt:vector>
  </HeadingPairs>
  <TitlesOfParts>
    <vt:vector size="22" baseType="lpstr">
      <vt:lpstr>Arial</vt:lpstr>
      <vt:lpstr>Quattrocento Sans</vt:lpstr>
      <vt:lpstr>Segoe UI</vt:lpstr>
      <vt:lpstr>Calibri</vt:lpstr>
      <vt:lpstr>Wingdings</vt:lpstr>
      <vt:lpstr>Office Theme</vt:lpstr>
      <vt:lpstr>   
      BLI MER ANPASSNINGSBAR TILL FÖRÄNDRINGAR I DISTANSARBETE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lastModifiedBy>ingmarie Rohdin</cp:lastModifiedBy>
  <cp:revision>22</cp:revision>
  <dcterms:created xsi:type="dcterms:W3CDTF">2021-04-20T08:47:25Z</dcterms:created>
  <dcterms:modified xsi:type="dcterms:W3CDTF">2023-07-04T09:30:20Z</dcterms:modified>
</cp:coreProperties>
</file>