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97" r:id="rId3"/>
    <p:sldId id="298" r:id="rId4"/>
    <p:sldId id="315" r:id="rId5"/>
    <p:sldId id="300" r:id="rId6"/>
    <p:sldId id="306" r:id="rId7"/>
    <p:sldId id="307" r:id="rId8"/>
    <p:sldId id="316" r:id="rId9"/>
    <p:sldId id="317" r:id="rId10"/>
    <p:sldId id="318" r:id="rId11"/>
    <p:sldId id="319" r:id="rId12"/>
    <p:sldId id="320" r:id="rId13"/>
    <p:sldId id="308" r:id="rId14"/>
    <p:sldId id="321" r:id="rId15"/>
    <p:sldId id="322" r:id="rId16"/>
    <p:sldId id="29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Quattrocento Sans" panose="020B0502050000020003"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14</a:t>
            </a:fld>
            <a:endParaRPr/>
          </a:p>
        </p:txBody>
      </p:sp>
    </p:spTree>
    <p:extLst>
      <p:ext uri="{BB962C8B-B14F-4D97-AF65-F5344CB8AC3E}">
        <p14:creationId xmlns:p14="http://schemas.microsoft.com/office/powerpoint/2010/main" val="427254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15</a:t>
            </a:fld>
            <a:endParaRPr/>
          </a:p>
        </p:txBody>
      </p:sp>
    </p:spTree>
    <p:extLst>
      <p:ext uri="{BB962C8B-B14F-4D97-AF65-F5344CB8AC3E}">
        <p14:creationId xmlns:p14="http://schemas.microsoft.com/office/powerpoint/2010/main" val="193527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4</a:t>
            </a:fld>
            <a:endParaRPr/>
          </a:p>
        </p:txBody>
      </p:sp>
    </p:spTree>
    <p:extLst>
      <p:ext uri="{BB962C8B-B14F-4D97-AF65-F5344CB8AC3E}">
        <p14:creationId xmlns:p14="http://schemas.microsoft.com/office/powerpoint/2010/main" val="46541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225714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59578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49266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304948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13</a:t>
            </a:fld>
            <a:endParaRPr/>
          </a:p>
        </p:txBody>
      </p:sp>
    </p:spTree>
    <p:extLst>
      <p:ext uri="{BB962C8B-B14F-4D97-AF65-F5344CB8AC3E}">
        <p14:creationId xmlns:p14="http://schemas.microsoft.com/office/powerpoint/2010/main" val="341133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46340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s-ES" sz="3200" b="1" dirty="0">
                <a:latin typeface="+mj-lt"/>
              </a:rPr>
              <a:t>Ser más adaptable a los cambios</a:t>
            </a:r>
            <a:br>
              <a:rPr lang="es-ES" sz="3200" b="1" dirty="0">
                <a:latin typeface="+mj-lt"/>
              </a:rPr>
            </a:br>
            <a:r>
              <a:rPr lang="es-ES" sz="3200" b="1" dirty="0">
                <a:latin typeface="+mj-lt"/>
              </a:rPr>
              <a:t>en roles de trabajo remoto
</a:t>
            </a:r>
            <a:endParaRPr lang="en-GB" sz="3200"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11779" y="1533183"/>
            <a:ext cx="8450555" cy="769401"/>
          </a:xfrm>
          <a:prstGeom prst="rect">
            <a:avLst/>
          </a:prstGeom>
          <a:noFill/>
          <a:ln>
            <a:noFill/>
          </a:ln>
        </p:spPr>
        <p:txBody>
          <a:bodyPr spcFirstLastPara="1" wrap="square" lIns="91425" tIns="45700" rIns="91425" bIns="45700" anchor="t" anchorCtr="0">
            <a:spAutoFit/>
          </a:bodyPr>
          <a:lstStyle/>
          <a:p>
            <a:pPr algn="ctr"/>
            <a:r>
              <a:rPr lang="es-ES" sz="2200" b="1" dirty="0"/>
              <a:t>Desafíos de trabajar de forma remota
</a:t>
            </a:r>
            <a:endParaRPr lang="en-US" sz="2200" b="1" dirty="0"/>
          </a:p>
        </p:txBody>
      </p:sp>
      <p:sp>
        <p:nvSpPr>
          <p:cNvPr id="147" name="Google Shape;147;p5"/>
          <p:cNvSpPr txBox="1"/>
          <p:nvPr/>
        </p:nvSpPr>
        <p:spPr>
          <a:xfrm>
            <a:off x="2060389" y="2186131"/>
            <a:ext cx="7953336" cy="2462172"/>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es-ES" sz="2200" dirty="0"/>
              <a:t>Falta de contacto social y apoyo de otros, lo que lleva al aislamiento e incluso a la depresión
Frustraciones con los miembros de la familia que también podrían trabajar desde / estar en casa
Problemas musculoesqueléticos / desafíos de una mala configuración de la estación de trabajo
Desequilibrio entre el trabajo y la vida</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152518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4</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947542" cy="1384995"/>
          </a:xfrm>
          <a:prstGeom prst="rect">
            <a:avLst/>
          </a:prstGeom>
          <a:noFill/>
        </p:spPr>
        <p:txBody>
          <a:bodyPr wrap="square">
            <a:spAutoFit/>
          </a:bodyPr>
          <a:lstStyle/>
          <a:p>
            <a:r>
              <a:rPr lang="es-ES" sz="2800" dirty="0">
                <a:solidFill>
                  <a:schemeClr val="bg1"/>
                </a:solidFill>
              </a:rPr>
              <a:t>¿Cómo se pueden enfrentar los desafíos en el trabajo remoto?
</a:t>
            </a:r>
            <a:endParaRPr lang="en-GB" sz="2800" dirty="0">
              <a:solidFill>
                <a:schemeClr val="bg1"/>
              </a:solidFill>
            </a:endParaRPr>
          </a:p>
        </p:txBody>
      </p:sp>
    </p:spTree>
    <p:extLst>
      <p:ext uri="{BB962C8B-B14F-4D97-AF65-F5344CB8AC3E}">
        <p14:creationId xmlns:p14="http://schemas.microsoft.com/office/powerpoint/2010/main" val="202430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s-ES" sz="2800" b="1" dirty="0"/>
              <a:t>Enfrentando los desafíos del trabajo remoto
</a:t>
            </a:r>
            <a:endParaRPr lang="en-US" sz="2800" b="1" dirty="0"/>
          </a:p>
        </p:txBody>
      </p:sp>
      <p:sp>
        <p:nvSpPr>
          <p:cNvPr id="147" name="Google Shape;147;p5"/>
          <p:cNvSpPr txBox="1"/>
          <p:nvPr/>
        </p:nvSpPr>
        <p:spPr>
          <a:xfrm>
            <a:off x="2382980" y="2158271"/>
            <a:ext cx="7768796" cy="2708393"/>
          </a:xfrm>
          <a:prstGeom prst="rect">
            <a:avLst/>
          </a:prstGeom>
          <a:noFill/>
          <a:ln>
            <a:noFill/>
          </a:ln>
        </p:spPr>
        <p:txBody>
          <a:bodyPr spcFirstLastPara="1" wrap="square" lIns="91425" tIns="45700" rIns="91425" bIns="45700" anchor="t" anchorCtr="0">
            <a:spAutoFit/>
          </a:bodyPr>
          <a:lstStyle/>
          <a:p>
            <a:r>
              <a:rPr lang="en-US" b="1" dirty="0"/>
              <a:t> </a:t>
            </a:r>
            <a:endParaRPr lang="en-US" sz="2600" b="1" dirty="0">
              <a:solidFill>
                <a:schemeClr val="tx1"/>
              </a:solidFill>
            </a:endParaRPr>
          </a:p>
          <a:p>
            <a:pPr algn="just"/>
            <a:endParaRPr lang="en-US" sz="2600" dirty="0">
              <a:solidFill>
                <a:schemeClr val="tx1"/>
              </a:solidFill>
            </a:endParaRPr>
          </a:p>
          <a:p>
            <a:pPr algn="just"/>
            <a:r>
              <a:rPr lang="es-ES" sz="2600" dirty="0">
                <a:solidFill>
                  <a:schemeClr val="tx1"/>
                </a:solidFill>
              </a:rPr>
              <a:t>¿Cómo se pueden enfrentar los desafíos en el trabajo remoto?
Nombra un desafío y compártelo con nosotros 
cómo trataste de enfrentarlo.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52077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err="1"/>
              <a:t>Abrazar</a:t>
            </a:r>
            <a:r>
              <a:rPr lang="en-US" sz="2400" b="1" dirty="0"/>
              <a:t> el </a:t>
            </a:r>
            <a:r>
              <a:rPr lang="en-US" sz="2400" b="1" dirty="0" err="1"/>
              <a:t>cambio</a:t>
            </a:r>
            <a:r>
              <a:rPr lang="en-US" sz="2400" b="1" dirty="0"/>
              <a:t>
</a:t>
            </a:r>
          </a:p>
        </p:txBody>
      </p:sp>
      <p:sp>
        <p:nvSpPr>
          <p:cNvPr id="147" name="Google Shape;147;p5"/>
          <p:cNvSpPr txBox="1"/>
          <p:nvPr/>
        </p:nvSpPr>
        <p:spPr>
          <a:xfrm>
            <a:off x="2293620" y="1883635"/>
            <a:ext cx="7756049" cy="3877944"/>
          </a:xfrm>
          <a:prstGeom prst="rect">
            <a:avLst/>
          </a:prstGeom>
          <a:noFill/>
          <a:ln>
            <a:noFill/>
          </a:ln>
        </p:spPr>
        <p:txBody>
          <a:bodyPr spcFirstLastPara="1" wrap="square" lIns="91425" tIns="45700" rIns="91425" bIns="45700" anchor="t" anchorCtr="0">
            <a:spAutoFit/>
          </a:bodyPr>
          <a:lstStyle/>
          <a:p>
            <a:pPr marL="285750" indent="-285750" algn="just">
              <a:buFont typeface="Wingdings" panose="05000000000000000000" pitchFamily="2" charset="2"/>
              <a:buChar char="§"/>
            </a:pPr>
            <a:r>
              <a:rPr lang="es-ES" sz="1800" dirty="0"/>
              <a:t>Una clave en el trabajo remoto es abrazar el cambio. Los cambios son desafiantes, incluso si son en su mayoría bienvenidos y adaptarse a los cambios es un proceso. 
Por lo que sabemos, nuestros hábitos pueden determinar cómo percibimos y reaccionamos al cambio. Por ejemplo, si habitualmente pensamos negativamente sobre nuevas situaciones o nuevas personas, entonces reaccionaremos de manera negativa hacia el cambio. 
Curiosamente, los especialistas dicen que solo se necesitan 21 días para adaptarse a los nuevos cambios y asumir nuevos hábitos, por lo que dentro de 21 días podemos acostumbrarnos a los cambios.
</a:t>
            </a:r>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93012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572042"/>
            <a:ext cx="8450555" cy="830956"/>
          </a:xfrm>
          <a:prstGeom prst="rect">
            <a:avLst/>
          </a:prstGeom>
          <a:noFill/>
          <a:ln>
            <a:noFill/>
          </a:ln>
        </p:spPr>
        <p:txBody>
          <a:bodyPr spcFirstLastPara="1" wrap="square" lIns="91425" tIns="45700" rIns="91425" bIns="45700" anchor="t" anchorCtr="0">
            <a:spAutoFit/>
          </a:bodyPr>
          <a:lstStyle/>
          <a:p>
            <a:pPr algn="ctr"/>
            <a:r>
              <a:rPr lang="es-ES" sz="2400" b="1" dirty="0"/>
              <a:t>Adaptarse al cambio con éxito
</a:t>
            </a:r>
            <a:endParaRPr lang="en-US" sz="2400" b="1" dirty="0"/>
          </a:p>
        </p:txBody>
      </p:sp>
      <p:sp>
        <p:nvSpPr>
          <p:cNvPr id="147" name="Google Shape;147;p5"/>
          <p:cNvSpPr txBox="1"/>
          <p:nvPr/>
        </p:nvSpPr>
        <p:spPr>
          <a:xfrm>
            <a:off x="2566167" y="2292936"/>
            <a:ext cx="7756049" cy="2308284"/>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es-ES" sz="2400" dirty="0"/>
              <a:t>Reconocer que el cambio está ocurriendo 
Identificar los aspectos positivos
Prepárate, si es posible 
Concéntrese en lo que puede controlar
Calma y relax</a:t>
            </a:r>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92405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07780"/>
            <a:ext cx="8450555" cy="954067"/>
          </a:xfrm>
          <a:prstGeom prst="rect">
            <a:avLst/>
          </a:prstGeom>
          <a:noFill/>
          <a:ln>
            <a:noFill/>
          </a:ln>
        </p:spPr>
        <p:txBody>
          <a:bodyPr spcFirstLastPara="1" wrap="square" lIns="91425" tIns="45700" rIns="91425" bIns="45700" anchor="t" anchorCtr="0">
            <a:spAutoFit/>
          </a:bodyPr>
          <a:lstStyle/>
          <a:p>
            <a:pPr algn="ctr"/>
            <a:r>
              <a:rPr lang="es-ES" sz="2800" b="1" dirty="0"/>
              <a:t>Cómo tener éxito trabajando desde casa
</a:t>
            </a:r>
            <a:endParaRPr lang="en-US" sz="2800" b="1" dirty="0"/>
          </a:p>
        </p:txBody>
      </p:sp>
      <p:sp>
        <p:nvSpPr>
          <p:cNvPr id="147" name="Google Shape;147;p5"/>
          <p:cNvSpPr txBox="1"/>
          <p:nvPr/>
        </p:nvSpPr>
        <p:spPr>
          <a:xfrm>
            <a:off x="2493059" y="2047579"/>
            <a:ext cx="7756049" cy="3046948"/>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es-ES" sz="2400" dirty="0"/>
              <a:t>Crear un espacio de trabajo definido para enfocar
Separa el trabajo de la vida para evitar el agotamiento
Conéctate y estar con otros para evitar la soledad 
Sea respetuoso con su rutina, pero también pruebe cosas nuevas 
Acepte </a:t>
            </a:r>
            <a:r>
              <a:rPr lang="es-ES" sz="2400"/>
              <a:t>el cambio</a:t>
            </a:r>
            <a:endParaRPr lang="en-US" sz="2400" dirty="0"/>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18953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954107"/>
          </a:xfrm>
          <a:prstGeom prst="rect">
            <a:avLst/>
          </a:prstGeom>
          <a:noFill/>
        </p:spPr>
        <p:txBody>
          <a:bodyPr wrap="square">
            <a:spAutoFit/>
          </a:bodyPr>
          <a:lstStyle/>
          <a:p>
            <a:r>
              <a:rPr lang="en-US" sz="2800" dirty="0" err="1">
                <a:solidFill>
                  <a:schemeClr val="bg1"/>
                </a:solidFill>
              </a:rPr>
              <a:t>Definición</a:t>
            </a:r>
            <a:r>
              <a:rPr lang="en-US" sz="2800" dirty="0">
                <a:solidFill>
                  <a:schemeClr val="bg1"/>
                </a:solidFill>
              </a:rPr>
              <a:t> del </a:t>
            </a:r>
            <a:r>
              <a:rPr lang="en-US" sz="2800" dirty="0" err="1">
                <a:solidFill>
                  <a:schemeClr val="bg1"/>
                </a:solidFill>
              </a:rPr>
              <a:t>trabajo</a:t>
            </a:r>
            <a:r>
              <a:rPr lang="en-US" sz="2800" dirty="0">
                <a:solidFill>
                  <a:schemeClr val="bg1"/>
                </a:solidFill>
              </a:rPr>
              <a:t> </a:t>
            </a:r>
            <a:r>
              <a:rPr lang="en-US" sz="2800" dirty="0" err="1">
                <a:solidFill>
                  <a:schemeClr val="bg1"/>
                </a:solidFill>
              </a:rPr>
              <a:t>remoto</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Definición</a:t>
            </a:r>
            <a:r>
              <a:rPr lang="en-US" sz="3200" b="1" dirty="0"/>
              <a:t> del </a:t>
            </a:r>
            <a:r>
              <a:rPr lang="en-US" sz="3200" b="1" dirty="0" err="1"/>
              <a:t>trabajo</a:t>
            </a:r>
            <a:r>
              <a:rPr lang="en-US" sz="3200" b="1" dirty="0"/>
              <a:t> </a:t>
            </a:r>
            <a:r>
              <a:rPr lang="en-US" sz="3200" b="1" dirty="0" err="1"/>
              <a:t>remoto</a:t>
            </a:r>
            <a:r>
              <a:rPr lang="en-US" sz="3200" b="1" dirty="0"/>
              <a:t>
</a:t>
            </a:r>
          </a:p>
        </p:txBody>
      </p:sp>
      <p:sp>
        <p:nvSpPr>
          <p:cNvPr id="147" name="Google Shape;147;p5"/>
          <p:cNvSpPr txBox="1"/>
          <p:nvPr/>
        </p:nvSpPr>
        <p:spPr>
          <a:xfrm>
            <a:off x="2679179" y="1980289"/>
            <a:ext cx="7768796" cy="2215951"/>
          </a:xfrm>
          <a:prstGeom prst="rect">
            <a:avLst/>
          </a:prstGeom>
          <a:noFill/>
          <a:ln>
            <a:noFill/>
          </a:ln>
        </p:spPr>
        <p:txBody>
          <a:bodyPr spcFirstLastPara="1" wrap="square" lIns="91425" tIns="45700" rIns="91425" bIns="45700" anchor="t" anchorCtr="0">
            <a:spAutoFit/>
          </a:bodyPr>
          <a:lstStyle/>
          <a:p>
            <a:endParaRPr lang="en-US" b="1" dirty="0"/>
          </a:p>
          <a:p>
            <a:pPr algn="ctr"/>
            <a:endParaRPr lang="en-GB" sz="2800" dirty="0"/>
          </a:p>
          <a:p>
            <a:pPr algn="ctr"/>
            <a:r>
              <a:rPr lang="es-ES" sz="3200" dirty="0"/>
              <a:t>¿Qué significa trabajo remoto?
¿Puede dar un ejemplo?
</a:t>
            </a:r>
            <a:endParaRPr lang="en-GB" sz="32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1077178"/>
          </a:xfrm>
          <a:prstGeom prst="rect">
            <a:avLst/>
          </a:prstGeom>
          <a:noFill/>
          <a:ln>
            <a:noFill/>
          </a:ln>
        </p:spPr>
        <p:txBody>
          <a:bodyPr spcFirstLastPara="1" wrap="square" lIns="91425" tIns="45700" rIns="91425" bIns="45700" anchor="t" anchorCtr="0">
            <a:spAutoFit/>
          </a:bodyPr>
          <a:lstStyle/>
          <a:p>
            <a:pPr algn="ctr"/>
            <a:r>
              <a:rPr lang="en-US" sz="3200" b="1" dirty="0" err="1"/>
              <a:t>Definición</a:t>
            </a:r>
            <a:r>
              <a:rPr lang="en-US" sz="3200" b="1" dirty="0"/>
              <a:t> del </a:t>
            </a:r>
            <a:r>
              <a:rPr lang="en-US" sz="3200" b="1" dirty="0" err="1"/>
              <a:t>trabajo</a:t>
            </a:r>
            <a:r>
              <a:rPr lang="en-US" sz="3200" b="1" dirty="0"/>
              <a:t> </a:t>
            </a:r>
            <a:r>
              <a:rPr lang="en-US" sz="3200" b="1" dirty="0" err="1"/>
              <a:t>remoto</a:t>
            </a:r>
            <a:r>
              <a:rPr lang="en-US" sz="3200" b="1" dirty="0"/>
              <a:t>
</a:t>
            </a:r>
          </a:p>
        </p:txBody>
      </p:sp>
      <p:sp>
        <p:nvSpPr>
          <p:cNvPr id="147" name="Google Shape;147;p5"/>
          <p:cNvSpPr txBox="1"/>
          <p:nvPr/>
        </p:nvSpPr>
        <p:spPr>
          <a:xfrm>
            <a:off x="1997420" y="2255936"/>
            <a:ext cx="7768796" cy="2523727"/>
          </a:xfrm>
          <a:prstGeom prst="rect">
            <a:avLst/>
          </a:prstGeom>
          <a:noFill/>
          <a:ln>
            <a:noFill/>
          </a:ln>
        </p:spPr>
        <p:txBody>
          <a:bodyPr spcFirstLastPara="1" wrap="square" lIns="91425" tIns="45700" rIns="91425" bIns="45700" anchor="t" anchorCtr="0">
            <a:spAutoFit/>
          </a:bodyPr>
          <a:lstStyle/>
          <a:p>
            <a:endParaRPr lang="en-US" b="1" dirty="0"/>
          </a:p>
          <a:p>
            <a:pPr marL="342900" indent="-342900">
              <a:buFont typeface="Wingdings" panose="05000000000000000000" pitchFamily="2" charset="2"/>
              <a:buChar char="§"/>
            </a:pPr>
            <a:r>
              <a:rPr lang="es-ES" sz="2400" dirty="0"/>
              <a:t>Cuando trabajamos de forma remota, hacemos nuestro trabajo en un lugar fuera de la ubicación oficial de trabajo de nuestro empleador. 
Tales entornos pueden ser otras oficinas, una cafetería, nuestra casa, un parque, etc. 
</a:t>
            </a:r>
            <a:endParaRPr lang="en-GB" sz="28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27285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954107"/>
          </a:xfrm>
          <a:prstGeom prst="rect">
            <a:avLst/>
          </a:prstGeom>
          <a:noFill/>
        </p:spPr>
        <p:txBody>
          <a:bodyPr wrap="square">
            <a:spAutoFit/>
          </a:bodyPr>
          <a:lstStyle/>
          <a:p>
            <a:r>
              <a:rPr lang="en-US" sz="2800" dirty="0" err="1">
                <a:solidFill>
                  <a:schemeClr val="bg1"/>
                </a:solidFill>
              </a:rPr>
              <a:t>Beneficios</a:t>
            </a:r>
            <a:r>
              <a:rPr lang="en-US" sz="2800" dirty="0">
                <a:solidFill>
                  <a:schemeClr val="bg1"/>
                </a:solidFill>
              </a:rPr>
              <a:t> del </a:t>
            </a:r>
            <a:r>
              <a:rPr lang="en-US" sz="2800" dirty="0" err="1">
                <a:solidFill>
                  <a:schemeClr val="bg1"/>
                </a:solidFill>
              </a:rPr>
              <a:t>trabajo</a:t>
            </a:r>
            <a:r>
              <a:rPr lang="en-US" sz="2800" dirty="0">
                <a:solidFill>
                  <a:schemeClr val="bg1"/>
                </a:solidFill>
              </a:rPr>
              <a:t> </a:t>
            </a:r>
            <a:r>
              <a:rPr lang="en-US" sz="2800" dirty="0" err="1">
                <a:solidFill>
                  <a:schemeClr val="bg1"/>
                </a:solidFill>
              </a:rPr>
              <a:t>remoto</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n-US" sz="2800" b="1" dirty="0" err="1"/>
              <a:t>Beneficios</a:t>
            </a:r>
            <a:r>
              <a:rPr lang="en-US" sz="2800" b="1" dirty="0"/>
              <a:t> del </a:t>
            </a:r>
            <a:r>
              <a:rPr lang="en-US" sz="2800" b="1" dirty="0" err="1"/>
              <a:t>trabajo</a:t>
            </a:r>
            <a:r>
              <a:rPr lang="en-US" sz="2800" b="1" dirty="0"/>
              <a:t> </a:t>
            </a:r>
            <a:r>
              <a:rPr lang="en-US" sz="2800" b="1" dirty="0" err="1"/>
              <a:t>remoto</a:t>
            </a:r>
            <a:r>
              <a:rPr lang="en-US" sz="2800" b="1" dirty="0"/>
              <a:t>
</a:t>
            </a:r>
          </a:p>
        </p:txBody>
      </p:sp>
      <p:sp>
        <p:nvSpPr>
          <p:cNvPr id="147" name="Google Shape;147;p5"/>
          <p:cNvSpPr txBox="1"/>
          <p:nvPr/>
        </p:nvSpPr>
        <p:spPr>
          <a:xfrm>
            <a:off x="2873842" y="2405367"/>
            <a:ext cx="7768796" cy="1600398"/>
          </a:xfrm>
          <a:prstGeom prst="rect">
            <a:avLst/>
          </a:prstGeom>
          <a:noFill/>
          <a:ln>
            <a:noFill/>
          </a:ln>
        </p:spPr>
        <p:txBody>
          <a:bodyPr spcFirstLastPara="1" wrap="square" lIns="91425" tIns="45700" rIns="91425" bIns="45700" anchor="t" anchorCtr="0">
            <a:spAutoFit/>
          </a:bodyPr>
          <a:lstStyle/>
          <a:p>
            <a:r>
              <a:rPr lang="en-US" b="1" dirty="0"/>
              <a:t> </a:t>
            </a:r>
          </a:p>
          <a:p>
            <a:pPr algn="ctr"/>
            <a:r>
              <a:rPr lang="es-ES" sz="2800" dirty="0"/>
              <a:t>¿Hay beneficios de trabajar desde casa?
Siéntase libre de elaborar.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886653" y="1331358"/>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err="1"/>
              <a:t>Beneficios</a:t>
            </a:r>
            <a:r>
              <a:rPr lang="en-US" sz="2400" b="1" dirty="0"/>
              <a:t> del </a:t>
            </a:r>
            <a:r>
              <a:rPr lang="en-US" sz="2400" b="1" dirty="0" err="1"/>
              <a:t>trabajo</a:t>
            </a:r>
            <a:r>
              <a:rPr lang="en-US" sz="2400" b="1" dirty="0"/>
              <a:t> </a:t>
            </a:r>
            <a:r>
              <a:rPr lang="en-US" sz="2400" b="1" dirty="0" err="1"/>
              <a:t>remoto</a:t>
            </a:r>
            <a:r>
              <a:rPr lang="en-US" sz="2400" b="1" dirty="0"/>
              <a:t>
</a:t>
            </a:r>
          </a:p>
        </p:txBody>
      </p:sp>
      <p:sp>
        <p:nvSpPr>
          <p:cNvPr id="147" name="Google Shape;147;p5"/>
          <p:cNvSpPr txBox="1"/>
          <p:nvPr/>
        </p:nvSpPr>
        <p:spPr>
          <a:xfrm>
            <a:off x="2042101" y="1746836"/>
            <a:ext cx="7502144" cy="3139281"/>
          </a:xfrm>
          <a:prstGeom prst="rect">
            <a:avLst/>
          </a:prstGeom>
          <a:noFill/>
          <a:ln>
            <a:noFill/>
          </a:ln>
        </p:spPr>
        <p:txBody>
          <a:bodyPr spcFirstLastPara="1" wrap="square" lIns="91425" tIns="45700" rIns="91425" bIns="45700" anchor="t" anchorCtr="0">
            <a:spAutoFit/>
          </a:bodyPr>
          <a:lstStyle/>
          <a:p>
            <a:pPr marL="342900" lvl="0" indent="-342900">
              <a:buFont typeface="Wingdings" panose="05000000000000000000" pitchFamily="2" charset="2"/>
              <a:buChar char="§"/>
            </a:pPr>
            <a:r>
              <a:rPr lang="es-ES" sz="2200" dirty="0"/>
              <a:t>Sea más flexible 
Obtenga libertad sobre el entorno de trabajo
Aumente los niveles de productividad y rendimiento
Evite la política de la oficina 
Manténgase alejado de la gripe estacional, manteniéndose saludable 
Evita el tráfico y las multitudes 
Ahorre dinero, minimice los costos
Pasar más tiempo con la familia</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4796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buClrTx/>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954107"/>
          </a:xfrm>
          <a:prstGeom prst="rect">
            <a:avLst/>
          </a:prstGeom>
          <a:noFill/>
        </p:spPr>
        <p:txBody>
          <a:bodyPr wrap="square">
            <a:spAutoFit/>
          </a:bodyPr>
          <a:lstStyle/>
          <a:p>
            <a:r>
              <a:rPr lang="en-US" sz="2800" dirty="0" err="1">
                <a:solidFill>
                  <a:schemeClr val="bg1"/>
                </a:solidFill>
              </a:rPr>
              <a:t>Desafíos</a:t>
            </a:r>
            <a:r>
              <a:rPr lang="en-US" sz="2800" dirty="0">
                <a:solidFill>
                  <a:schemeClr val="bg1"/>
                </a:solidFill>
              </a:rPr>
              <a:t> del </a:t>
            </a:r>
            <a:r>
              <a:rPr lang="en-US" sz="2800" dirty="0" err="1">
                <a:solidFill>
                  <a:schemeClr val="bg1"/>
                </a:solidFill>
              </a:rPr>
              <a:t>trabajo</a:t>
            </a:r>
            <a:r>
              <a:rPr lang="en-US" sz="2800" dirty="0">
                <a:solidFill>
                  <a:schemeClr val="bg1"/>
                </a:solidFill>
              </a:rPr>
              <a:t> </a:t>
            </a:r>
            <a:r>
              <a:rPr lang="en-US" sz="2800" dirty="0" err="1">
                <a:solidFill>
                  <a:schemeClr val="bg1"/>
                </a:solidFill>
              </a:rPr>
              <a:t>remoto</a:t>
            </a:r>
            <a:r>
              <a:rPr lang="en-US" sz="2800" dirty="0">
                <a:solidFill>
                  <a:schemeClr val="bg1"/>
                </a:solidFill>
              </a:rPr>
              <a:t>
</a:t>
            </a:r>
            <a:endParaRPr lang="en-GB" sz="2800" dirty="0">
              <a:solidFill>
                <a:schemeClr val="bg1"/>
              </a:solidFill>
            </a:endParaRPr>
          </a:p>
        </p:txBody>
      </p:sp>
    </p:spTree>
    <p:extLst>
      <p:ext uri="{BB962C8B-B14F-4D97-AF65-F5344CB8AC3E}">
        <p14:creationId xmlns:p14="http://schemas.microsoft.com/office/powerpoint/2010/main" val="420126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n-US" sz="2800" b="1" dirty="0" err="1"/>
              <a:t>Desafíos</a:t>
            </a:r>
            <a:r>
              <a:rPr lang="en-US" sz="2800" b="1" dirty="0"/>
              <a:t> del </a:t>
            </a:r>
            <a:r>
              <a:rPr lang="en-US" sz="2800" b="1" dirty="0" err="1"/>
              <a:t>trabajo</a:t>
            </a:r>
            <a:r>
              <a:rPr lang="en-US" sz="2800" b="1" dirty="0"/>
              <a:t> </a:t>
            </a:r>
            <a:r>
              <a:rPr lang="en-US" sz="2800" b="1" dirty="0" err="1"/>
              <a:t>remoto</a:t>
            </a:r>
            <a:r>
              <a:rPr lang="en-US" sz="2800" b="1" dirty="0"/>
              <a:t>
</a:t>
            </a:r>
          </a:p>
        </p:txBody>
      </p:sp>
      <p:sp>
        <p:nvSpPr>
          <p:cNvPr id="147" name="Google Shape;147;p5"/>
          <p:cNvSpPr txBox="1"/>
          <p:nvPr/>
        </p:nvSpPr>
        <p:spPr>
          <a:xfrm>
            <a:off x="2382981" y="2374161"/>
            <a:ext cx="7768796" cy="1600398"/>
          </a:xfrm>
          <a:prstGeom prst="rect">
            <a:avLst/>
          </a:prstGeom>
          <a:noFill/>
          <a:ln>
            <a:noFill/>
          </a:ln>
        </p:spPr>
        <p:txBody>
          <a:bodyPr spcFirstLastPara="1" wrap="square" lIns="91425" tIns="45700" rIns="91425" bIns="45700" anchor="t" anchorCtr="0">
            <a:spAutoFit/>
          </a:bodyPr>
          <a:lstStyle/>
          <a:p>
            <a:r>
              <a:rPr lang="en-US" b="1" dirty="0"/>
              <a:t> </a:t>
            </a:r>
          </a:p>
          <a:p>
            <a:pPr algn="ctr"/>
            <a:r>
              <a:rPr lang="es-ES" sz="2800" dirty="0"/>
              <a:t>¿Hay desafíos en el trabajo remoto?
Siéntase libre de elaborar.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8256337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591</Words>
  <Application>Microsoft Office PowerPoint</Application>
  <PresentationFormat>Panorámica</PresentationFormat>
  <Paragraphs>47</Paragraphs>
  <Slides>16</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Segoe UI</vt:lpstr>
      <vt:lpstr>Arial</vt:lpstr>
      <vt:lpstr>Calibri</vt:lpstr>
      <vt:lpstr>Wingdings</vt:lpstr>
      <vt:lpstr>Quattrocento Sans</vt:lpstr>
      <vt:lpstr>Office Theme</vt:lpstr>
      <vt:lpstr>Ser más adaptable a los cambios en roles de trabajo remoto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lastModifiedBy>Marta Muñoz</cp:lastModifiedBy>
  <cp:revision>21</cp:revision>
  <dcterms:created xsi:type="dcterms:W3CDTF">2021-04-20T08:47:25Z</dcterms:created>
  <dcterms:modified xsi:type="dcterms:W3CDTF">2023-07-03T08:09:18Z</dcterms:modified>
</cp:coreProperties>
</file>