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669075" cy="9926625"/>
  <p:embeddedFontLst>
    <p:embeddedFont>
      <p:font typeface="Quattrocento Sans"/>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jLQDutzAh3vDg/TB2DabaluprG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QuattrocentoSans-bold.fntdata"/><Relationship Id="rId10" Type="http://schemas.openxmlformats.org/officeDocument/2006/relationships/font" Target="fonts/QuattrocentoSans-regular.fntdata"/><Relationship Id="rId13" Type="http://schemas.openxmlformats.org/officeDocument/2006/relationships/font" Target="fonts/QuattrocentoSans-boldItalic.fntdata"/><Relationship Id="rId12"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66900" y="4715125"/>
            <a:ext cx="5335250"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10117304" y="6275993"/>
            <a:ext cx="1964299" cy="4121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742909" y="855409"/>
            <a:ext cx="6558564" cy="3269778"/>
          </a:xfrm>
          <a:prstGeom prst="rect">
            <a:avLst/>
          </a:prstGeom>
          <a:noFill/>
          <a:ln>
            <a:noFill/>
          </a:ln>
        </p:spPr>
      </p:pic>
      <p:sp>
        <p:nvSpPr>
          <p:cNvPr id="86" name="Google Shape;86;p1"/>
          <p:cNvSpPr txBox="1"/>
          <p:nvPr>
            <p:ph type="ctrTitle"/>
          </p:nvPr>
        </p:nvSpPr>
        <p:spPr>
          <a:xfrm>
            <a:off x="1297489" y="4189268"/>
            <a:ext cx="9597000" cy="1837800"/>
          </a:xfrm>
          <a:prstGeom prst="rect">
            <a:avLst/>
          </a:prstGeom>
          <a:noFill/>
          <a:ln>
            <a:noFill/>
          </a:ln>
        </p:spPr>
        <p:txBody>
          <a:bodyPr anchorCtr="0" anchor="b" bIns="45700" lIns="91425" spcFirstLastPara="1" rIns="91425" wrap="square" tIns="45700">
            <a:spAutoFit/>
          </a:bodyPr>
          <a:lstStyle/>
          <a:p>
            <a:pPr indent="0" lvl="0" marL="0" rtl="0" algn="ctr">
              <a:lnSpc>
                <a:spcPct val="90000"/>
              </a:lnSpc>
              <a:spcBef>
                <a:spcPts val="0"/>
              </a:spcBef>
              <a:spcAft>
                <a:spcPts val="0"/>
              </a:spcAft>
              <a:buClr>
                <a:srgbClr val="C00000"/>
              </a:buClr>
              <a:buSzPts val="4800"/>
              <a:buFont typeface="Arial"/>
              <a:buNone/>
            </a:pPr>
            <a:r>
              <a:rPr lang="en-US" sz="4200">
                <a:solidFill>
                  <a:srgbClr val="C00000"/>
                </a:solidFill>
                <a:latin typeface="Arial"/>
                <a:ea typeface="Arial"/>
                <a:cs typeface="Arial"/>
                <a:sym typeface="Arial"/>
              </a:rPr>
              <a:t>Nutzenversprechen für Ressourcen zur Bereitschaft zur Fernarbeit.</a:t>
            </a:r>
            <a:br>
              <a:rPr lang="en-US" sz="4200">
                <a:solidFill>
                  <a:srgbClr val="C00000"/>
                </a:solidFill>
                <a:latin typeface="Arial"/>
                <a:ea typeface="Arial"/>
                <a:cs typeface="Arial"/>
                <a:sym typeface="Arial"/>
              </a:rPr>
            </a:br>
            <a:r>
              <a:rPr lang="en-US" sz="4200">
                <a:solidFill>
                  <a:srgbClr val="7030A0"/>
                </a:solidFill>
                <a:latin typeface="Arial"/>
                <a:ea typeface="Arial"/>
                <a:cs typeface="Arial"/>
                <a:sym typeface="Arial"/>
              </a:rPr>
              <a:t>B-Creative Association</a:t>
            </a:r>
            <a:endParaRPr sz="5400"/>
          </a:p>
        </p:txBody>
      </p:sp>
      <p:pic>
        <p:nvPicPr>
          <p:cNvPr id="87" name="Google Shape;87;p1"/>
          <p:cNvPicPr preferRelativeResize="0"/>
          <p:nvPr/>
        </p:nvPicPr>
        <p:blipFill rotWithShape="1">
          <a:blip r:embed="rId4">
            <a:alphaModFix/>
          </a:blip>
          <a:srcRect b="0" l="0" r="0" t="0"/>
          <a:stretch/>
        </p:blipFill>
        <p:spPr>
          <a:xfrm>
            <a:off x="423313" y="6022566"/>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93" name="Google Shape;93;p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4" name="Google Shape;94;p2"/>
          <p:cNvSpPr/>
          <p:nvPr/>
        </p:nvSpPr>
        <p:spPr>
          <a:xfrm>
            <a:off x="1024037" y="1733354"/>
            <a:ext cx="9361586" cy="4189509"/>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txBox="1"/>
          <p:nvPr/>
        </p:nvSpPr>
        <p:spPr>
          <a:xfrm>
            <a:off x="1024036" y="936425"/>
            <a:ext cx="91758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000" u="none" cap="none" strike="noStrike">
                <a:solidFill>
                  <a:srgbClr val="7030A0"/>
                </a:solidFill>
                <a:latin typeface="Arial"/>
                <a:ea typeface="Arial"/>
                <a:cs typeface="Arial"/>
                <a:sym typeface="Arial"/>
              </a:rPr>
              <a:t>Bereitschaft zur Fernarbeit - Themen</a:t>
            </a:r>
            <a:endParaRPr sz="1000"/>
          </a:p>
        </p:txBody>
      </p:sp>
      <p:sp>
        <p:nvSpPr>
          <p:cNvPr id="96" name="Google Shape;96;p2"/>
          <p:cNvSpPr txBox="1"/>
          <p:nvPr/>
        </p:nvSpPr>
        <p:spPr>
          <a:xfrm>
            <a:off x="1297395" y="2101584"/>
            <a:ext cx="8814869"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Arial"/>
                <a:ea typeface="Arial"/>
                <a:cs typeface="Arial"/>
                <a:sym typeface="Arial"/>
              </a:rPr>
              <a:t>Im Rahmen des RETAIN ME-Projekts werden die folgenden 6 Themen zur Bereitschaft zur Fernarbeit behandelt:</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Themen zur Bereitschaft zur Telearbeit:</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Fähigkeit, in einem Team auf Distanz zu arbeiten.</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Die virtuelle Kommunikation verstehen.</a:t>
            </a:r>
            <a:endParaRPr/>
          </a:p>
          <a:p>
            <a:pPr indent="-457200" lvl="0" marL="457200" marR="0" rtl="0" algn="l">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Entwicklung von Fähigkeiten in den Bereichen Zeitmanagement und Organisation.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4.    Verstehen und Entwickeln von kreativen Problemlösungen.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5.    Entwicklung von Fähigkeiten zum kritischen Denken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6.    Verbesserung der Fähigkeit zur Anwendung von Disziplin</a:t>
            </a:r>
            <a:endParaRPr b="1" sz="2000">
              <a:solidFill>
                <a:schemeClr val="dk1"/>
              </a:solidFill>
              <a:latin typeface="Arial"/>
              <a:ea typeface="Arial"/>
              <a:cs typeface="Arial"/>
              <a:sym typeface="Arial"/>
            </a:endParaRPr>
          </a:p>
        </p:txBody>
      </p:sp>
      <p:sp>
        <p:nvSpPr>
          <p:cNvPr id="97" name="Google Shape;97;p2"/>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5">
            <a:alphaModFix/>
          </a:blip>
          <a:srcRect b="0" l="0" r="0" t="0"/>
          <a:stretch/>
        </p:blipFill>
        <p:spPr>
          <a:xfrm>
            <a:off x="121472" y="6257669"/>
            <a:ext cx="1405487" cy="558864"/>
          </a:xfrm>
          <a:prstGeom prst="rect">
            <a:avLst/>
          </a:prstGeom>
          <a:noFill/>
          <a:ln>
            <a:noFill/>
          </a:ln>
        </p:spPr>
      </p:pic>
      <p:pic>
        <p:nvPicPr>
          <p:cNvPr id="99" name="Google Shape;99;p2"/>
          <p:cNvPicPr preferRelativeResize="0"/>
          <p:nvPr/>
        </p:nvPicPr>
        <p:blipFill rotWithShape="1">
          <a:blip r:embed="rId6">
            <a:alphaModFix/>
          </a:blip>
          <a:srcRect b="0" l="0" r="0" t="0"/>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id="104" name="Google Shape;104;p3"/>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05" name="Google Shape;105;p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06" name="Google Shape;106;p3"/>
          <p:cNvSpPr/>
          <p:nvPr/>
        </p:nvSpPr>
        <p:spPr>
          <a:xfrm>
            <a:off x="263514" y="1404435"/>
            <a:ext cx="11771468" cy="391714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
          <p:cNvSpPr txBox="1"/>
          <p:nvPr/>
        </p:nvSpPr>
        <p:spPr>
          <a:xfrm>
            <a:off x="1209963" y="1656090"/>
            <a:ext cx="10717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7030A0"/>
                </a:solidFill>
                <a:latin typeface="Arial"/>
                <a:ea typeface="Arial"/>
                <a:cs typeface="Arial"/>
                <a:sym typeface="Arial"/>
              </a:rPr>
              <a:t>Bereitschaft zur Fernarbeit - Nutzenversprechen</a:t>
            </a:r>
            <a:endParaRPr sz="1000"/>
          </a:p>
        </p:txBody>
      </p:sp>
      <p:sp>
        <p:nvSpPr>
          <p:cNvPr id="108" name="Google Shape;108;p3"/>
          <p:cNvSpPr txBox="1"/>
          <p:nvPr/>
        </p:nvSpPr>
        <p:spPr>
          <a:xfrm>
            <a:off x="1455939" y="2374825"/>
            <a:ext cx="9809823" cy="25237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Es ist für die Endnutzer des RETAIN ME-Projekts von Vorteil, da die Arbeitnehmer über die Bereitschaft und das Wissen für Fernarbeit verfügen: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sind sich der verschiedenen Möglichkeiten der Arbeit auf Distanz in einem Team stärker bewusst </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sind eher kreative Problemlöser</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wissen, wie sie sich auf die virtuelle Kommunikation vorbereiten können</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wissen, wie man kritisch denkt</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die am meisten benötigten Fähigkeiten und Kenntnisse für das Zeitmanagement kennen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lose up of a sign&#10;&#10;Description automatically generated" id="109" name="Google Shape;109;p3"/>
          <p:cNvPicPr preferRelativeResize="0"/>
          <p:nvPr/>
        </p:nvPicPr>
        <p:blipFill rotWithShape="1">
          <a:blip r:embed="rId5">
            <a:alphaModFix/>
          </a:blip>
          <a:srcRect b="0" l="0" r="0" t="0"/>
          <a:stretch/>
        </p:blipFill>
        <p:spPr>
          <a:xfrm>
            <a:off x="9743440" y="6040310"/>
            <a:ext cx="2047240" cy="583995"/>
          </a:xfrm>
          <a:prstGeom prst="rect">
            <a:avLst/>
          </a:prstGeom>
          <a:noFill/>
          <a:ln>
            <a:noFill/>
          </a:ln>
        </p:spPr>
      </p:pic>
      <p:sp>
        <p:nvSpPr>
          <p:cNvPr id="110" name="Google Shape;110;p3"/>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6">
            <a:alphaModFix/>
          </a:blip>
          <a:srcRect b="0" l="0" r="0" t="0"/>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4"/>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17" name="Google Shape;117;p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18" name="Google Shape;118;p4"/>
          <p:cNvSpPr/>
          <p:nvPr/>
        </p:nvSpPr>
        <p:spPr>
          <a:xfrm>
            <a:off x="0" y="1391024"/>
            <a:ext cx="11955486" cy="3930551"/>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4"/>
          <p:cNvSpPr txBox="1"/>
          <p:nvPr/>
        </p:nvSpPr>
        <p:spPr>
          <a:xfrm>
            <a:off x="266700" y="1473038"/>
            <a:ext cx="117859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7030A0"/>
                </a:solidFill>
                <a:latin typeface="Arial"/>
                <a:ea typeface="Arial"/>
                <a:cs typeface="Arial"/>
                <a:sym typeface="Arial"/>
              </a:rPr>
              <a:t>Bereitschaft zur Fernarbeit - Wichtige Lernziele</a:t>
            </a:r>
            <a:endParaRPr/>
          </a:p>
        </p:txBody>
      </p:sp>
      <p:sp>
        <p:nvSpPr>
          <p:cNvPr id="120" name="Google Shape;120;p4"/>
          <p:cNvSpPr txBox="1"/>
          <p:nvPr/>
        </p:nvSpPr>
        <p:spPr>
          <a:xfrm>
            <a:off x="1080655" y="2141130"/>
            <a:ext cx="9151939" cy="25237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Die wichtigsten Lernziele für das Kapitel über die Bereitschaft zur Fernarbeit sind:</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in einem Team auf Distanz arbeiten können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Teilnehmer verstehen virtuelle Kommunikation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verstehen kritisches Denken </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ihre Zeit besser organisieren und verwalten können.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kreative Problemlösungen anwenden können</a:t>
            </a:r>
            <a:endParaRPr/>
          </a:p>
          <a:p>
            <a:pPr indent="-342900" lvl="0" marL="342900" marR="0" rtl="0" algn="l">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Die Teilnehmer wissen, wie sie Disziplin anwenden können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4"/>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2" name="Google Shape;122;p4"/>
          <p:cNvPicPr preferRelativeResize="0"/>
          <p:nvPr/>
        </p:nvPicPr>
        <p:blipFill rotWithShape="1">
          <a:blip r:embed="rId5">
            <a:alphaModFix/>
          </a:blip>
          <a:srcRect b="0" l="0" r="0" t="0"/>
          <a:stretch/>
        </p:blipFill>
        <p:spPr>
          <a:xfrm>
            <a:off x="423313" y="6022566"/>
            <a:ext cx="1405487" cy="558864"/>
          </a:xfrm>
          <a:prstGeom prst="rect">
            <a:avLst/>
          </a:prstGeom>
          <a:noFill/>
          <a:ln>
            <a:noFill/>
          </a:ln>
        </p:spPr>
      </p:pic>
      <p:pic>
        <p:nvPicPr>
          <p:cNvPr id="123" name="Google Shape;123;p4"/>
          <p:cNvPicPr preferRelativeResize="0"/>
          <p:nvPr/>
        </p:nvPicPr>
        <p:blipFill rotWithShape="1">
          <a:blip r:embed="rId6">
            <a:alphaModFix/>
          </a:blip>
          <a:srcRect b="0" l="0" r="0" t="0"/>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a:p>
        </p:txBody>
      </p:sp>
      <p:pic>
        <p:nvPicPr>
          <p:cNvPr id="129" name="Google Shape;129;p5"/>
          <p:cNvPicPr preferRelativeResize="0"/>
          <p:nvPr/>
        </p:nvPicPr>
        <p:blipFill rotWithShape="1">
          <a:blip r:embed="rId3">
            <a:alphaModFix/>
          </a:blip>
          <a:srcRect b="0" l="0" r="0" t="0"/>
          <a:stretch/>
        </p:blipFill>
        <p:spPr>
          <a:xfrm>
            <a:off x="3923930" y="974010"/>
            <a:ext cx="4077070" cy="2355115"/>
          </a:xfrm>
          <a:prstGeom prst="rect">
            <a:avLst/>
          </a:prstGeom>
          <a:noFill/>
          <a:ln>
            <a:noFill/>
          </a:ln>
        </p:spPr>
      </p:pic>
      <p:sp>
        <p:nvSpPr>
          <p:cNvPr id="130" name="Google Shape;130;p5"/>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131" name="Google Shape;131;p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2" name="Google Shape;132;p5"/>
          <p:cNvPicPr preferRelativeResize="0"/>
          <p:nvPr/>
        </p:nvPicPr>
        <p:blipFill rotWithShape="1">
          <a:blip r:embed="rId4">
            <a:alphaModFix/>
          </a:blip>
          <a:srcRect b="0" l="0" r="0" t="0"/>
          <a:stretch/>
        </p:blipFill>
        <p:spPr>
          <a:xfrm>
            <a:off x="2297323" y="3690456"/>
            <a:ext cx="7597354" cy="1609650"/>
          </a:xfrm>
          <a:prstGeom prst="rect">
            <a:avLst/>
          </a:prstGeom>
          <a:noFill/>
          <a:ln>
            <a:noFill/>
          </a:ln>
        </p:spPr>
      </p:pic>
      <p:pic>
        <p:nvPicPr>
          <p:cNvPr id="133" name="Google Shape;133;p5"/>
          <p:cNvPicPr preferRelativeResize="0"/>
          <p:nvPr/>
        </p:nvPicPr>
        <p:blipFill rotWithShape="1">
          <a:blip r:embed="rId5">
            <a:alphaModFix/>
          </a:blip>
          <a:srcRect b="0" l="0" r="0" t="0"/>
          <a:stretch/>
        </p:blipFill>
        <p:spPr>
          <a:xfrm>
            <a:off x="3220720" y="6185590"/>
            <a:ext cx="1964299" cy="412100"/>
          </a:xfrm>
          <a:prstGeom prst="rect">
            <a:avLst/>
          </a:prstGeom>
          <a:noFill/>
          <a:ln>
            <a:noFill/>
          </a:ln>
        </p:spPr>
      </p:pic>
      <p:pic>
        <p:nvPicPr>
          <p:cNvPr id="134" name="Google Shape;134;p5"/>
          <p:cNvPicPr preferRelativeResize="0"/>
          <p:nvPr/>
        </p:nvPicPr>
        <p:blipFill rotWithShape="1">
          <a:blip r:embed="rId3">
            <a:alphaModFix/>
          </a:blip>
          <a:srcRect b="0" l="0" r="0" t="0"/>
          <a:stretch/>
        </p:blipFill>
        <p:spPr>
          <a:xfrm>
            <a:off x="423313" y="6185590"/>
            <a:ext cx="1405487" cy="5588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2019-09-26T16:12:10.0000000Z</dcterms:created>
  <dc:creator>Mike Keegan</dc:creator>
</cp:coreProperties>
</file>