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97" r:id="rId3"/>
    <p:sldId id="298" r:id="rId4"/>
    <p:sldId id="299" r:id="rId5"/>
    <p:sldId id="300"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75" d="100"/>
          <a:sy n="75" d="100"/>
        </p:scale>
        <p:origin x="6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4/21/2023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4/21/2023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4/21/2023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21/04/2023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sv-SE" sz="4800" dirty="0">
                <a:solidFill>
                  <a:srgbClr val="C00000"/>
                </a:solidFill>
                <a:latin typeface="Arial" panose="020B0604020202020204" pitchFamily="34" charset="0"/>
                <a:cs typeface="Arial" panose="020B0604020202020204" pitchFamily="34" charset="0"/>
              </a:rPr>
              <a:t>Förslag på beredskapsresurser för distansarbete</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2869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7" name="textruta 6">
            <a:extLst>
              <a:ext uri="{FF2B5EF4-FFF2-40B4-BE49-F238E27FC236}">
                <a16:creationId xmlns:a16="http://schemas.microsoft.com/office/drawing/2014/main" id="{4B859EA2-F021-F049-3298-A597A085040B}"/>
              </a:ext>
            </a:extLst>
          </p:cNvPr>
          <p:cNvSpPr txBox="1"/>
          <p:nvPr/>
        </p:nvSpPr>
        <p:spPr>
          <a:xfrm>
            <a:off x="612816" y="495656"/>
            <a:ext cx="6243782" cy="5509200"/>
          </a:xfrm>
          <a:prstGeom prst="rect">
            <a:avLst/>
          </a:prstGeom>
          <a:noFill/>
        </p:spPr>
        <p:txBody>
          <a:bodyPr wrap="square" rtlCol="0">
            <a:spAutoFit/>
          </a:bodyPr>
          <a:lstStyle/>
          <a:p>
            <a:r>
              <a:rPr lang="sv-SE" dirty="0"/>
              <a:t>På dagens digitala arbetsplatser är många redan vana vid att arbeta hemifrån eller på distans, men för andra är det en ny upplevelse som tar ett tag att vänja sig vid. Vad kan du som chef och arbetsgivare göra för att säkerställa effektiv kommunikation och hålla teamkänslan uppe?</a:t>
            </a:r>
          </a:p>
          <a:p>
            <a:endParaRPr lang="en-US" dirty="0"/>
          </a:p>
          <a:p>
            <a:r>
              <a:rPr lang="sv-SE" dirty="0"/>
              <a:t>I den här aktiviteten får du 5 tips för att kommunicera med dina anställda på distans, skapa sammanhållning och hålla produktiviteten uppe.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https://blog.benify.se/5-tips-for-effektiv-kommunikation-nar-dina-anstallda-jobbar-hemifran (SE)</a:t>
            </a:r>
          </a:p>
          <a:p>
            <a:endParaRPr lang="en-US" dirty="0"/>
          </a:p>
        </p:txBody>
      </p:sp>
      <p:pic>
        <p:nvPicPr>
          <p:cNvPr id="10" name="Bildobjekt 9" descr="En bild som visar tangentbord, elektronik&#10;&#10;Automatiskt genererad beskrivning">
            <a:extLst>
              <a:ext uri="{FF2B5EF4-FFF2-40B4-BE49-F238E27FC236}">
                <a16:creationId xmlns:a16="http://schemas.microsoft.com/office/drawing/2014/main" id="{1D8C79E7-CC46-1454-AA63-8A254EF2DC1B}"/>
              </a:ext>
            </a:extLst>
          </p:cNvPr>
          <p:cNvPicPr>
            <a:picLocks noChangeAspect="1"/>
          </p:cNvPicPr>
          <p:nvPr/>
        </p:nvPicPr>
        <p:blipFill>
          <a:blip r:embed="rId6"/>
          <a:stretch>
            <a:fillRect/>
          </a:stretch>
        </p:blipFill>
        <p:spPr>
          <a:xfrm>
            <a:off x="1721436" y="3056605"/>
            <a:ext cx="3224395" cy="1817081"/>
          </a:xfrm>
          <a:prstGeom prst="rect">
            <a:avLst/>
          </a:prstGeom>
        </p:spPr>
      </p:pic>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Två sanningar och en lögn</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3421" y="500712"/>
            <a:ext cx="955889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494949"/>
                </a:solidFill>
                <a:effectLst/>
                <a:uLnTx/>
                <a:uFillTx/>
                <a:latin typeface="ProximaNovaRegular"/>
                <a:ea typeface="+mn-ea"/>
                <a:cs typeface="+mn-cs"/>
              </a:rPr>
              <a:t>Aktivitet</a:t>
            </a:r>
            <a:r>
              <a:rPr kumimoji="0" lang="en-US" sz="3600" b="0" i="0" u="none" strike="noStrike" kern="1200" cap="none" spc="0" normalizeH="0" baseline="0" noProof="0" dirty="0">
                <a:ln>
                  <a:noFill/>
                </a:ln>
                <a:solidFill>
                  <a:srgbClr val="494949"/>
                </a:solidFill>
                <a:effectLst/>
                <a:uLnTx/>
                <a:uFillTx/>
                <a:latin typeface="ProximaNovaRegular"/>
                <a:ea typeface="+mn-ea"/>
                <a:cs typeface="+mn-cs"/>
              </a:rPr>
              <a:t>: </a:t>
            </a:r>
            <a:r>
              <a:rPr kumimoji="0" lang="sv-SE" sz="3600" b="0" i="0" u="none" strike="noStrike" kern="1200" cap="none" spc="0" normalizeH="0" baseline="0" noProof="0" dirty="0">
                <a:ln>
                  <a:noFill/>
                </a:ln>
                <a:solidFill>
                  <a:srgbClr val="494949"/>
                </a:solidFill>
                <a:effectLst/>
                <a:uLnTx/>
                <a:uFillTx/>
                <a:latin typeface="ProximaNovaRegular"/>
                <a:ea typeface="+mn-ea"/>
                <a:cs typeface="+mn-cs"/>
              </a:rPr>
              <a:t>Två sanningar och en lögn</a:t>
            </a:r>
            <a:endParaRPr kumimoji="0" lang="en-IE" sz="36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581891" y="1708727"/>
            <a:ext cx="5754254" cy="2585323"/>
          </a:xfrm>
          <a:prstGeom prst="rect">
            <a:avLst/>
          </a:prstGeom>
          <a:noFill/>
        </p:spPr>
        <p:txBody>
          <a:bodyPr wrap="square" rtlCol="0">
            <a:spAutoFit/>
          </a:bodyPr>
          <a:lstStyle/>
          <a:p>
            <a:r>
              <a:rPr lang="en-US" dirty="0"/>
              <a:t>En </a:t>
            </a:r>
            <a:r>
              <a:rPr lang="en-US" dirty="0" err="1"/>
              <a:t>rolig</a:t>
            </a:r>
            <a:r>
              <a:rPr lang="en-US" dirty="0"/>
              <a:t> </a:t>
            </a:r>
            <a:r>
              <a:rPr lang="en-US" dirty="0" err="1"/>
              <a:t>aktivitet</a:t>
            </a:r>
            <a:r>
              <a:rPr lang="en-US" dirty="0"/>
              <a:t>: 
</a:t>
            </a:r>
            <a:r>
              <a:rPr lang="sv-SE" dirty="0"/>
              <a:t>Detta är ett sätt att få en effektiv kommunikation genom ett spel som också är en bra </a:t>
            </a:r>
            <a:r>
              <a:rPr lang="sv-SE" dirty="0" err="1"/>
              <a:t>teambuilding</a:t>
            </a:r>
            <a:r>
              <a:rPr lang="sv-SE" dirty="0"/>
              <a:t>-aktivitet.
</a:t>
            </a:r>
            <a:endParaRPr lang="en-US" dirty="0"/>
          </a:p>
          <a:p>
            <a:endParaRPr lang="en-US" dirty="0"/>
          </a:p>
          <a:p>
            <a:endParaRPr lang="en-US" dirty="0"/>
          </a:p>
          <a:p>
            <a:endParaRPr lang="en-US" dirty="0"/>
          </a:p>
          <a:p>
            <a:endParaRPr lang="en-US" dirty="0"/>
          </a:p>
          <a:p>
            <a:endParaRPr lang="en-GB" dirty="0"/>
          </a:p>
        </p:txBody>
      </p:sp>
      <p:pic>
        <p:nvPicPr>
          <p:cNvPr id="4" name="Bildobjekt 3">
            <a:extLst>
              <a:ext uri="{FF2B5EF4-FFF2-40B4-BE49-F238E27FC236}">
                <a16:creationId xmlns:a16="http://schemas.microsoft.com/office/drawing/2014/main" id="{F54E3D58-F369-D2DC-3BB7-47274D0A167E}"/>
              </a:ext>
            </a:extLst>
          </p:cNvPr>
          <p:cNvPicPr>
            <a:picLocks noChangeAspect="1"/>
          </p:cNvPicPr>
          <p:nvPr/>
        </p:nvPicPr>
        <p:blipFill>
          <a:blip r:embed="rId6"/>
          <a:stretch>
            <a:fillRect/>
          </a:stretch>
        </p:blipFill>
        <p:spPr>
          <a:xfrm>
            <a:off x="1014235" y="2670703"/>
            <a:ext cx="3523034" cy="3523034"/>
          </a:xfrm>
          <a:prstGeom prst="rect">
            <a:avLst/>
          </a:prstGeom>
        </p:spPr>
      </p:pic>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92382" y="1490008"/>
            <a:ext cx="11341218"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SLUTSATS </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D35B99AB-C6C9-1433-8585-68DA42FFCC0D}"/>
              </a:ext>
            </a:extLst>
          </p:cNvPr>
          <p:cNvSpPr txBox="1"/>
          <p:nvPr/>
        </p:nvSpPr>
        <p:spPr>
          <a:xfrm>
            <a:off x="692727" y="795494"/>
            <a:ext cx="6465454" cy="4247317"/>
          </a:xfrm>
          <a:prstGeom prst="rect">
            <a:avLst/>
          </a:prstGeom>
          <a:noFill/>
        </p:spPr>
        <p:txBody>
          <a:bodyPr wrap="square">
            <a:spAutoFit/>
          </a:bodyPr>
          <a:lstStyle/>
          <a:p>
            <a:pPr marL="285750" indent="-285750">
              <a:buFontTx/>
              <a:buChar char="-"/>
            </a:pPr>
            <a:r>
              <a:rPr lang="sv-SE" dirty="0">
                <a:solidFill>
                  <a:srgbClr val="000000"/>
                </a:solidFill>
                <a:latin typeface="ProximaNovaRegular"/>
              </a:rPr>
              <a:t>Med så många alternativ för virtuella kommunikationsverktyg tillgängliga med ett klick gör det definitivt våra liv enklare. Numera är förmågan att kommunicera virtuellt och omedelbart eller dela vår information på några sekunder mycket avgörande. Virtuell kommunikation skapar en kommunikationsmiljö som är kostnadseffektiv, tidsbesparande och tillgänglig 24/7. Kommunikation har utvecklats under de senaste decennierna och mycket snart kommer virtuell kommunikation att vara basen för kommunikation i framtiden. Vi kommer att se en rad nya produkter och tekniker som kommer att bidra till att göra vår virtuella kommunikation enklare och snabbare. </a:t>
            </a:r>
          </a:p>
          <a:p>
            <a:endParaRPr lang="en-US" dirty="0">
              <a:solidFill>
                <a:srgbClr val="000000"/>
              </a:solidFill>
              <a:latin typeface="ProximaNovaRegular"/>
            </a:endParaRPr>
          </a:p>
          <a:p>
            <a:pPr marL="285750" indent="-285750">
              <a:buFontTx/>
              <a:buChar char="-"/>
            </a:pPr>
            <a:r>
              <a:rPr lang="sv-SE" dirty="0">
                <a:solidFill>
                  <a:srgbClr val="000000"/>
                </a:solidFill>
                <a:latin typeface="ProximaNovaRegular"/>
              </a:rPr>
              <a:t>Med många fördelar och funktioner har människor över hela världen tillgång till flera virtuella kommunikationsverktyg, vilket gör deras liv enkelt och bekvämt.</a:t>
            </a:r>
            <a:endParaRPr lang="en-GB" dirty="0">
              <a:latin typeface="ProximaNovaRegular"/>
            </a:endParaRPr>
          </a:p>
        </p:txBody>
      </p:sp>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1024035" y="874925"/>
            <a:ext cx="9928859" cy="144655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Beredskap</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för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distansarbete</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 </a:t>
            </a:r>
            <a:r>
              <a:rPr kumimoji="0" lang="en-US" sz="44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ämnen</a:t>
            </a:r>
            <a:r>
              <a:rPr kumimoji="0" lang="en-US" sz="4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Inom RETAIN ME-projektet kommer följande 6 ämnen för beredskap för distansarbete att behandlas:
</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Beredskap för distansarbete:
1.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Möjlighet att arbeta på distans i ett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Utveckling av tidshantering och organisationsförmåga.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Förstå och utveckla kreativ problemlösning.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Utveckla färdigheter för kritiskt tänkande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Förbättra förmågan att tillämpa disciplin</a:t>
            </a:r>
            <a:endPar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233537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926239" y="1656090"/>
            <a:ext cx="11001046" cy="132343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Beredskap</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för </a:t>
            </a:r>
            <a:r>
              <a:rPr kumimoji="0" lang="en-US" sz="4000" b="0"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distansarbete</a:t>
            </a:r>
            <a:r>
              <a:rPr kumimoji="0" lang="en-US" sz="4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 är fördelaktigt för slutanvändarna av RETAIN ME-projektet eftersom arbetare med beredskap och kunskap om distansarbete</a:t>
            </a:r>
            <a:r>
              <a:rPr kumimoji="0" lang="en-I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är mer medveten om olika sätt att arbeta på distans i ett team 
... har mer kunskap om kreativ problemlösning
... vet hur man förbereder sig för virtuell kommunikation
... vet hur man tänker kritiskt
... känna till de mest nödvändiga färdigheterna och kunskaperna för tidshantering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88633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120032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Beredskap för distansarbete – viktiga inlärningsmål
</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57718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 viktigaste inlärningsmålet för kapitlet om beredskap för distansarbete är</a:t>
            </a:r>
            <a:r>
              <a:rPr kumimoji="0" lang="en-I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Deltagarna vet hur man arbetar på distans i ett team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virtuell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kommunikation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Deltagarna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förstår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kritiskt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tänkande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Deltagarna vet hur man bättre organiserar och hanterar tid
Deltagarna vet hur man använder kreativ problemlösning
Deltagarna vet hur man tillämpar disciplin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205870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INTRODUKTION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830997"/>
          </a:xfrm>
          <a:prstGeom prst="rect">
            <a:avLst/>
          </a:prstGeom>
          <a:noFill/>
        </p:spPr>
        <p:txBody>
          <a:bodyPr wrap="square" rtlCol="0">
            <a:spAutoFit/>
          </a:bodyPr>
          <a:lstStyle/>
          <a:p>
            <a:pPr lvl="0" algn="ctr">
              <a:buClr>
                <a:prstClr val="black"/>
              </a:buClr>
              <a:buSzPts val="1100"/>
              <a:defRPr/>
            </a:pPr>
            <a:r>
              <a:rPr lang="en-US" sz="2400" b="1" dirty="0" err="1">
                <a:solidFill>
                  <a:srgbClr val="494949"/>
                </a:solidFill>
                <a:latin typeface="ProximaNovaRegular"/>
              </a:rPr>
              <a:t>Förstå</a:t>
            </a:r>
            <a:r>
              <a:rPr lang="en-US" sz="2400" b="1" dirty="0">
                <a:solidFill>
                  <a:srgbClr val="494949"/>
                </a:solidFill>
                <a:latin typeface="ProximaNovaRegular"/>
              </a:rPr>
              <a:t> </a:t>
            </a:r>
            <a:r>
              <a:rPr lang="en-US" sz="2400" b="1" dirty="0" err="1">
                <a:solidFill>
                  <a:srgbClr val="494949"/>
                </a:solidFill>
                <a:latin typeface="ProximaNovaRegular"/>
              </a:rPr>
              <a:t>virtuell</a:t>
            </a:r>
            <a:r>
              <a:rPr lang="en-US" sz="2400" b="1" dirty="0">
                <a:solidFill>
                  <a:srgbClr val="494949"/>
                </a:solidFill>
                <a:latin typeface="ProximaNovaRegular"/>
              </a:rPr>
              <a:t> </a:t>
            </a:r>
            <a:r>
              <a:rPr lang="en-US" sz="2400" b="1" dirty="0" err="1">
                <a:solidFill>
                  <a:srgbClr val="494949"/>
                </a:solidFill>
                <a:latin typeface="ProximaNovaRegular"/>
              </a:rPr>
              <a:t>kommunikation</a:t>
            </a:r>
            <a:r>
              <a:rPr lang="en-US" sz="2400" b="1" dirty="0">
                <a:solidFill>
                  <a:srgbClr val="494949"/>
                </a:solidFill>
                <a:latin typeface="ProximaNovaRegular"/>
              </a:rPr>
              <a:t>
</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1146810" y="1339926"/>
            <a:ext cx="6467166" cy="4708981"/>
          </a:xfrm>
          <a:prstGeom prst="rect">
            <a:avLst/>
          </a:prstGeom>
          <a:noFill/>
        </p:spPr>
        <p:txBody>
          <a:bodyPr wrap="square">
            <a:spAutoFit/>
          </a:bodyPr>
          <a:lstStyle/>
          <a:p>
            <a:r>
              <a:rPr lang="sv-SE" sz="2000" b="1" dirty="0">
                <a:latin typeface="Arial" panose="020B0604020202020204" pitchFamily="34" charset="0"/>
                <a:cs typeface="Arial" panose="020B0604020202020204" pitchFamily="34" charset="0"/>
              </a:rPr>
              <a:t>Definition av virtuell kommunikation </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Vi definierar virtuell kommunikation som ett kommunikationssätt som inkluderar användning av teknik - ljud och video för att kommunicera med människor som inte är fysiskt närvarande framför oss. Människor kan vara i nästa rum, andra våningen, i grannskapet eller till och med flera mil bort. Även om virtuell kommunikation började långt tillbaka med uppfinningen av telefon, webbkameror, videokonferenser och omedelbar kommunikation, vilket gjorde virtuell kommunikation till en stor hit. Idag använder vi virtuell kommunikation inom många områden inom familjen, med vänner och kontoret för att nämna några.</a:t>
            </a: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1146810" y="1339926"/>
            <a:ext cx="6467166" cy="4062651"/>
          </a:xfrm>
          <a:prstGeom prst="rect">
            <a:avLst/>
          </a:prstGeom>
          <a:noFill/>
        </p:spPr>
        <p:txBody>
          <a:bodyPr wrap="square">
            <a:spAutoFit/>
          </a:bodyPr>
          <a:lstStyle/>
          <a:p>
            <a:r>
              <a:rPr lang="sv-SE" sz="2000" b="1" dirty="0">
                <a:latin typeface="Arial" panose="020B0604020202020204" pitchFamily="34" charset="0"/>
                <a:cs typeface="Arial" panose="020B0604020202020204" pitchFamily="34" charset="0"/>
              </a:rPr>
              <a:t>Effektiv kommunikation </a:t>
            </a:r>
          </a:p>
          <a:p>
            <a:r>
              <a:rPr lang="sv-SE" sz="2000" dirty="0">
                <a:latin typeface="Arial" panose="020B0604020202020204" pitchFamily="34" charset="0"/>
                <a:cs typeface="Arial" panose="020B0604020202020204" pitchFamily="34" charset="0"/>
              </a:rPr>
              <a:t>Effektiv kommunikation är viktigt inom ett virtuellt team. Öppen, ärlig kommunikation hjälper dig inte bara att undvika missförstånd, men det kommer också att öka din effektivitet.</a:t>
            </a:r>
          </a:p>
          <a:p>
            <a:r>
              <a:rPr lang="sv-SE" sz="2000" dirty="0">
                <a:latin typeface="Arial" panose="020B0604020202020204" pitchFamily="34" charset="0"/>
                <a:cs typeface="Arial" panose="020B0604020202020204" pitchFamily="34" charset="0"/>
              </a:rPr>
              <a:t>Det är viktigt att få kommunikationen rätt när du arbetar på distans. </a:t>
            </a:r>
          </a:p>
          <a:p>
            <a:r>
              <a:rPr lang="sv-SE" sz="2000" dirty="0">
                <a:latin typeface="Arial" panose="020B0604020202020204" pitchFamily="34" charset="0"/>
                <a:cs typeface="Arial" panose="020B0604020202020204" pitchFamily="34" charset="0"/>
              </a:rPr>
              <a:t>Varför? Eftersom virtuell kommunikation har en enorm inverkan på produktiviteten. När ditt team vet hur man kommunicerar bra kan de få jobbet gjort utan att vänta timmar på svar. Dessutom ökar dålig kommunikation mellan distansteam risken för att saker går fel. </a:t>
            </a:r>
          </a:p>
          <a:p>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984578" y="299570"/>
            <a:ext cx="6467166" cy="6186309"/>
          </a:xfrm>
          <a:prstGeom prst="rect">
            <a:avLst/>
          </a:prstGeom>
          <a:noFill/>
        </p:spPr>
        <p:txBody>
          <a:bodyPr wrap="square">
            <a:spAutoFit/>
          </a:bodyPr>
          <a:lstStyle/>
          <a:p>
            <a:r>
              <a:rPr lang="sv-SE" b="1" dirty="0">
                <a:latin typeface="Arial" panose="020B0604020202020204" pitchFamily="34" charset="0"/>
                <a:cs typeface="Arial" panose="020B0604020202020204" pitchFamily="34" charset="0"/>
              </a:rPr>
              <a:t>Regler för bättre kommunikation i virtuella team</a:t>
            </a:r>
          </a:p>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Säg "god morgon"</a:t>
            </a:r>
          </a:p>
          <a:p>
            <a:r>
              <a:rPr lang="sv-SE" dirty="0">
                <a:latin typeface="Arial" panose="020B0604020202020204" pitchFamily="34" charset="0"/>
                <a:cs typeface="Arial" panose="020B0604020202020204" pitchFamily="34" charset="0"/>
              </a:rPr>
              <a:t>En av de största övergångarna som anställda står inför när de arbetar på distans är bristen på mänsklig interaktion och bristen på struktur.</a:t>
            </a:r>
          </a:p>
          <a:p>
            <a:r>
              <a:rPr lang="sv-SE" dirty="0">
                <a:latin typeface="Arial" panose="020B0604020202020204" pitchFamily="34" charset="0"/>
                <a:cs typeface="Arial" panose="020B0604020202020204" pitchFamily="34" charset="0"/>
              </a:rPr>
              <a:t>Ett bra ställe att börja? Säg "god morgon" till varandra och ta dig tid att prata över ditt morgonkaffe. Det hjälper ditt distansteam att känna sig lite mindre på distans.</a:t>
            </a:r>
          </a:p>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Bygg personliga förtroende</a:t>
            </a:r>
            <a:r>
              <a:rPr lang="sv-SE" dirty="0">
                <a:latin typeface="Arial" panose="020B0604020202020204" pitchFamily="34" charset="0"/>
                <a:cs typeface="Arial" panose="020B0604020202020204" pitchFamily="34" charset="0"/>
              </a:rPr>
              <a:t> och odla det förtroendet med tydliga förväntningar. För att människor ska kunna arbeta effektivt virtuellt måste det finnas förtroende. Förtroende sker inte magiskt. Det byggs när du samlar ditt team för utbildning eller </a:t>
            </a:r>
            <a:r>
              <a:rPr lang="sv-SE" dirty="0" err="1">
                <a:latin typeface="Arial" panose="020B0604020202020204" pitchFamily="34" charset="0"/>
                <a:cs typeface="Arial" panose="020B0604020202020204" pitchFamily="34" charset="0"/>
              </a:rPr>
              <a:t>teambuilding</a:t>
            </a:r>
            <a:r>
              <a:rPr lang="sv-SE" dirty="0">
                <a:latin typeface="Arial" panose="020B0604020202020204" pitchFamily="34" charset="0"/>
                <a:cs typeface="Arial" panose="020B0604020202020204" pitchFamily="34" charset="0"/>
              </a:rPr>
              <a:t>, och fortsätter sedan att växa med tydliga förväntningar som konsekvent ställs av ledare och möts av teamet.</a:t>
            </a:r>
          </a:p>
          <a:p>
            <a:endParaRPr lang="sv-SE" b="1"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Försök att </a:t>
            </a:r>
            <a:r>
              <a:rPr lang="sv-SE" b="1" dirty="0">
                <a:latin typeface="Arial" panose="020B0604020202020204" pitchFamily="34" charset="0"/>
                <a:cs typeface="Arial" panose="020B0604020202020204" pitchFamily="34" charset="0"/>
              </a:rPr>
              <a:t>lyssna aktivt </a:t>
            </a:r>
            <a:r>
              <a:rPr lang="sv-SE" dirty="0">
                <a:latin typeface="Arial" panose="020B0604020202020204" pitchFamily="34" charset="0"/>
                <a:cs typeface="Arial" panose="020B0604020202020204" pitchFamily="34" charset="0"/>
              </a:rPr>
              <a:t>när någon annan talar och försök aldrig att </a:t>
            </a:r>
            <a:r>
              <a:rPr lang="sv-SE" dirty="0" err="1">
                <a:latin typeface="Arial" panose="020B0604020202020204" pitchFamily="34" charset="0"/>
                <a:cs typeface="Arial" panose="020B0604020202020204" pitchFamily="34" charset="0"/>
              </a:rPr>
              <a:t>multitaska</a:t>
            </a:r>
            <a:r>
              <a:rPr lang="sv-SE" dirty="0">
                <a:latin typeface="Arial" panose="020B0604020202020204" pitchFamily="34" charset="0"/>
                <a:cs typeface="Arial" panose="020B0604020202020204" pitchFamily="34" charset="0"/>
              </a:rPr>
              <a:t>. Ge den andra personen din fulla uppmärksamhet – detta är ett tecken på respekt, och du kommer också att förstå denne bättre.</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5 tips för effektiv kommunikation när dina anställda arbetar hemifrån</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903</Words>
  <Application>Microsoft Office PowerPoint</Application>
  <PresentationFormat>Bredbild</PresentationFormat>
  <Paragraphs>55</Paragraphs>
  <Slides>15</Slides>
  <Notes>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15</vt:i4>
      </vt:variant>
    </vt:vector>
  </HeadingPairs>
  <TitlesOfParts>
    <vt:vector size="23" baseType="lpstr">
      <vt:lpstr>Arial</vt:lpstr>
      <vt:lpstr>Calibri</vt:lpstr>
      <vt:lpstr>Calibri Light</vt:lpstr>
      <vt:lpstr>Fjalla One</vt:lpstr>
      <vt:lpstr>ProximaNovaRegular</vt:lpstr>
      <vt:lpstr>Segoe UI</vt:lpstr>
      <vt:lpstr>Office Theme</vt:lpstr>
      <vt:lpstr>1_Office Theme</vt:lpstr>
      <vt:lpstr>Förslag på beredskapsresurser för distansarbete. B-Creative Association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ingmarie Rohdin</cp:lastModifiedBy>
  <cp:revision>64</cp:revision>
  <cp:lastPrinted>2019-12-06T16:57:25Z</cp:lastPrinted>
  <dcterms:created xsi:type="dcterms:W3CDTF">2019-09-26T16:12:10Z</dcterms:created>
  <dcterms:modified xsi:type="dcterms:W3CDTF">2023-04-21T15:58:10Z</dcterms:modified>
</cp:coreProperties>
</file>