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669075" cy="9926625"/>
  <p:embeddedFontLst>
    <p:embeddedFont>
      <p:font typeface="Proxima Nova"/>
      <p:regular r:id="rId21"/>
      <p:bold r:id="rId22"/>
      <p:italic r:id="rId23"/>
      <p:boldItalic r:id="rId24"/>
    </p:embeddedFon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qeNhWlL/xkJ6ryQ3X66TbfbxR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7"/>
          <p:cNvSpPr/>
          <p:nvPr>
            <p:ph idx="2" type="pic"/>
          </p:nvPr>
        </p:nvSpPr>
        <p:spPr>
          <a:xfrm>
            <a:off x="5183188" y="987425"/>
            <a:ext cx="6172200" cy="4873625"/>
          </a:xfrm>
          <a:prstGeom prst="rect">
            <a:avLst/>
          </a:prstGeom>
          <a:noFill/>
          <a:ln>
            <a:noFill/>
          </a:ln>
        </p:spPr>
      </p:sp>
      <p:sp>
        <p:nvSpPr>
          <p:cNvPr id="139" name="Google Shape;139;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jpg"/><Relationship Id="rId6"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3.jpg"/><Relationship Id="rId5" Type="http://schemas.openxmlformats.org/officeDocument/2006/relationships/image" Target="../media/image7.png"/><Relationship Id="rId6"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jp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33.jpg"/><Relationship Id="rId5" Type="http://schemas.openxmlformats.org/officeDocument/2006/relationships/image" Target="../media/image7.png"/><Relationship Id="rId6"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3.jpg"/><Relationship Id="rId5" Type="http://schemas.openxmlformats.org/officeDocument/2006/relationships/image" Target="../media/image7.png"/><Relationship Id="rId6"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b="0" l="0" r="0" t="0"/>
          <a:stretch/>
        </p:blipFill>
        <p:spPr>
          <a:xfrm>
            <a:off x="10117304" y="6275993"/>
            <a:ext cx="1964299" cy="412100"/>
          </a:xfrm>
          <a:prstGeom prst="rect">
            <a:avLst/>
          </a:prstGeom>
          <a:noFill/>
          <a:ln>
            <a:noFill/>
          </a:ln>
        </p:spPr>
      </p:pic>
      <p:pic>
        <p:nvPicPr>
          <p:cNvPr id="160" name="Google Shape;160;p1"/>
          <p:cNvPicPr preferRelativeResize="0"/>
          <p:nvPr/>
        </p:nvPicPr>
        <p:blipFill rotWithShape="1">
          <a:blip r:embed="rId4">
            <a:alphaModFix/>
          </a:blip>
          <a:srcRect b="0" l="0" r="0" t="0"/>
          <a:stretch/>
        </p:blipFill>
        <p:spPr>
          <a:xfrm>
            <a:off x="742909" y="855409"/>
            <a:ext cx="6558564" cy="3269778"/>
          </a:xfrm>
          <a:prstGeom prst="rect">
            <a:avLst/>
          </a:prstGeom>
          <a:noFill/>
          <a:ln>
            <a:noFill/>
          </a:ln>
        </p:spPr>
      </p:pic>
      <p:sp>
        <p:nvSpPr>
          <p:cNvPr id="161" name="Google Shape;161;p1"/>
          <p:cNvSpPr txBox="1"/>
          <p:nvPr>
            <p:ph type="ctrTitle"/>
          </p:nvPr>
        </p:nvSpPr>
        <p:spPr>
          <a:xfrm>
            <a:off x="1297489" y="4189268"/>
            <a:ext cx="9597000" cy="1879500"/>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rgbClr val="C00000"/>
              </a:buClr>
              <a:buSzPts val="4800"/>
              <a:buFont typeface="Arial"/>
              <a:buNone/>
            </a:pPr>
            <a:r>
              <a:rPr lang="en-US" sz="4300">
                <a:solidFill>
                  <a:srgbClr val="C00000"/>
                </a:solidFill>
                <a:latin typeface="Arial"/>
                <a:ea typeface="Arial"/>
                <a:cs typeface="Arial"/>
                <a:sym typeface="Arial"/>
              </a:rPr>
              <a:t>Nutzenversprechen für Ressourcen zur Bereitschaft zur Fernarbeit.</a:t>
            </a:r>
            <a:br>
              <a:rPr lang="en-US" sz="4300">
                <a:solidFill>
                  <a:srgbClr val="C00000"/>
                </a:solidFill>
                <a:latin typeface="Arial"/>
                <a:ea typeface="Arial"/>
                <a:cs typeface="Arial"/>
                <a:sym typeface="Arial"/>
              </a:rPr>
            </a:br>
            <a:r>
              <a:rPr lang="en-US" sz="4300">
                <a:solidFill>
                  <a:srgbClr val="7030A0"/>
                </a:solidFill>
                <a:latin typeface="Arial"/>
                <a:ea typeface="Arial"/>
                <a:cs typeface="Arial"/>
                <a:sym typeface="Arial"/>
              </a:rPr>
              <a:t>B-Creative Association</a:t>
            </a:r>
            <a:endParaRPr sz="5500"/>
          </a:p>
        </p:txBody>
      </p:sp>
      <p:pic>
        <p:nvPicPr>
          <p:cNvPr id="162" name="Google Shape;162;p1"/>
          <p:cNvPicPr preferRelativeResize="0"/>
          <p:nvPr/>
        </p:nvPicPr>
        <p:blipFill rotWithShape="1">
          <a:blip r:embed="rId4">
            <a:alphaModFix/>
          </a:blip>
          <a:srcRect b="0" l="0" r="0" t="0"/>
          <a:stretch/>
        </p:blipFill>
        <p:spPr>
          <a:xfrm>
            <a:off x="423313" y="6022566"/>
            <a:ext cx="1405487" cy="5588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60" name="Google Shape;260;p10"/>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61" name="Google Shape;261;p10"/>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62" name="Google Shape;262;p10"/>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63" name="Google Shape;263;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64" name="Google Shape;264;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65" name="Google Shape;265;p10"/>
          <p:cNvSpPr txBox="1"/>
          <p:nvPr/>
        </p:nvSpPr>
        <p:spPr>
          <a:xfrm>
            <a:off x="612816" y="495656"/>
            <a:ext cx="6243782"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 der heutigen digitalen Arbeitswelt sind viele bereits daran gewöhnt, von zu Hause oder aus der Ferne zu arbeiten, aber für andere ist es eine neue Erfahrung, an die sie sich erst einmal gewöhnen müssen. Was können Sie als Manager und Arbeitgeber tun, um eine effektive Kommunikation zu gewährleisten und den Teamgeist aufrechtzuerhalten?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 dieser Aktivität erhalten Sie 5 Tipps, wie Sie mit Ihren Mitarbeitern aus der Ferne kommunizieren, Zusammenhalt schaffen und die Produktivität aufrechterhalten können.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https://blog.benify.se/5-tips-for-effektiv-kommunikation-nar-dina-anstallda-jobbar-hemifran (SE)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n bild som visar tangentbord, elektronik&#10;&#10;Automatiskt genererad beskrivning" id="266" name="Google Shape;266;p10"/>
          <p:cNvPicPr preferRelativeResize="0"/>
          <p:nvPr/>
        </p:nvPicPr>
        <p:blipFill rotWithShape="1">
          <a:blip r:embed="rId6">
            <a:alphaModFix/>
          </a:blip>
          <a:srcRect b="0" l="0" r="0" t="0"/>
          <a:stretch/>
        </p:blipFill>
        <p:spPr>
          <a:xfrm>
            <a:off x="1707636" y="3429155"/>
            <a:ext cx="3224395" cy="18170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72" name="Google Shape;272;p11"/>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73" name="Google Shape;273;p11"/>
          <p:cNvSpPr txBox="1"/>
          <p:nvPr/>
        </p:nvSpPr>
        <p:spPr>
          <a:xfrm>
            <a:off x="342782" y="1157877"/>
            <a:ext cx="1108260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AKTIVITÄT 2</a:t>
            </a:r>
            <a:endParaRPr/>
          </a:p>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Zwei Wahrheiten und eine Lüge</a:t>
            </a:r>
            <a:endParaRPr b="1" i="0" sz="6000" u="none" cap="none" strike="noStrike">
              <a:solidFill>
                <a:srgbClr val="FFFFFF"/>
              </a:solidFill>
              <a:latin typeface="Quattrocento Sans"/>
              <a:ea typeface="Quattrocento Sans"/>
              <a:cs typeface="Quattrocento Sans"/>
              <a:sym typeface="Quattrocento Sans"/>
            </a:endParaRPr>
          </a:p>
        </p:txBody>
      </p:sp>
      <p:sp>
        <p:nvSpPr>
          <p:cNvPr id="274" name="Google Shape;274;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75" name="Google Shape;275;p11"/>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6" name="Google Shape;276;p11"/>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77" name="Google Shape;277;p11"/>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nvSpPr>
        <p:spPr>
          <a:xfrm>
            <a:off x="113421" y="500712"/>
            <a:ext cx="955889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94949"/>
              </a:buClr>
              <a:buSzPts val="3600"/>
              <a:buFont typeface="Proxima Nova"/>
              <a:buNone/>
            </a:pPr>
            <a:r>
              <a:rPr b="0" i="0" lang="en-US" sz="3600" u="none" cap="none" strike="noStrike">
                <a:solidFill>
                  <a:srgbClr val="494949"/>
                </a:solidFill>
                <a:latin typeface="Proxima Nova"/>
                <a:ea typeface="Proxima Nova"/>
                <a:cs typeface="Proxima Nova"/>
                <a:sym typeface="Proxima Nova"/>
              </a:rPr>
              <a:t>Aktivität: Zwei Wahrheiten und eine Lüge</a:t>
            </a:r>
            <a:endParaRPr b="1" i="0" sz="3600" u="none" cap="none" strike="noStrike">
              <a:solidFill>
                <a:srgbClr val="662483"/>
              </a:solidFill>
              <a:latin typeface="Quattrocento Sans"/>
              <a:ea typeface="Quattrocento Sans"/>
              <a:cs typeface="Quattrocento Sans"/>
              <a:sym typeface="Quattrocento Sans"/>
            </a:endParaRPr>
          </a:p>
        </p:txBody>
      </p:sp>
      <p:sp>
        <p:nvSpPr>
          <p:cNvPr id="283" name="Google Shape;283;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84" name="Google Shape;284;p12"/>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85" name="Google Shape;285;p12"/>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86" name="Google Shape;286;p12"/>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87" name="Google Shape;287;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88" name="Google Shape;288;p12"/>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89" name="Google Shape;289;p12"/>
          <p:cNvSpPr txBox="1"/>
          <p:nvPr/>
        </p:nvSpPr>
        <p:spPr>
          <a:xfrm>
            <a:off x="581891" y="1708727"/>
            <a:ext cx="5754254"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Eine lustige Aktivität: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Dies ist ein Weg, um eine effektive Kommunikation durch ein Spiel zu erreichen, das auch eine gute teambildende Aktivität ist.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0" name="Google Shape;290;p12"/>
          <p:cNvPicPr preferRelativeResize="0"/>
          <p:nvPr/>
        </p:nvPicPr>
        <p:blipFill rotWithShape="1">
          <a:blip r:embed="rId6">
            <a:alphaModFix/>
          </a:blip>
          <a:srcRect b="0" l="0" r="0" t="0"/>
          <a:stretch/>
        </p:blipFill>
        <p:spPr>
          <a:xfrm>
            <a:off x="1014235" y="2670703"/>
            <a:ext cx="3523034" cy="35230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96" name="Google Shape;296;p13"/>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97" name="Google Shape;297;p13"/>
          <p:cNvSpPr txBox="1"/>
          <p:nvPr/>
        </p:nvSpPr>
        <p:spPr>
          <a:xfrm>
            <a:off x="342782" y="1157877"/>
            <a:ext cx="11341218"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 ABSCHLUSS &amp; FAZIT </a:t>
            </a:r>
            <a:endParaRPr/>
          </a:p>
        </p:txBody>
      </p:sp>
      <p:sp>
        <p:nvSpPr>
          <p:cNvPr id="298" name="Google Shape;298;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99" name="Google Shape;299;p13"/>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0" name="Google Shape;300;p13"/>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301" name="Google Shape;301;p13"/>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307" name="Google Shape;307;p14"/>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8" name="Google Shape;308;p14"/>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309" name="Google Shape;309;p14"/>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310" name="Google Shape;310;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311" name="Google Shape;311;p14"/>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312" name="Google Shape;312;p14"/>
          <p:cNvSpPr txBox="1"/>
          <p:nvPr/>
        </p:nvSpPr>
        <p:spPr>
          <a:xfrm>
            <a:off x="692727" y="795494"/>
            <a:ext cx="6465454" cy="39703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800"/>
              <a:buFont typeface="Proxima Nova"/>
              <a:buChar char="-"/>
            </a:pPr>
            <a:r>
              <a:rPr lang="en-US" sz="1800">
                <a:solidFill>
                  <a:srgbClr val="000000"/>
                </a:solidFill>
                <a:latin typeface="Proxima Nova"/>
                <a:ea typeface="Proxima Nova"/>
                <a:cs typeface="Proxima Nova"/>
                <a:sym typeface="Proxima Nova"/>
              </a:rPr>
              <a:t>Die vielen Möglichkeiten der virtuellen Kommunikation, die mit einem Klick zur Verfügung stehen, machen unser Leben definitiv einfacher. Heutzutage ist die Möglichkeit, virtuell und sofort zu kommunizieren oder unsere Informationen in Sekundenschnelle auszutauschen, sehr wichtig. Die virtuelle Kommunikation schafft ein Kommunikationsumfeld, das kostengünstig, zeitsparend und rund um die Uhr zugänglich ist. Die Kommunikation hat sich in den letzten Jahrzehnten weiterentwickelt, und schon bald wird die virtuelle Kommunikation die Grundlage für die Kommunikation der Zukunft sein. Wir werden eine Reihe neuer Produkte und Technologien sehen, die unsere virtuelle Kommunikation einfacher und schneller machen werden. </a:t>
            </a:r>
            <a:endParaRPr/>
          </a:p>
          <a:p>
            <a:pPr indent="-171450" lvl="0" marL="285750" marR="0" rtl="0" algn="l">
              <a:spcBef>
                <a:spcPts val="0"/>
              </a:spcBef>
              <a:spcAft>
                <a:spcPts val="0"/>
              </a:spcAft>
              <a:buClr>
                <a:schemeClr val="dk1"/>
              </a:buClr>
              <a:buSzPts val="1800"/>
              <a:buFont typeface="Calibri"/>
              <a:buNone/>
            </a:pPr>
            <a:r>
              <a:t/>
            </a:r>
            <a:endParaRPr sz="1800">
              <a:solidFill>
                <a:srgbClr val="000000"/>
              </a:solidFill>
              <a:latin typeface="Proxima Nova"/>
              <a:ea typeface="Proxima Nova"/>
              <a:cs typeface="Proxima Nova"/>
              <a:sym typeface="Proxima Nova"/>
            </a:endParaRPr>
          </a:p>
          <a:p>
            <a:pPr indent="-285750" lvl="0" marL="285750" marR="0" rtl="0" algn="l">
              <a:spcBef>
                <a:spcPts val="0"/>
              </a:spcBef>
              <a:spcAft>
                <a:spcPts val="0"/>
              </a:spcAft>
              <a:buClr>
                <a:srgbClr val="000000"/>
              </a:buClr>
              <a:buSzPts val="1800"/>
              <a:buFont typeface="Proxima Nova"/>
              <a:buChar char="-"/>
            </a:pPr>
            <a:r>
              <a:rPr lang="en-US" sz="1800">
                <a:solidFill>
                  <a:srgbClr val="000000"/>
                </a:solidFill>
                <a:latin typeface="Proxima Nova"/>
                <a:ea typeface="Proxima Nova"/>
                <a:cs typeface="Proxima Nova"/>
                <a:sym typeface="Proxima Nova"/>
              </a:rPr>
              <a:t>Mit vielen Vorteilen und Funktionen haben Menschen auf der ganzen Welt Zugang zu zahlreichen virtuellen Kommunikationsmitteln, die ihr Leben einfach und bequem machen.</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a:p>
        </p:txBody>
      </p:sp>
      <p:pic>
        <p:nvPicPr>
          <p:cNvPr id="318" name="Google Shape;318;p15"/>
          <p:cNvPicPr preferRelativeResize="0"/>
          <p:nvPr/>
        </p:nvPicPr>
        <p:blipFill rotWithShape="1">
          <a:blip r:embed="rId3">
            <a:alphaModFix/>
          </a:blip>
          <a:srcRect b="0" l="0" r="0" t="0"/>
          <a:stretch/>
        </p:blipFill>
        <p:spPr>
          <a:xfrm>
            <a:off x="3923930" y="974010"/>
            <a:ext cx="4077070" cy="2355115"/>
          </a:xfrm>
          <a:prstGeom prst="rect">
            <a:avLst/>
          </a:prstGeom>
          <a:noFill/>
          <a:ln>
            <a:noFill/>
          </a:ln>
        </p:spPr>
      </p:pic>
      <p:sp>
        <p:nvSpPr>
          <p:cNvPr id="319" name="Google Shape;319;p15"/>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20" name="Google Shape;320;p1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1" name="Google Shape;321;p15"/>
          <p:cNvPicPr preferRelativeResize="0"/>
          <p:nvPr/>
        </p:nvPicPr>
        <p:blipFill rotWithShape="1">
          <a:blip r:embed="rId4">
            <a:alphaModFix/>
          </a:blip>
          <a:srcRect b="0" l="0" r="0" t="0"/>
          <a:stretch/>
        </p:blipFill>
        <p:spPr>
          <a:xfrm>
            <a:off x="2297323" y="3690456"/>
            <a:ext cx="7597354" cy="1609650"/>
          </a:xfrm>
          <a:prstGeom prst="rect">
            <a:avLst/>
          </a:prstGeom>
          <a:noFill/>
          <a:ln>
            <a:noFill/>
          </a:ln>
        </p:spPr>
      </p:pic>
      <p:pic>
        <p:nvPicPr>
          <p:cNvPr id="322" name="Google Shape;322;p15"/>
          <p:cNvPicPr preferRelativeResize="0"/>
          <p:nvPr/>
        </p:nvPicPr>
        <p:blipFill rotWithShape="1">
          <a:blip r:embed="rId5">
            <a:alphaModFix/>
          </a:blip>
          <a:srcRect b="0" l="0" r="0" t="0"/>
          <a:stretch/>
        </p:blipFill>
        <p:spPr>
          <a:xfrm>
            <a:off x="3220720" y="6185590"/>
            <a:ext cx="1964299" cy="412100"/>
          </a:xfrm>
          <a:prstGeom prst="rect">
            <a:avLst/>
          </a:prstGeom>
          <a:noFill/>
          <a:ln>
            <a:noFill/>
          </a:ln>
        </p:spPr>
      </p:pic>
      <p:pic>
        <p:nvPicPr>
          <p:cNvPr id="323" name="Google Shape;323;p15"/>
          <p:cNvPicPr preferRelativeResize="0"/>
          <p:nvPr/>
        </p:nvPicPr>
        <p:blipFill rotWithShape="1">
          <a:blip r:embed="rId3">
            <a:alphaModFix/>
          </a:blip>
          <a:srcRect b="0" l="0" r="0" t="0"/>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pic>
        <p:nvPicPr>
          <p:cNvPr id="167" name="Google Shape;167;p2"/>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68" name="Google Shape;168;p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69" name="Google Shape;169;p2"/>
          <p:cNvSpPr/>
          <p:nvPr/>
        </p:nvSpPr>
        <p:spPr>
          <a:xfrm>
            <a:off x="1024037" y="1733354"/>
            <a:ext cx="9361586" cy="4189509"/>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2"/>
          <p:cNvSpPr txBox="1"/>
          <p:nvPr/>
        </p:nvSpPr>
        <p:spPr>
          <a:xfrm>
            <a:off x="1024036" y="874925"/>
            <a:ext cx="9175800" cy="72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100" u="none" cap="none" strike="noStrike">
                <a:solidFill>
                  <a:srgbClr val="7030A0"/>
                </a:solidFill>
                <a:latin typeface="Arial"/>
                <a:ea typeface="Arial"/>
                <a:cs typeface="Arial"/>
                <a:sym typeface="Arial"/>
              </a:rPr>
              <a:t>Bereitschaft zur Fernarbeit - Themen</a:t>
            </a:r>
            <a:endParaRPr sz="1100"/>
          </a:p>
        </p:txBody>
      </p:sp>
      <p:sp>
        <p:nvSpPr>
          <p:cNvPr id="171" name="Google Shape;171;p2"/>
          <p:cNvSpPr txBox="1"/>
          <p:nvPr/>
        </p:nvSpPr>
        <p:spPr>
          <a:xfrm>
            <a:off x="1297395" y="2101584"/>
            <a:ext cx="8814869"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Arial"/>
                <a:ea typeface="Arial"/>
                <a:cs typeface="Arial"/>
                <a:sym typeface="Arial"/>
              </a:rPr>
              <a:t>Im Rahmen des RETAIN ME-Projekts werden die folgenden 6 Themen zur Bereitschaft zur Fernarbeit behandelt:</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Themen zur Bereitschaft zur Telearbeit:</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Fähigkeit, in einem Team auf Distanz zu arbeiten.</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Die virtuelle Kommunikation verstehen.</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Entwicklung von Zeitmanagement- und Organisationsfähigkeiten.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4.    Verstehen und Entwickeln von kreativen Problemlösungen.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5.    Entwicklung von Fähigkeiten zum kritischen Denken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6.    Verbesserung der Fähigkeit zur Anwendung von Disziplin</a:t>
            </a:r>
            <a:endParaRPr b="1" sz="2000">
              <a:solidFill>
                <a:schemeClr val="dk1"/>
              </a:solidFill>
              <a:latin typeface="Arial"/>
              <a:ea typeface="Arial"/>
              <a:cs typeface="Arial"/>
              <a:sym typeface="Arial"/>
            </a:endParaRPr>
          </a:p>
        </p:txBody>
      </p:sp>
      <p:sp>
        <p:nvSpPr>
          <p:cNvPr id="172" name="Google Shape;172;p2"/>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3" name="Google Shape;173;p2"/>
          <p:cNvPicPr preferRelativeResize="0"/>
          <p:nvPr/>
        </p:nvPicPr>
        <p:blipFill rotWithShape="1">
          <a:blip r:embed="rId5">
            <a:alphaModFix/>
          </a:blip>
          <a:srcRect b="0" l="0" r="0" t="0"/>
          <a:stretch/>
        </p:blipFill>
        <p:spPr>
          <a:xfrm>
            <a:off x="121472" y="6257669"/>
            <a:ext cx="1405487" cy="558864"/>
          </a:xfrm>
          <a:prstGeom prst="rect">
            <a:avLst/>
          </a:prstGeom>
          <a:noFill/>
          <a:ln>
            <a:noFill/>
          </a:ln>
        </p:spPr>
      </p:pic>
      <p:pic>
        <p:nvPicPr>
          <p:cNvPr id="174" name="Google Shape;174;p2"/>
          <p:cNvPicPr preferRelativeResize="0"/>
          <p:nvPr/>
        </p:nvPicPr>
        <p:blipFill rotWithShape="1">
          <a:blip r:embed="rId6">
            <a:alphaModFix/>
          </a:blip>
          <a:srcRect b="0" l="0" r="0" t="0"/>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id="179" name="Google Shape;179;p3"/>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80" name="Google Shape;180;p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81" name="Google Shape;181;p3"/>
          <p:cNvSpPr/>
          <p:nvPr/>
        </p:nvSpPr>
        <p:spPr>
          <a:xfrm>
            <a:off x="263514" y="1404435"/>
            <a:ext cx="11771468" cy="391714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3"/>
          <p:cNvSpPr txBox="1"/>
          <p:nvPr/>
        </p:nvSpPr>
        <p:spPr>
          <a:xfrm>
            <a:off x="1209963" y="1656090"/>
            <a:ext cx="10717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7030A0"/>
                </a:solidFill>
                <a:latin typeface="Arial"/>
                <a:ea typeface="Arial"/>
                <a:cs typeface="Arial"/>
                <a:sym typeface="Arial"/>
              </a:rPr>
              <a:t>Bereitschaft zur Fernarbeit - Nutzenversprechen</a:t>
            </a:r>
            <a:endParaRPr sz="1000"/>
          </a:p>
        </p:txBody>
      </p:sp>
      <p:sp>
        <p:nvSpPr>
          <p:cNvPr id="183" name="Google Shape;183;p3"/>
          <p:cNvSpPr txBox="1"/>
          <p:nvPr/>
        </p:nvSpPr>
        <p:spPr>
          <a:xfrm>
            <a:off x="1455939" y="2374825"/>
            <a:ext cx="9809823" cy="252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Es ist für die Endnutzer des RETAIN ME-Projekts von Vorteil, da die Arbeitnehmer über die Bereitschaft und das Wissen für Fernarbeit verfügen: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sind sich der verschiedenen Möglichkeiten der Arbeit auf Distanz in einem Team stärker bewusst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sind eher kreative Problemlöser</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wissen, wie sie sich auf die virtuelle Kommunikation vorbereiten können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wissen, wie man kritisch denkt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die am meisten benötigten Fähigkeiten und Kenntnisse für das Zeitmanagement kennen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lose up of a sign&#10;&#10;Description automatically generated" id="184" name="Google Shape;184;p3"/>
          <p:cNvPicPr preferRelativeResize="0"/>
          <p:nvPr/>
        </p:nvPicPr>
        <p:blipFill rotWithShape="1">
          <a:blip r:embed="rId5">
            <a:alphaModFix/>
          </a:blip>
          <a:srcRect b="0" l="0" r="0" t="0"/>
          <a:stretch/>
        </p:blipFill>
        <p:spPr>
          <a:xfrm>
            <a:off x="9743440" y="6040310"/>
            <a:ext cx="2047240" cy="583995"/>
          </a:xfrm>
          <a:prstGeom prst="rect">
            <a:avLst/>
          </a:prstGeom>
          <a:noFill/>
          <a:ln>
            <a:noFill/>
          </a:ln>
        </p:spPr>
      </p:pic>
      <p:sp>
        <p:nvSpPr>
          <p:cNvPr id="185" name="Google Shape;185;p3"/>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6" name="Google Shape;186;p3"/>
          <p:cNvPicPr preferRelativeResize="0"/>
          <p:nvPr/>
        </p:nvPicPr>
        <p:blipFill rotWithShape="1">
          <a:blip r:embed="rId6">
            <a:alphaModFix/>
          </a:blip>
          <a:srcRect b="0" l="0" r="0" t="0"/>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4"/>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92" name="Google Shape;192;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93" name="Google Shape;193;p4"/>
          <p:cNvSpPr/>
          <p:nvPr/>
        </p:nvSpPr>
        <p:spPr>
          <a:xfrm>
            <a:off x="0" y="1391024"/>
            <a:ext cx="11955486" cy="3930551"/>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4"/>
          <p:cNvSpPr txBox="1"/>
          <p:nvPr/>
        </p:nvSpPr>
        <p:spPr>
          <a:xfrm>
            <a:off x="266700" y="1473038"/>
            <a:ext cx="117859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7030A0"/>
                </a:solidFill>
                <a:latin typeface="Arial"/>
                <a:ea typeface="Arial"/>
                <a:cs typeface="Arial"/>
                <a:sym typeface="Arial"/>
              </a:rPr>
              <a:t>Bereitschaft zur Fernarbeit - Wichtige Lernziele</a:t>
            </a:r>
            <a:endParaRPr/>
          </a:p>
        </p:txBody>
      </p:sp>
      <p:sp>
        <p:nvSpPr>
          <p:cNvPr id="195" name="Google Shape;195;p4"/>
          <p:cNvSpPr txBox="1"/>
          <p:nvPr/>
        </p:nvSpPr>
        <p:spPr>
          <a:xfrm>
            <a:off x="1080655" y="2141130"/>
            <a:ext cx="9151939" cy="252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Die wichtigsten Lernziele für das Kapitel über die Bereitschaft zur Fernarbeit sind:</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in einem Team auf Distanz arbeiten können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Teilnehmer verstehen virtuelle Kommunikation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verstehen kritisches Denken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ihre Zeit besser organisieren und verwalten können.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kreative Problemlösungen anwenden können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Disziplin anwenden können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4"/>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5">
            <a:alphaModFix/>
          </a:blip>
          <a:srcRect b="0" l="0" r="0" t="0"/>
          <a:stretch/>
        </p:blipFill>
        <p:spPr>
          <a:xfrm>
            <a:off x="423313" y="6022566"/>
            <a:ext cx="1405487" cy="558864"/>
          </a:xfrm>
          <a:prstGeom prst="rect">
            <a:avLst/>
          </a:prstGeom>
          <a:noFill/>
          <a:ln>
            <a:noFill/>
          </a:ln>
        </p:spPr>
      </p:pic>
      <p:pic>
        <p:nvPicPr>
          <p:cNvPr id="198" name="Google Shape;198;p4"/>
          <p:cNvPicPr preferRelativeResize="0"/>
          <p:nvPr/>
        </p:nvPicPr>
        <p:blipFill rotWithShape="1">
          <a:blip r:embed="rId6">
            <a:alphaModFix/>
          </a:blip>
          <a:srcRect b="0" l="0" r="0" t="0"/>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b="0" l="29610" r="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b="0" l="25261" r="0"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600"/>
              <a:buFont typeface="Fjalla One"/>
              <a:buNone/>
            </a:pPr>
            <a:r>
              <a:rPr b="1" i="0" lang="en-US" sz="6000" u="none" cap="none" strike="noStrike">
                <a:solidFill>
                  <a:srgbClr val="C00000"/>
                </a:solidFill>
                <a:latin typeface="Quattrocento Sans"/>
                <a:ea typeface="Quattrocento Sans"/>
                <a:cs typeface="Quattrocento Sans"/>
                <a:sym typeface="Quattrocento Sans"/>
              </a:rPr>
              <a:t>EINFÜHRUNG</a:t>
            </a:r>
            <a:endParaRPr b="1" i="0" sz="6000" u="none" cap="none" strike="noStrike">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35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Proxima Nova"/>
              <a:buNone/>
            </a:pPr>
            <a:r>
              <a:rPr b="1" i="0" lang="en-US" sz="2400" u="none" cap="none" strike="noStrike">
                <a:solidFill>
                  <a:srgbClr val="494949"/>
                </a:solidFill>
                <a:latin typeface="Proxima Nova"/>
                <a:ea typeface="Proxima Nova"/>
                <a:cs typeface="Proxima Nova"/>
                <a:sym typeface="Proxima Nova"/>
              </a:rPr>
              <a:t>Die virtuelle Kommunikation verstehen</a:t>
            </a:r>
            <a:endParaRPr b="1" i="0" sz="2400" u="none" cap="none" strike="noStrike">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21" name="Google Shape;221;p6"/>
          <p:cNvSpPr txBox="1"/>
          <p:nvPr/>
        </p:nvSpPr>
        <p:spPr>
          <a:xfrm>
            <a:off x="1146810" y="1339926"/>
            <a:ext cx="6467166"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Wir definieren </a:t>
            </a:r>
            <a:r>
              <a:rPr b="1" lang="en-US" sz="2000">
                <a:solidFill>
                  <a:schemeClr val="dk1"/>
                </a:solidFill>
                <a:latin typeface="Arial"/>
                <a:ea typeface="Arial"/>
                <a:cs typeface="Arial"/>
                <a:sym typeface="Arial"/>
              </a:rPr>
              <a:t>virtuelle Kommunikation </a:t>
            </a:r>
            <a:r>
              <a:rPr lang="en-US" sz="2000">
                <a:solidFill>
                  <a:schemeClr val="dk1"/>
                </a:solidFill>
                <a:latin typeface="Arial"/>
                <a:ea typeface="Arial"/>
                <a:cs typeface="Arial"/>
                <a:sym typeface="Arial"/>
              </a:rPr>
              <a:t>als eine Art der Kommunikation, die den Einsatz von Technologie - Audio und Video - umfasst, um mit Menschen zu kommunizieren, die nicht physisch vor uns anwesend sind. Die Menschen können sich im nächsten Raum, in einem anderen Stockwerk, in der Nachbarschaft oder sogar meilenweit entfernt befinden. Obwohl die virtuelle Kommunikation schon vor langer Zeit mit der Erfindung des Telefons begann, hat das Aufkommen von Webcams, Videokonferenzen und Sofortkommunikation die virtuelle Kommunikation zu einem großen Erfolg gemacht. Heute nutzen wir die virtuelle Kommunikation in fast allen Lebensbereichen, in der Familie, im Freundeskreis und im Büro, um nur einige zu nennen.</a:t>
            </a:r>
            <a:endParaRPr sz="20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27" name="Google Shape;227;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8" name="Google Shape;228;p7"/>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29" name="Google Shape;229;p7"/>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30" name="Google Shape;230;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31" name="Google Shape;231;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32" name="Google Shape;232;p7"/>
          <p:cNvSpPr txBox="1"/>
          <p:nvPr/>
        </p:nvSpPr>
        <p:spPr>
          <a:xfrm>
            <a:off x="1146810" y="1339926"/>
            <a:ext cx="6467166" cy="43704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Wirksame Kommunikation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Effiziente Kommunikation ist in einem virtuellen Team wichtig. Eine offene, ehrliche Kommunikation hilft nicht nur, Missverständnisse zu vermeiden, sondern erhöht auch Ihre Effektivität.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Wenn Sie aus der Ferne arbeiten, ist es wichtig, dass die Kommunikation stimmt.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Warum? Weil die virtuelle Kommunikation einen großen Einfluss auf die Produktivität hat. Wenn Ihr Team weiß, wie man gut kommuniziert, kann es seine Arbeit erledigen, ohne stundenlang auf eine Antwort zu warten. Außerdem erhöht eine schlechte Kommunikation zwischen Remote-Teams die Wahrscheinlichkeit, dass etwas schief geht.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38" name="Google Shape;238;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9" name="Google Shape;239;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40" name="Google Shape;240;p8"/>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41" name="Google Shape;24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42" name="Google Shape;242;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43" name="Google Shape;243;p8"/>
          <p:cNvSpPr txBox="1"/>
          <p:nvPr/>
        </p:nvSpPr>
        <p:spPr>
          <a:xfrm>
            <a:off x="984578" y="299570"/>
            <a:ext cx="6467100" cy="581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Regeln für eine bessere Kommunikation in virtuellen Teams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Sag "Guten Morgen"</a:t>
            </a:r>
            <a:endParaRPr sz="1200"/>
          </a:p>
          <a:p>
            <a:pPr indent="0" lvl="0" marL="0" marR="0" rtl="0" algn="l">
              <a:spcBef>
                <a:spcPts val="0"/>
              </a:spcBef>
              <a:spcAft>
                <a:spcPts val="0"/>
              </a:spcAft>
              <a:buNone/>
            </a:pPr>
            <a:r>
              <a:rPr lang="en-US" sz="1600">
                <a:solidFill>
                  <a:schemeClr val="dk1"/>
                </a:solidFill>
                <a:latin typeface="Arial"/>
                <a:ea typeface="Arial"/>
                <a:cs typeface="Arial"/>
                <a:sym typeface="Arial"/>
              </a:rPr>
              <a:t>Eine der größten Umstellungen, mit denen Arbeitnehmer konfrontiert werden, wenn sie aus der Ferne arbeiten, ist der Mangel an menschlicher Interaktion und an Struktur.</a:t>
            </a:r>
            <a:endParaRPr sz="1200"/>
          </a:p>
          <a:p>
            <a:pPr indent="0" lvl="0" marL="0" marR="0" rtl="0" algn="l">
              <a:spcBef>
                <a:spcPts val="0"/>
              </a:spcBef>
              <a:spcAft>
                <a:spcPts val="0"/>
              </a:spcAft>
              <a:buNone/>
            </a:pPr>
            <a:r>
              <a:rPr lang="en-US" sz="1600">
                <a:solidFill>
                  <a:schemeClr val="dk1"/>
                </a:solidFill>
                <a:latin typeface="Arial"/>
                <a:ea typeface="Arial"/>
                <a:cs typeface="Arial"/>
                <a:sym typeface="Arial"/>
              </a:rPr>
              <a:t>Ein guter Anfang? Sagen Sie einander "Guten Morgen" und nehmen Sie sich Zeit für ein Gespräch bei Ihrem Morgenkaffee. Das wird Ihrem Team helfen, sich ein bisschen weniger abgelegen zu fühlen.</a:t>
            </a:r>
            <a:endParaRPr sz="1200"/>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Bauen Sie </a:t>
            </a:r>
            <a:r>
              <a:rPr lang="en-US" sz="1600">
                <a:solidFill>
                  <a:schemeClr val="dk1"/>
                </a:solidFill>
                <a:latin typeface="Arial"/>
                <a:ea typeface="Arial"/>
                <a:cs typeface="Arial"/>
                <a:sym typeface="Arial"/>
              </a:rPr>
              <a:t>persönlich </a:t>
            </a:r>
            <a:r>
              <a:rPr b="1" lang="en-US" sz="1600">
                <a:solidFill>
                  <a:schemeClr val="dk1"/>
                </a:solidFill>
                <a:latin typeface="Arial"/>
                <a:ea typeface="Arial"/>
                <a:cs typeface="Arial"/>
                <a:sym typeface="Arial"/>
              </a:rPr>
              <a:t>Vertrauen auf </a:t>
            </a:r>
            <a:r>
              <a:rPr lang="en-US" sz="1600">
                <a:solidFill>
                  <a:schemeClr val="dk1"/>
                </a:solidFill>
                <a:latin typeface="Arial"/>
                <a:ea typeface="Arial"/>
                <a:cs typeface="Arial"/>
                <a:sym typeface="Arial"/>
              </a:rPr>
              <a:t>und stärken Sie dieses Vertrauen durch klare Erwartungen. Damit Menschen virtuell effektiv arbeiten können, muss Vertrauen vorhanden sein. Vertrauen entsteht nicht auf magische Weise. Es wird aufgebaut, wenn Sie Ihr Team zu einer Schulung oder einem Teambuilding zusammenbringen, und wächst dann weiter, wenn die Führungskräfte klare Erwartungen stellen und diese vom Team erfüllt werden.</a:t>
            </a:r>
            <a:endParaRPr sz="1200"/>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Versuchen Sie, </a:t>
            </a:r>
            <a:r>
              <a:rPr b="1" lang="en-US" sz="1600">
                <a:solidFill>
                  <a:schemeClr val="dk1"/>
                </a:solidFill>
                <a:latin typeface="Arial"/>
                <a:ea typeface="Arial"/>
                <a:cs typeface="Arial"/>
                <a:sym typeface="Arial"/>
              </a:rPr>
              <a:t>aktiv zuzuhören</a:t>
            </a:r>
            <a:r>
              <a:rPr lang="en-US" sz="1600">
                <a:solidFill>
                  <a:schemeClr val="dk1"/>
                </a:solidFill>
                <a:latin typeface="Arial"/>
                <a:ea typeface="Arial"/>
                <a:cs typeface="Arial"/>
                <a:sym typeface="Arial"/>
              </a:rPr>
              <a:t>, wenn jemand anderes spricht, und versuchen Sie niemals, Multitasking zu betreiben. Schenken Sie Ihrem Gesprächspartner Ihre volle Aufmerksamkeit - das ist ein Zeichen von Respekt, und Sie werden ihn auch besser verstehen.</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49" name="Google Shape;249;p9"/>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50" name="Google Shape;250;p9"/>
          <p:cNvSpPr txBox="1"/>
          <p:nvPr/>
        </p:nvSpPr>
        <p:spPr>
          <a:xfrm>
            <a:off x="356582" y="867752"/>
            <a:ext cx="11082600" cy="538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200" u="none" cap="none" strike="noStrike">
                <a:solidFill>
                  <a:srgbClr val="FFFFFF"/>
                </a:solidFill>
                <a:latin typeface="Quattrocento Sans"/>
                <a:ea typeface="Quattrocento Sans"/>
                <a:cs typeface="Quattrocento Sans"/>
                <a:sym typeface="Quattrocento Sans"/>
              </a:rPr>
              <a:t> </a:t>
            </a:r>
            <a:br>
              <a:rPr b="1" i="0" lang="en-US" sz="6200" u="none" cap="none" strike="noStrike">
                <a:solidFill>
                  <a:srgbClr val="FFFFFF"/>
                </a:solidFill>
                <a:latin typeface="Quattrocento Sans"/>
                <a:ea typeface="Quattrocento Sans"/>
                <a:cs typeface="Quattrocento Sans"/>
                <a:sym typeface="Quattrocento Sans"/>
              </a:rPr>
            </a:br>
            <a:r>
              <a:rPr b="1" i="0" lang="en-US" sz="6200" u="none" cap="none" strike="noStrike">
                <a:solidFill>
                  <a:srgbClr val="FFFFFF"/>
                </a:solidFill>
                <a:latin typeface="Quattrocento Sans"/>
                <a:ea typeface="Quattrocento Sans"/>
                <a:cs typeface="Quattrocento Sans"/>
                <a:sym typeface="Quattrocento Sans"/>
              </a:rPr>
              <a:t>AKTIVITÄT 1</a:t>
            </a:r>
            <a:endParaRPr sz="1600"/>
          </a:p>
          <a:p>
            <a:pPr indent="0" lvl="0" marL="0" marR="0" rtl="0" algn="l">
              <a:lnSpc>
                <a:spcPct val="100000"/>
              </a:lnSpc>
              <a:spcBef>
                <a:spcPts val="0"/>
              </a:spcBef>
              <a:spcAft>
                <a:spcPts val="0"/>
              </a:spcAft>
              <a:buClr>
                <a:srgbClr val="FFFFFF"/>
              </a:buClr>
              <a:buSzPts val="6000"/>
              <a:buFont typeface="Quattrocento Sans"/>
              <a:buNone/>
            </a:pPr>
            <a:r>
              <a:rPr b="1" i="0" lang="en-US" sz="5500" u="none" cap="none" strike="noStrike">
                <a:solidFill>
                  <a:srgbClr val="FFFFFF"/>
                </a:solidFill>
                <a:latin typeface="Quattrocento Sans"/>
                <a:ea typeface="Quattrocento Sans"/>
                <a:cs typeface="Quattrocento Sans"/>
                <a:sym typeface="Quattrocento Sans"/>
              </a:rPr>
              <a:t>5 Tipps für eine effektive Kommunikation, wenn Ihre Mitarbeiter von zu Hause aus arbeiten</a:t>
            </a:r>
            <a:endParaRPr b="1" i="0" sz="5500" u="none" cap="none" strike="noStrike">
              <a:solidFill>
                <a:srgbClr val="FFFFFF"/>
              </a:solidFill>
              <a:latin typeface="Quattrocento Sans"/>
              <a:ea typeface="Quattrocento Sans"/>
              <a:cs typeface="Quattrocento Sans"/>
              <a:sym typeface="Quattrocento Sans"/>
            </a:endParaRPr>
          </a:p>
        </p:txBody>
      </p:sp>
      <p:sp>
        <p:nvSpPr>
          <p:cNvPr id="251" name="Google Shape;251;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52" name="Google Shape;252;p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3" name="Google Shape;253;p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54" name="Google Shape;254;p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2019-09-26T16:12:10.0000000Z</dcterms:created>
  <dc:creator>Mike Keegan</dc:creator>
</cp:coreProperties>
</file>