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1"/>
  </p:notesMasterIdLst>
  <p:sldIdLst>
    <p:sldId id="297" r:id="rId4"/>
    <p:sldId id="298" r:id="rId5"/>
    <p:sldId id="299" r:id="rId6"/>
    <p:sldId id="30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669088" cy="9926638"/>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jalla One" panose="02000506040000020004" pitchFamily="2" charset="0"/>
      <p:regular r:id="rId28"/>
    </p:embeddedFont>
    <p:embeddedFont>
      <p:font typeface="Proxima Nova" panose="020B0604020202020204" charset="0"/>
      <p:regular r:id="rId29"/>
      <p:bold r:id="rId30"/>
      <p:italic r:id="rId31"/>
      <p:boldItalic r:id="rId32"/>
    </p:embeddedFont>
    <p:embeddedFont>
      <p:font typeface="Quattrocento Sans" panose="020B050205000002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9H8icAg355hQwMlN8pAuAmTfW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3"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8679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65908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410085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819584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974762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39134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442535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5808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20100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746109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93900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1560495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innovationmanagement.se/2010/06/02/the-basics-of-creative-problem-solving-cps/" TargetMode="External"/><Relationship Id="rId5" Type="http://schemas.openxmlformats.org/officeDocument/2006/relationships/image" Target="../media/image8.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www.ntaskmanager.com/blog/top-problem-solving-activities-for-your-team-to-master/" TargetMode="External"/><Relationship Id="rId5" Type="http://schemas.openxmlformats.org/officeDocument/2006/relationships/image" Target="../media/image8.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8.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8.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innovationmanagement.se/2010/06/02/the-basics-of-creative-problem-solving-cps/" TargetMode="External"/><Relationship Id="rId3" Type="http://schemas.openxmlformats.org/officeDocument/2006/relationships/image" Target="../media/image7.png"/><Relationship Id="rId7" Type="http://schemas.openxmlformats.org/officeDocument/2006/relationships/hyperlink" Target="https://en.wikipedia.org/wiki/Creative_problem-solvin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online.hbs.edu/blog/post/what-is-creative-problem-solving" TargetMode="External"/><Relationship Id="rId5" Type="http://schemas.openxmlformats.org/officeDocument/2006/relationships/image" Target="../media/image8.jpg"/><Relationship Id="rId4" Type="http://schemas.openxmlformats.org/officeDocument/2006/relationships/image" Target="../media/image9.png"/><Relationship Id="rId9" Type="http://schemas.openxmlformats.org/officeDocument/2006/relationships/hyperlink" Target="https://frayedpassport.com/use-creative-problem-solving-to-build-a-remote-work-lifesty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sv-SE" sz="4800" dirty="0">
                <a:solidFill>
                  <a:srgbClr val="C00000"/>
                </a:solidFill>
                <a:latin typeface="Arial" panose="020B0604020202020204" pitchFamily="34" charset="0"/>
                <a:cs typeface="Arial" panose="020B0604020202020204" pitchFamily="34" charset="0"/>
              </a:rPr>
              <a:t>Förslag på beredskapsresurser för distansarbete</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2869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62" name="Google Shape;262;p10"/>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64" name="Google Shape;264;p10"/>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65" name="Google Shape;265;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67" name="Google Shape;267;p10"/>
          <p:cNvSpPr txBox="1"/>
          <p:nvPr/>
        </p:nvSpPr>
        <p:spPr>
          <a:xfrm>
            <a:off x="612816" y="1483947"/>
            <a:ext cx="6243782"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Genom kreativ problemlösning får du också möjlighet att utveckla din personlighet, dvs att utveckla aktivitet, kreativitet, uthållighet och samarbetsförmåga.</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Denna </a:t>
            </a:r>
            <a:r>
              <a:rPr lang="en-US" sz="1800" dirty="0" err="1">
                <a:solidFill>
                  <a:schemeClr val="dk1"/>
                </a:solidFill>
                <a:latin typeface="Calibri"/>
                <a:ea typeface="Calibri"/>
                <a:cs typeface="Calibri"/>
                <a:sym typeface="Calibri"/>
              </a:rPr>
              <a:t>aktivitet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har</a:t>
            </a:r>
            <a:r>
              <a:rPr lang="en-US" sz="1800" dirty="0">
                <a:solidFill>
                  <a:schemeClr val="dk1"/>
                </a:solidFill>
                <a:latin typeface="Calibri"/>
                <a:ea typeface="Calibri"/>
                <a:cs typeface="Calibri"/>
                <a:sym typeface="Calibri"/>
              </a:rPr>
              <a:t> </a:t>
            </a:r>
            <a:r>
              <a:rPr lang="sv-SE" sz="1800" dirty="0">
                <a:solidFill>
                  <a:schemeClr val="dk1"/>
                </a:solidFill>
                <a:latin typeface="Calibri"/>
                <a:ea typeface="Calibri"/>
                <a:cs typeface="Calibri"/>
                <a:sym typeface="Calibri"/>
              </a:rPr>
              <a:t>7 tips för kreativ problemlösning.</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Länk</a:t>
            </a:r>
            <a:r>
              <a:rPr lang="en-US" sz="1800" dirty="0">
                <a:solidFill>
                  <a:schemeClr val="dk1"/>
                </a:solidFill>
                <a:latin typeface="Calibri"/>
                <a:ea typeface="Calibri"/>
                <a:cs typeface="Calibri"/>
                <a:sym typeface="Calibri"/>
              </a:rPr>
              <a:t> till </a:t>
            </a:r>
            <a:r>
              <a:rPr lang="en-US" sz="1800" dirty="0" err="1">
                <a:solidFill>
                  <a:schemeClr val="dk1"/>
                </a:solidFill>
                <a:latin typeface="Calibri"/>
                <a:ea typeface="Calibri"/>
                <a:cs typeface="Calibri"/>
                <a:sym typeface="Calibri"/>
              </a:rPr>
              <a:t>resurs</a:t>
            </a:r>
            <a:r>
              <a:rPr lang="en-US"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https://innovationmanagement.se/2010/06/02/the-basics-of-creative-problem-solving-cps/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3" name="Google Shape;273;p11"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74" name="Google Shape;274;p11"/>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AKTIVITET </a:t>
            </a:r>
            <a:r>
              <a:rPr lang="en-US" sz="6000" b="1" i="0" u="none" strike="noStrike" cap="none" dirty="0">
                <a:solidFill>
                  <a:srgbClr val="FFFFFF"/>
                </a:solidFill>
                <a:latin typeface="Quattrocento Sans"/>
                <a:ea typeface="Quattrocento Sans"/>
                <a:cs typeface="Quattrocento Sans"/>
                <a:sym typeface="Quattrocento Sans"/>
              </a:rPr>
              <a:t>2</a:t>
            </a:r>
            <a:endParaRPr dirty="0"/>
          </a:p>
        </p:txBody>
      </p:sp>
      <p:sp>
        <p:nvSpPr>
          <p:cNvPr id="275" name="Google Shape;275;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76" name="Google Shape;276;p11"/>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7" name="Google Shape;277;p11"/>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78" name="Google Shape;278;p11"/>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79" name="Google Shape;279;p11"/>
          <p:cNvSpPr txBox="1"/>
          <p:nvPr/>
        </p:nvSpPr>
        <p:spPr>
          <a:xfrm>
            <a:off x="471055" y="3176827"/>
            <a:ext cx="6169890" cy="400110"/>
          </a:xfrm>
          <a:prstGeom prst="rect">
            <a:avLst/>
          </a:prstGeom>
          <a:noFill/>
          <a:ln>
            <a:noFill/>
          </a:ln>
        </p:spPr>
        <p:txBody>
          <a:bodyPr spcFirstLastPara="1" wrap="square" lIns="91425" tIns="45700" rIns="91425" bIns="45700" anchor="t" anchorCtr="0">
            <a:spAutoFit/>
          </a:bodyPr>
          <a:lstStyle/>
          <a:p>
            <a:pPr lvl="0"/>
            <a:r>
              <a:rPr lang="sv-SE" sz="2000" dirty="0">
                <a:solidFill>
                  <a:schemeClr val="lt1"/>
                </a:solidFill>
                <a:latin typeface="Calibri"/>
                <a:ea typeface="Calibri"/>
                <a:cs typeface="Calibri"/>
                <a:sym typeface="Calibri"/>
              </a:rPr>
              <a:t>VIDEOR – VAD ÄR KREATIV PROBLEMLÖSNING</a:t>
            </a:r>
            <a:r>
              <a:rPr lang="en-US" sz="2000" dirty="0">
                <a:solidFill>
                  <a:schemeClr val="lt1"/>
                </a:solidFill>
                <a:latin typeface="Calibri"/>
                <a:ea typeface="Calibri"/>
                <a:cs typeface="Calibri"/>
                <a:sym typeface="Calibri"/>
              </a:rPr>
              <a:t>. </a:t>
            </a:r>
            <a:endParaRPr sz="2000"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85" name="Google Shape;285;p12"/>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6" name="Google Shape;286;p12"/>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87" name="Google Shape;287;p12"/>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88" name="Google Shape;288;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89" name="Google Shape;289;p12"/>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90" name="Google Shape;290;p12"/>
          <p:cNvSpPr txBox="1"/>
          <p:nvPr/>
        </p:nvSpPr>
        <p:spPr>
          <a:xfrm>
            <a:off x="655782" y="1052945"/>
            <a:ext cx="5754254" cy="2585283"/>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När det gäller att utveckla innovativa lösningar på unika organisatoriska utmaningar eller ditt eget liv kan det vara ett bra sätt att uppnå dina mål att använda beprövade metoder för att </a:t>
            </a:r>
            <a:r>
              <a:rPr lang="sv-SE" sz="1800" dirty="0" err="1">
                <a:solidFill>
                  <a:schemeClr val="dk1"/>
                </a:solidFill>
                <a:latin typeface="Calibri"/>
                <a:ea typeface="Calibri"/>
                <a:cs typeface="Calibri"/>
                <a:sym typeface="Calibri"/>
              </a:rPr>
              <a:t>brainstorma</a:t>
            </a:r>
            <a:r>
              <a:rPr lang="sv-SE" sz="1800" dirty="0">
                <a:solidFill>
                  <a:schemeClr val="dk1"/>
                </a:solidFill>
                <a:latin typeface="Calibri"/>
                <a:ea typeface="Calibri"/>
                <a:cs typeface="Calibri"/>
                <a:sym typeface="Calibri"/>
              </a:rPr>
              <a:t> idéer och hitta bästa möjliga lösning. En sådan metod är kreativ problemlösning.
</a:t>
            </a:r>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Denna aktivitetens innehåll - 3 videor som förklarar kreativ problemlösning.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6" name="Google Shape;296;p13"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AKTIVITET 3</a:t>
            </a:r>
            <a:endParaRPr sz="6000" b="1" i="0" u="none" strike="noStrike" cap="none" dirty="0">
              <a:solidFill>
                <a:srgbClr val="FFFFFF"/>
              </a:solidFill>
              <a:latin typeface="Quattrocento Sans"/>
              <a:ea typeface="Quattrocento Sans"/>
              <a:cs typeface="Quattrocento Sans"/>
              <a:sym typeface="Quattrocento Sans"/>
            </a:endParaRPr>
          </a:p>
        </p:txBody>
      </p:sp>
      <p:sp>
        <p:nvSpPr>
          <p:cNvPr id="298" name="Google Shape;298;p1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02" name="Google Shape;302;p13"/>
          <p:cNvSpPr txBox="1"/>
          <p:nvPr/>
        </p:nvSpPr>
        <p:spPr>
          <a:xfrm>
            <a:off x="471055" y="3176827"/>
            <a:ext cx="6169890" cy="400110"/>
          </a:xfrm>
          <a:prstGeom prst="rect">
            <a:avLst/>
          </a:prstGeom>
          <a:noFill/>
          <a:ln>
            <a:noFill/>
          </a:ln>
        </p:spPr>
        <p:txBody>
          <a:bodyPr spcFirstLastPara="1" wrap="square" lIns="91425" tIns="45700" rIns="91425" bIns="45700" anchor="t" anchorCtr="0">
            <a:spAutoFit/>
          </a:bodyPr>
          <a:lstStyle/>
          <a:p>
            <a:pPr lvl="0"/>
            <a:r>
              <a:rPr lang="sv-SE" sz="2000" dirty="0">
                <a:solidFill>
                  <a:schemeClr val="lt1"/>
                </a:solidFill>
                <a:latin typeface="Calibri"/>
                <a:ea typeface="Calibri"/>
                <a:cs typeface="Calibri"/>
                <a:sym typeface="Calibri"/>
              </a:rPr>
              <a:t>VIDEOR – VAD ÄR KREATIV PROBLEMLÖSNING</a:t>
            </a:r>
            <a:r>
              <a:rPr lang="en-US" sz="2000" dirty="0">
                <a:solidFill>
                  <a:schemeClr val="lt1"/>
                </a:solidFill>
                <a:latin typeface="Calibri"/>
                <a:ea typeface="Calibri"/>
                <a:cs typeface="Calibri"/>
                <a:sym typeface="Calibri"/>
              </a:rPr>
              <a:t>. </a:t>
            </a:r>
            <a:endParaRPr sz="20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08" name="Google Shape;308;p14"/>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10" name="Google Shape;310;p14"/>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11" name="Google Shape;311;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12" name="Google Shape;312;p14"/>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13" name="Google Shape;313;p14"/>
          <p:cNvSpPr txBox="1"/>
          <p:nvPr/>
        </p:nvSpPr>
        <p:spPr>
          <a:xfrm>
            <a:off x="655782" y="1052945"/>
            <a:ext cx="5754254" cy="4247276"/>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Alla problemlösningsprocesser börjar med att identifiera problemet. Därefter måste teamet bedöma potentiella handlingssätt och välja det bästa sättet att ta itu med problemet. En problemlösningsaktivitet hjälper till att identifiera dessa styrkor och bygger problemlösningsförmåga och strategier samtidigt som du har kul med ditt team.
</a:t>
            </a:r>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Denna aktivitet innehåll 2 roliga problemlösningsaktiviteter.
För fler aktiviteter besök källan: </a:t>
            </a: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https://www.ntaskmanager.com/blog/top-problem-solving-activities-for-your-team-to-master/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9" name="Google Shape;319;p15" descr="A picture containing text, computer, indoor, person&#10;&#10;Description automatically generated"/>
          <p:cNvPicPr preferRelativeResize="0"/>
          <p:nvPr/>
        </p:nvPicPr>
        <p:blipFill rotWithShape="1">
          <a:blip r:embed="rId4">
            <a:alphaModFix amt="27000"/>
          </a:blip>
          <a:srcRect t="7892" b="7891"/>
          <a:stretch/>
        </p:blipFill>
        <p:spPr>
          <a:xfrm>
            <a:off x="2" y="0"/>
            <a:ext cx="12191998" cy="6858000"/>
          </a:xfrm>
          <a:prstGeom prst="rect">
            <a:avLst/>
          </a:prstGeom>
          <a:solidFill>
            <a:srgbClr val="662483"/>
          </a:solidFill>
          <a:ln>
            <a:noFill/>
          </a:ln>
        </p:spPr>
      </p:pic>
      <p:sp>
        <p:nvSpPr>
          <p:cNvPr id="320" name="Google Shape;320;p15"/>
          <p:cNvSpPr txBox="1"/>
          <p:nvPr/>
        </p:nvSpPr>
        <p:spPr>
          <a:xfrm>
            <a:off x="3035182" y="1490008"/>
            <a:ext cx="11341218"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SLUTSATS </a:t>
            </a:r>
            <a:endParaRPr dirty="0"/>
          </a:p>
        </p:txBody>
      </p:sp>
      <p:sp>
        <p:nvSpPr>
          <p:cNvPr id="321" name="Google Shape;321;p1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22" name="Google Shape;322;p1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3" name="Google Shape;323;p15"/>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24" name="Google Shape;324;p15"/>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30" name="Google Shape;330;p1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1" name="Google Shape;331;p1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32" name="Google Shape;332;p1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33" name="Google Shape;333;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34" name="Google Shape;334;p1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35" name="Google Shape;335;p16"/>
          <p:cNvSpPr txBox="1"/>
          <p:nvPr/>
        </p:nvSpPr>
        <p:spPr>
          <a:xfrm>
            <a:off x="683491" y="593042"/>
            <a:ext cx="6465454" cy="4708981"/>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Kreativ problemlösning är innovativ problemlösning. En kreativ problemlösare hittar ofta helt nya lösningar istället för att bara identifiera och implementera normala lösningar.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en-US" sz="1800" i="1" dirty="0">
                <a:solidFill>
                  <a:schemeClr val="dk1"/>
                </a:solidFill>
                <a:latin typeface="Calibri"/>
                <a:ea typeface="Calibri"/>
                <a:cs typeface="Calibri"/>
                <a:sym typeface="Calibri"/>
              </a:rPr>
              <a:t>“</a:t>
            </a:r>
            <a:r>
              <a:rPr lang="sv-SE" sz="1800" i="1" dirty="0">
                <a:solidFill>
                  <a:schemeClr val="dk1"/>
                </a:solidFill>
                <a:latin typeface="Calibri"/>
                <a:ea typeface="Calibri"/>
                <a:cs typeface="Calibri"/>
                <a:sym typeface="Calibri"/>
              </a:rPr>
              <a:t>Varje problem har en lösning. Du måste bara vara kreativ nog att hitta den</a:t>
            </a:r>
            <a:r>
              <a:rPr lang="en-US" sz="1800" i="1" dirty="0">
                <a:solidFill>
                  <a:schemeClr val="dk1"/>
                </a:solidFill>
                <a:latin typeface="Calibri"/>
                <a:ea typeface="Calibri"/>
                <a:cs typeface="Calibri"/>
                <a:sym typeface="Calibri"/>
              </a:rPr>
              <a:t>.” - Travis Kalanick</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i="1" dirty="0">
                <a:solidFill>
                  <a:schemeClr val="dk1"/>
                </a:solidFill>
                <a:latin typeface="Calibri"/>
                <a:ea typeface="Calibri"/>
                <a:cs typeface="Calibri"/>
                <a:sym typeface="Calibri"/>
              </a:rPr>
              <a:t>Image by </a:t>
            </a:r>
            <a:r>
              <a:rPr lang="en-US" sz="1000" i="1" dirty="0" err="1">
                <a:solidFill>
                  <a:schemeClr val="dk1"/>
                </a:solidFill>
                <a:latin typeface="Calibri"/>
                <a:ea typeface="Calibri"/>
                <a:cs typeface="Calibri"/>
                <a:sym typeface="Calibri"/>
              </a:rPr>
              <a:t>pch.vector</a:t>
            </a:r>
            <a:r>
              <a:rPr lang="en-US" sz="1000" i="1" dirty="0">
                <a:solidFill>
                  <a:schemeClr val="dk1"/>
                </a:solidFill>
                <a:latin typeface="Calibri"/>
                <a:ea typeface="Calibri"/>
                <a:cs typeface="Calibri"/>
                <a:sym typeface="Calibri"/>
              </a:rPr>
              <a:t> on </a:t>
            </a:r>
            <a:r>
              <a:rPr lang="en-US" sz="1000" i="1" dirty="0" err="1">
                <a:solidFill>
                  <a:schemeClr val="dk1"/>
                </a:solidFill>
                <a:latin typeface="Calibri"/>
                <a:ea typeface="Calibri"/>
                <a:cs typeface="Calibri"/>
                <a:sym typeface="Calibri"/>
              </a:rPr>
              <a:t>Freepik</a:t>
            </a:r>
            <a:endParaRPr sz="1000" i="1" dirty="0">
              <a:solidFill>
                <a:schemeClr val="dk1"/>
              </a:solidFill>
              <a:latin typeface="Calibri"/>
              <a:ea typeface="Calibri"/>
              <a:cs typeface="Calibri"/>
              <a:sym typeface="Calibri"/>
            </a:endParaRPr>
          </a:p>
        </p:txBody>
      </p:sp>
      <p:pic>
        <p:nvPicPr>
          <p:cNvPr id="336" name="Google Shape;336;p16"/>
          <p:cNvPicPr preferRelativeResize="0"/>
          <p:nvPr/>
        </p:nvPicPr>
        <p:blipFill rotWithShape="1">
          <a:blip r:embed="rId6">
            <a:alphaModFix/>
          </a:blip>
          <a:srcRect/>
          <a:stretch/>
        </p:blipFill>
        <p:spPr>
          <a:xfrm>
            <a:off x="1271081" y="2857443"/>
            <a:ext cx="3485745" cy="2178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342" name="Google Shape;342;p17"/>
          <p:cNvPicPr preferRelativeResize="0"/>
          <p:nvPr/>
        </p:nvPicPr>
        <p:blipFill rotWithShape="1">
          <a:blip r:embed="rId3">
            <a:alphaModFix/>
          </a:blip>
          <a:srcRect/>
          <a:stretch/>
        </p:blipFill>
        <p:spPr>
          <a:xfrm>
            <a:off x="3923930" y="974010"/>
            <a:ext cx="4077070" cy="2355115"/>
          </a:xfrm>
          <a:prstGeom prst="rect">
            <a:avLst/>
          </a:prstGeom>
          <a:noFill/>
          <a:ln>
            <a:noFill/>
          </a:ln>
        </p:spPr>
      </p:pic>
      <p:sp>
        <p:nvSpPr>
          <p:cNvPr id="343" name="Google Shape;343;p17"/>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344" name="Google Shape;344;p1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17"/>
          <p:cNvPicPr preferRelativeResize="0"/>
          <p:nvPr/>
        </p:nvPicPr>
        <p:blipFill rotWithShape="1">
          <a:blip r:embed="rId4">
            <a:alphaModFix/>
          </a:blip>
          <a:srcRect/>
          <a:stretch/>
        </p:blipFill>
        <p:spPr>
          <a:xfrm>
            <a:off x="2297323" y="3690456"/>
            <a:ext cx="7597354" cy="1609650"/>
          </a:xfrm>
          <a:prstGeom prst="rect">
            <a:avLst/>
          </a:prstGeom>
          <a:noFill/>
          <a:ln>
            <a:noFill/>
          </a:ln>
        </p:spPr>
      </p:pic>
      <p:pic>
        <p:nvPicPr>
          <p:cNvPr id="346" name="Google Shape;346;p17"/>
          <p:cNvPicPr preferRelativeResize="0"/>
          <p:nvPr/>
        </p:nvPicPr>
        <p:blipFill rotWithShape="1">
          <a:blip r:embed="rId5">
            <a:alphaModFix/>
          </a:blip>
          <a:srcRect/>
          <a:stretch/>
        </p:blipFill>
        <p:spPr>
          <a:xfrm>
            <a:off x="3220720" y="6185590"/>
            <a:ext cx="1964299" cy="412100"/>
          </a:xfrm>
          <a:prstGeom prst="rect">
            <a:avLst/>
          </a:prstGeom>
          <a:noFill/>
          <a:ln>
            <a:noFill/>
          </a:ln>
        </p:spPr>
      </p:pic>
      <p:pic>
        <p:nvPicPr>
          <p:cNvPr id="347" name="Google Shape;347;p17"/>
          <p:cNvPicPr preferRelativeResize="0"/>
          <p:nvPr/>
        </p:nvPicPr>
        <p:blipFill rotWithShape="1">
          <a:blip r:embed="rId3">
            <a:alphaModFix/>
          </a:blip>
          <a:srcRect/>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1024035" y="874925"/>
            <a:ext cx="9928859" cy="144655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Beredskap</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för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distansarbete</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ämnen</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Inom RETAIN ME-projektet kommer följande 6 ämnen för beredskap för distansarbete att behandlas:
</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Beredskap för distansarbete:
1.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Möjlighet att arbeta på distans i ett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Utveckling av tidshantering och organisationsförmåga.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Förstå och utveckla kreativ problemlösning.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Utveckla färdigheter för kritiskt tänkande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Förbättra förmågan att tillämpa disciplin</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233537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926239" y="1656090"/>
            <a:ext cx="11001046" cy="132343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Beredskap</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för </a:t>
            </a: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distansarbete</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är fördelaktigt för slutanvändarna av RETAIN ME-projektet eftersom arbetare med beredskap och kunskap om distansarbete</a:t>
            </a:r>
            <a:r>
              <a:rPr kumimoji="0" lang="en-I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är mer medveten om olika sätt att arbeta på distans i ett team 
... har mer kunskap om kreativ problemlösning
... vet hur man förbereder sig för virtuell kommunikation
... vet hur man tänker kritiskt
... känna till de mest nödvändiga färdigheterna och kunskaperna för tidshantering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8863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120032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Beredskap för distansarbete – viktiga inlärningsmål
</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57718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viktigaste inlärningsmålet för kapitlet om beredskap för distansarbete är</a:t>
            </a:r>
            <a:r>
              <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Deltagarna vet hur man arbetar på distans i ett team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kritiskt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tänkande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Deltagarna vet hur man bättre organiserar och hanterar tid
Deltagarna vet hur man använder kreativ problemlösning
Deltagarna vet hur man tillämpar disciplin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20587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l="2961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l="25261"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Fjalla One"/>
              <a:buNone/>
            </a:pPr>
            <a:r>
              <a:rPr lang="en-US" sz="6000" b="1" i="0" u="none" strike="noStrike" cap="none" dirty="0">
                <a:solidFill>
                  <a:srgbClr val="C00000"/>
                </a:solidFill>
                <a:latin typeface="Quattrocento Sans"/>
                <a:ea typeface="Quattrocento Sans"/>
                <a:cs typeface="Quattrocento Sans"/>
                <a:sym typeface="Quattrocento Sans"/>
              </a:rPr>
              <a:t>INTRODUKTION</a:t>
            </a:r>
            <a:endParaRPr sz="6000" b="1" i="0" u="none" strike="noStrike" cap="none" dirty="0">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830997"/>
          </a:xfrm>
          <a:prstGeom prst="rect">
            <a:avLst/>
          </a:prstGeom>
          <a:noFill/>
          <a:ln>
            <a:noFill/>
          </a:ln>
        </p:spPr>
        <p:txBody>
          <a:bodyPr spcFirstLastPara="1" wrap="square" lIns="91425" tIns="45700" rIns="91425" bIns="45700" anchor="t" anchorCtr="0">
            <a:spAutoFit/>
          </a:bodyPr>
          <a:lstStyle/>
          <a:p>
            <a:pPr lvl="0" algn="ctr">
              <a:buSzPts val="1100"/>
            </a:pPr>
            <a:r>
              <a:rPr lang="sv-SE" sz="2400" b="1" dirty="0">
                <a:solidFill>
                  <a:srgbClr val="494949"/>
                </a:solidFill>
                <a:latin typeface="Proxima Nova"/>
                <a:ea typeface="Proxima Nova"/>
                <a:cs typeface="Proxima Nova"/>
                <a:sym typeface="Proxima Nova"/>
              </a:rPr>
              <a:t>Förstå och utveckla kreativ problemlösning
</a:t>
            </a:r>
            <a:endParaRPr sz="2400" b="1" i="0" u="none" strike="noStrike" cap="none" dirty="0">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21" name="Google Shape;221;p6"/>
          <p:cNvSpPr txBox="1"/>
          <p:nvPr/>
        </p:nvSpPr>
        <p:spPr>
          <a:xfrm>
            <a:off x="546446" y="730326"/>
            <a:ext cx="6467166"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000" b="1" dirty="0">
                <a:solidFill>
                  <a:schemeClr val="dk1"/>
                </a:solidFill>
                <a:latin typeface="Arial"/>
                <a:ea typeface="Arial"/>
                <a:cs typeface="Arial"/>
                <a:sym typeface="Arial"/>
              </a:rPr>
              <a:t>Definition problemlösning </a:t>
            </a:r>
          </a:p>
          <a:p>
            <a:pPr marL="0" marR="0" lvl="0" indent="0" algn="l" rtl="0">
              <a:spcBef>
                <a:spcPts val="0"/>
              </a:spcBef>
              <a:spcAft>
                <a:spcPts val="0"/>
              </a:spcAft>
              <a:buNone/>
            </a:pPr>
            <a:endParaRPr lang="sv-SE" sz="2000" b="1" dirty="0">
              <a:solidFill>
                <a:schemeClr val="dk1"/>
              </a:solidFill>
              <a:latin typeface="Arial"/>
              <a:ea typeface="Arial"/>
              <a:cs typeface="Arial"/>
              <a:sym typeface="Arial"/>
            </a:endParaRPr>
          </a:p>
          <a:p>
            <a:pPr marL="0" marR="0" lvl="0" indent="0" algn="l" rtl="0">
              <a:spcBef>
                <a:spcPts val="0"/>
              </a:spcBef>
              <a:spcAft>
                <a:spcPts val="0"/>
              </a:spcAft>
              <a:buNone/>
            </a:pPr>
            <a:r>
              <a:rPr lang="sv-SE" sz="2000" dirty="0">
                <a:solidFill>
                  <a:schemeClr val="dk1"/>
                </a:solidFill>
                <a:latin typeface="Arial"/>
                <a:ea typeface="Arial"/>
                <a:cs typeface="Arial"/>
                <a:sym typeface="Arial"/>
              </a:rPr>
              <a:t>Problemlösning är den tankeprocess som en person använder för att lösa problem. Problemlösningsprocessen, som anses vara den mest komplexa intellektuella funktionen, har studerats av psykologer under de senaste hundra åren.</a:t>
            </a:r>
          </a:p>
          <a:p>
            <a:pPr marL="0" marR="0" lvl="0" indent="0" algn="l" rtl="0">
              <a:spcBef>
                <a:spcPts val="0"/>
              </a:spcBef>
              <a:spcAft>
                <a:spcPts val="0"/>
              </a:spcAft>
              <a:buNone/>
            </a:pPr>
            <a:endParaRPr lang="sv-SE" sz="2000" b="1"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pic>
        <p:nvPicPr>
          <p:cNvPr id="222" name="Google Shape;222;p6"/>
          <p:cNvPicPr preferRelativeResize="0"/>
          <p:nvPr/>
        </p:nvPicPr>
        <p:blipFill rotWithShape="1">
          <a:blip r:embed="rId6">
            <a:alphaModFix/>
          </a:blip>
          <a:srcRect/>
          <a:stretch/>
        </p:blipFill>
        <p:spPr>
          <a:xfrm>
            <a:off x="1623128" y="3260649"/>
            <a:ext cx="2914141" cy="2017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28" name="Google Shape;228;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9" name="Google Shape;229;p7"/>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30" name="Google Shape;230;p7"/>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31" name="Google Shape;231;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32" name="Google Shape;232;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33" name="Google Shape;233;p7"/>
          <p:cNvSpPr txBox="1"/>
          <p:nvPr/>
        </p:nvSpPr>
        <p:spPr>
          <a:xfrm>
            <a:off x="480290" y="989044"/>
            <a:ext cx="6465454"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1" dirty="0">
                <a:solidFill>
                  <a:schemeClr val="dk1"/>
                </a:solidFill>
                <a:latin typeface="Calibri"/>
                <a:ea typeface="Calibri"/>
                <a:cs typeface="Calibri"/>
                <a:sym typeface="Calibri"/>
              </a:rPr>
              <a:t>Kreativ problemlösning</a:t>
            </a:r>
          </a:p>
          <a:p>
            <a:pPr marL="0" marR="0" lvl="0" indent="0" algn="l" rtl="0">
              <a:spcBef>
                <a:spcPts val="0"/>
              </a:spcBef>
              <a:spcAft>
                <a:spcPts val="0"/>
              </a:spcAft>
              <a:buNone/>
            </a:pPr>
            <a:endParaRPr lang="sv-SE"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När det gäller problemlösning och kreativitet är hjärnan som toppen av ett isberg: vi ser bara en liten del av allt.</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När detta organ står inför ett problem måste det lösa det. En betydande del av de mentala processerna som leder till denna lösning är undermedvetna, och det är här </a:t>
            </a:r>
            <a:r>
              <a:rPr lang="sv-SE" sz="1800" dirty="0" err="1">
                <a:solidFill>
                  <a:schemeClr val="dk1"/>
                </a:solidFill>
                <a:latin typeface="Calibri"/>
                <a:ea typeface="Calibri"/>
                <a:cs typeface="Calibri"/>
                <a:sym typeface="Calibri"/>
              </a:rPr>
              <a:t>synektik</a:t>
            </a:r>
            <a:r>
              <a:rPr lang="sv-SE" sz="1800" dirty="0">
                <a:solidFill>
                  <a:schemeClr val="dk1"/>
                </a:solidFill>
                <a:latin typeface="Calibri"/>
                <a:ea typeface="Calibri"/>
                <a:cs typeface="Calibri"/>
                <a:sym typeface="Calibri"/>
              </a:rPr>
              <a:t> spelar in.</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Namnet </a:t>
            </a:r>
            <a:r>
              <a:rPr lang="sv-SE" sz="1800" dirty="0" err="1">
                <a:solidFill>
                  <a:schemeClr val="dk1"/>
                </a:solidFill>
                <a:latin typeface="Calibri"/>
                <a:ea typeface="Calibri"/>
                <a:cs typeface="Calibri"/>
                <a:sym typeface="Calibri"/>
              </a:rPr>
              <a:t>synektik</a:t>
            </a:r>
            <a:r>
              <a:rPr lang="sv-SE" sz="1800" dirty="0">
                <a:solidFill>
                  <a:schemeClr val="dk1"/>
                </a:solidFill>
                <a:latin typeface="Calibri"/>
                <a:ea typeface="Calibri"/>
                <a:cs typeface="Calibri"/>
                <a:sym typeface="Calibri"/>
              </a:rPr>
              <a:t> kommer från grekiskans </a:t>
            </a:r>
            <a:r>
              <a:rPr lang="sv-SE" sz="1800" dirty="0" err="1">
                <a:solidFill>
                  <a:schemeClr val="dk1"/>
                </a:solidFill>
                <a:latin typeface="Calibri"/>
                <a:ea typeface="Calibri"/>
                <a:cs typeface="Calibri"/>
                <a:sym typeface="Calibri"/>
              </a:rPr>
              <a:t>synektikós</a:t>
            </a:r>
            <a:r>
              <a:rPr lang="sv-SE" sz="1800" dirty="0">
                <a:solidFill>
                  <a:schemeClr val="dk1"/>
                </a:solidFill>
                <a:latin typeface="Calibri"/>
                <a:ea typeface="Calibri"/>
                <a:cs typeface="Calibri"/>
                <a:sym typeface="Calibri"/>
              </a:rPr>
              <a:t>, vilket betyder "att sammanföra olikartade och till synes irrelevanta element". Det är en kreativ metod för problemlösning.</a:t>
            </a:r>
          </a:p>
          <a:p>
            <a:pPr marL="0" marR="0" lvl="0" indent="0" algn="l" rtl="0">
              <a:spcBef>
                <a:spcPts val="0"/>
              </a:spcBef>
              <a:spcAft>
                <a:spcPts val="0"/>
              </a:spcAft>
              <a:buNone/>
            </a:pPr>
            <a:endParaRPr lang="sv-SE"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Dessutom är ett av dess mål att dra nytta av egenskaperna hos denna typ av behandling. Så, brainstorming och komma med en metod för problemlösning baserad på erfarenhet.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39" name="Google Shape;239;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0" name="Google Shape;240;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41" name="Google Shape;241;p8"/>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42" name="Google Shape;242;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43" name="Google Shape;243;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44" name="Google Shape;244;p8"/>
          <p:cNvSpPr txBox="1"/>
          <p:nvPr/>
        </p:nvSpPr>
        <p:spPr>
          <a:xfrm>
            <a:off x="442421" y="219532"/>
            <a:ext cx="7490691" cy="784813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sv-SE" sz="1800" dirty="0">
                <a:solidFill>
                  <a:schemeClr val="dk1"/>
                </a:solidFill>
                <a:latin typeface="Calibri"/>
                <a:ea typeface="Calibri"/>
                <a:cs typeface="Calibri"/>
                <a:sym typeface="Calibri"/>
              </a:rPr>
              <a:t>I kreativ problemlösning kombinerar du information och saker så att resultatet blir något helt nytt. Detta förutsätter att individen och gruppen kan tänka kreativt och ha kreativa attityder och speciella förmågor och färdigheter. Kreativ problemlösning är en process. Denna process kräver att man uppmärksammar problemet eller möjligheten till förbättring och därigenom identifierar fakta och övertygelser, sätter mål och har visioner, utformar metoder och idéer, utvärderar idéerna och väljer en lösning och accepterar och genomför den.</a:t>
            </a:r>
          </a:p>
          <a:p>
            <a:pPr marL="285750" marR="0" lvl="0" indent="-285750" algn="l"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r>
              <a:rPr lang="sv-SE" sz="1800" dirty="0">
                <a:solidFill>
                  <a:schemeClr val="dk1"/>
                </a:solidFill>
                <a:latin typeface="Calibri"/>
                <a:cs typeface="Calibri"/>
              </a:rPr>
              <a:t>För mer information om att förstå och utveckla kreativ problemlösning kan du besöka följande länkar:</a:t>
            </a:r>
          </a:p>
          <a:p>
            <a:endParaRPr lang="sv-SE" sz="1800" dirty="0">
              <a:solidFill>
                <a:schemeClr val="dk1"/>
              </a:solidFill>
              <a:latin typeface="Calibri"/>
              <a:cs typeface="Calibri"/>
            </a:endParaRPr>
          </a:p>
          <a:p>
            <a:pPr marL="342900" indent="-342900">
              <a:lnSpc>
                <a:spcPct val="107000"/>
              </a:lnSpc>
              <a:buFont typeface="Symbol" panose="05050102010706020507" pitchFamily="18" charset="2"/>
              <a:buChar char=""/>
            </a:pPr>
            <a:r>
              <a:rPr lang="sv-SE" sz="1800" dirty="0">
                <a:solidFill>
                  <a:schemeClr val="dk1"/>
                </a:solidFill>
                <a:latin typeface="Calibri"/>
                <a:cs typeface="Calibri"/>
              </a:rPr>
              <a:t>Vad är kreativ problemlösning och varför är det viktigt?</a:t>
            </a:r>
          </a:p>
          <a:p>
            <a:pPr marL="285750" lvl="5" indent="-285750">
              <a:buFont typeface="Arial" panose="020B0604020202020204" pitchFamily="34" charset="0"/>
              <a:buChar char="•"/>
            </a:pPr>
            <a:r>
              <a:rPr lang="sv-SE" sz="1800" u="sng" dirty="0">
                <a:solidFill>
                  <a:srgbClr val="000000"/>
                </a:solidFill>
                <a:effectLst/>
                <a:latin typeface="Calibri" panose="020F0502020204030204" pitchFamily="34" charset="0"/>
                <a:ea typeface="Calibri" panose="020F0502020204030204" pitchFamily="34" charset="0"/>
                <a:hlinkClick r:id="rId6"/>
              </a:rPr>
              <a:t>https://online.hbs.edu/blog/post/what-is-creative-problem-solving</a:t>
            </a:r>
            <a:endParaRPr lang="sv-S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sv-SE" sz="1800" dirty="0">
                <a:solidFill>
                  <a:schemeClr val="dk1"/>
                </a:solidFill>
                <a:latin typeface="Calibri"/>
                <a:cs typeface="Calibri"/>
              </a:rPr>
              <a:t>Kreativ problemlösning</a:t>
            </a:r>
          </a:p>
          <a:p>
            <a:pPr marL="1200150" indent="-285750">
              <a:lnSpc>
                <a:spcPct val="107000"/>
              </a:lnSpc>
              <a:buFont typeface="Arial" panose="020B0604020202020204" pitchFamily="34" charset="0"/>
              <a:buChar char="•"/>
            </a:pPr>
            <a:r>
              <a:rPr lang="en-GB" sz="1800" u="sng" dirty="0">
                <a:solidFill>
                  <a:srgbClr val="000000"/>
                </a:solidFill>
                <a:effectLst/>
                <a:latin typeface="Calibri" panose="020F0502020204030204" pitchFamily="34" charset="0"/>
                <a:ea typeface="Calibri" panose="020F0502020204030204" pitchFamily="34" charset="0"/>
                <a:hlinkClick r:id="rId7"/>
              </a:rPr>
              <a:t>https://en.wikipedia.org/wiki/Creative_problem-solving</a:t>
            </a:r>
            <a:endParaRPr lang="sv-SE" sz="1800" dirty="0">
              <a:solidFill>
                <a:srgbClr val="000000"/>
              </a:solidFill>
              <a:effectLst/>
              <a:latin typeface="Calibri" panose="020F0502020204030204" pitchFamily="34" charset="0"/>
              <a:ea typeface="Calibri" panose="020F0502020204030204" pitchFamily="34" charset="0"/>
            </a:endParaRPr>
          </a:p>
          <a:p>
            <a:pPr marL="342900" indent="-342900">
              <a:lnSpc>
                <a:spcPct val="107000"/>
              </a:lnSpc>
              <a:buFont typeface="Symbol" panose="05050102010706020507" pitchFamily="18" charset="2"/>
              <a:buChar char=""/>
            </a:pPr>
            <a:r>
              <a:rPr lang="sv-SE" sz="1800" dirty="0">
                <a:solidFill>
                  <a:schemeClr val="dk1"/>
                </a:solidFill>
                <a:latin typeface="Calibri"/>
                <a:cs typeface="Calibri"/>
              </a:rPr>
              <a:t>Grunderna i kreativ problemlösning – CPS</a:t>
            </a:r>
          </a:p>
          <a:p>
            <a:pPr marL="1200150" indent="-285750">
              <a:lnSpc>
                <a:spcPct val="107000"/>
              </a:lnSpc>
              <a:buFont typeface="Arial" panose="020B0604020202020204" pitchFamily="34" charset="0"/>
              <a:buChar char="•"/>
            </a:pPr>
            <a:r>
              <a:rPr lang="en-GB" sz="1800" u="sng" dirty="0">
                <a:solidFill>
                  <a:srgbClr val="000000"/>
                </a:solidFill>
                <a:effectLst/>
                <a:latin typeface="Calibri" panose="020F0502020204030204" pitchFamily="34" charset="0"/>
                <a:ea typeface="Calibri" panose="020F0502020204030204" pitchFamily="34" charset="0"/>
                <a:hlinkClick r:id="rId8"/>
              </a:rPr>
              <a:t>https://innovationmanagement.se/2010/06/02/the-basics-of-creative-problem-solving-cps/</a:t>
            </a:r>
            <a:endParaRPr lang="sv-S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sv-SE" sz="1800" dirty="0">
                <a:solidFill>
                  <a:schemeClr val="dk1"/>
                </a:solidFill>
                <a:latin typeface="Calibri"/>
                <a:cs typeface="Calibri"/>
              </a:rPr>
              <a:t>Använd kreativ problemlösning för att bygga en livsstil för distansarbete</a:t>
            </a:r>
          </a:p>
          <a:p>
            <a:pPr marL="1200150" indent="-285750">
              <a:lnSpc>
                <a:spcPct val="107000"/>
              </a:lnSpc>
              <a:spcAft>
                <a:spcPts val="800"/>
              </a:spcAft>
              <a:buFont typeface="Arial" panose="020B0604020202020204" pitchFamily="34" charset="0"/>
              <a:buChar char="•"/>
            </a:pPr>
            <a:r>
              <a:rPr lang="sv-SE" sz="1800" u="sng" dirty="0">
                <a:solidFill>
                  <a:srgbClr val="000000"/>
                </a:solidFill>
                <a:effectLst/>
                <a:latin typeface="Calibri" panose="020F0502020204030204" pitchFamily="34" charset="0"/>
                <a:ea typeface="Calibri" panose="020F0502020204030204" pitchFamily="34" charset="0"/>
                <a:hlinkClick r:id="rId9"/>
              </a:rPr>
              <a:t>https://frayedpassport.com/use-creative-problem-solving-to-build-a-remote-work-lifestyle/</a:t>
            </a:r>
            <a:endParaRPr lang="sv-SE" sz="1800" dirty="0">
              <a:solidFill>
                <a:srgbClr val="000000"/>
              </a:solidFill>
              <a:effectLst/>
              <a:latin typeface="Calibri" panose="020F0502020204030204" pitchFamily="34" charset="0"/>
              <a:ea typeface="Calibri" panose="020F0502020204030204" pitchFamily="34" charset="0"/>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0" name="Google Shape;250;p9"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51" name="Google Shape;251;p9"/>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lvl="0">
              <a:buClr>
                <a:srgbClr val="FFFFFF"/>
              </a:buClr>
              <a:buSzPts val="6000"/>
            </a:pPr>
            <a:r>
              <a:rPr lang="en-US" sz="6000" b="1" i="0" u="none" strike="noStrike" cap="none" dirty="0">
                <a:solidFill>
                  <a:srgbClr val="FFFFFF"/>
                </a:solidFill>
                <a:latin typeface="Quattrocento Sans"/>
                <a:ea typeface="Quattrocento Sans"/>
                <a:cs typeface="Quattrocento Sans"/>
                <a:sym typeface="Quattrocento Sans"/>
              </a:rPr>
              <a:t> </a:t>
            </a:r>
            <a:br>
              <a:rPr lang="en-US" sz="6000" b="1" i="0" u="none" strike="noStrike" cap="none" dirty="0">
                <a:solidFill>
                  <a:srgbClr val="FFFFFF"/>
                </a:solidFill>
                <a:latin typeface="Quattrocento Sans"/>
                <a:ea typeface="Quattrocento Sans"/>
                <a:cs typeface="Quattrocento Sans"/>
                <a:sym typeface="Quattrocento Sans"/>
              </a:rPr>
            </a:br>
            <a:r>
              <a:rPr lang="en-US" sz="6000" b="1" dirty="0">
                <a:solidFill>
                  <a:srgbClr val="FFFFFF"/>
                </a:solidFill>
                <a:latin typeface="Quattrocento Sans"/>
                <a:ea typeface="Quattrocento Sans"/>
                <a:cs typeface="Quattrocento Sans"/>
                <a:sym typeface="Quattrocento Sans"/>
              </a:rPr>
              <a:t>AKTIVITET </a:t>
            </a:r>
            <a:r>
              <a:rPr lang="en-US" sz="6000" b="1" i="0" u="none" strike="noStrike" cap="none" dirty="0">
                <a:solidFill>
                  <a:srgbClr val="FFFFFF"/>
                </a:solidFill>
                <a:latin typeface="Quattrocento Sans"/>
                <a:ea typeface="Quattrocento Sans"/>
                <a:cs typeface="Quattrocento Sans"/>
                <a:sym typeface="Quattrocento Sans"/>
              </a:rPr>
              <a:t>1</a:t>
            </a:r>
            <a:endParaRPr dirty="0"/>
          </a:p>
        </p:txBody>
      </p:sp>
      <p:sp>
        <p:nvSpPr>
          <p:cNvPr id="252" name="Google Shape;252;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53" name="Google Shape;253;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4" name="Google Shape;254;p9"/>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55" name="Google Shape;255;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56" name="Google Shape;256;p9"/>
          <p:cNvSpPr txBox="1"/>
          <p:nvPr/>
        </p:nvSpPr>
        <p:spPr>
          <a:xfrm>
            <a:off x="424873" y="3096869"/>
            <a:ext cx="6169890" cy="954067"/>
          </a:xfrm>
          <a:prstGeom prst="rect">
            <a:avLst/>
          </a:prstGeom>
          <a:noFill/>
          <a:ln>
            <a:noFill/>
          </a:ln>
        </p:spPr>
        <p:txBody>
          <a:bodyPr spcFirstLastPara="1" wrap="square" lIns="91425" tIns="45700" rIns="91425" bIns="45700" anchor="t" anchorCtr="0">
            <a:spAutoFit/>
          </a:bodyPr>
          <a:lstStyle/>
          <a:p>
            <a:pPr lvl="0"/>
            <a:r>
              <a:rPr lang="en-US" sz="2800" dirty="0">
                <a:solidFill>
                  <a:schemeClr val="lt1"/>
                </a:solidFill>
                <a:latin typeface="Calibri"/>
                <a:ea typeface="Calibri"/>
                <a:cs typeface="Calibri"/>
                <a:sym typeface="Calibri"/>
              </a:rPr>
              <a:t>7-STEGS CPS-RAMVERK
</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870</Words>
  <Application>Microsoft Office PowerPoint</Application>
  <PresentationFormat>Bredbild</PresentationFormat>
  <Paragraphs>79</Paragraphs>
  <Slides>17</Slides>
  <Notes>13</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17</vt:i4>
      </vt:variant>
    </vt:vector>
  </HeadingPairs>
  <TitlesOfParts>
    <vt:vector size="27" baseType="lpstr">
      <vt:lpstr>Arial</vt:lpstr>
      <vt:lpstr>Calibri Light</vt:lpstr>
      <vt:lpstr>Fjalla One</vt:lpstr>
      <vt:lpstr>Symbol</vt:lpstr>
      <vt:lpstr>Proxima Nova</vt:lpstr>
      <vt:lpstr>Quattrocento Sans</vt:lpstr>
      <vt:lpstr>Calibri</vt:lpstr>
      <vt:lpstr>Office Theme</vt:lpstr>
      <vt:lpstr>1_Office Theme</vt:lpstr>
      <vt:lpstr>2_Office Theme</vt:lpstr>
      <vt:lpstr>Förslag på beredskapsresurser för distansarbete. B-Creative Association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Förslag på beredskapsresurser för distansarbete. B-Creative Association</dc:title>
  <dc:creator>Mike Keegan</dc:creator>
  <cp:lastModifiedBy>ingmarie Rohdin</cp:lastModifiedBy>
  <cp:revision>5</cp:revision>
  <dcterms:created xsi:type="dcterms:W3CDTF">2019-09-26T16:12:10Z</dcterms:created>
  <dcterms:modified xsi:type="dcterms:W3CDTF">2023-04-23T15:33:50Z</dcterms:modified>
</cp:coreProperties>
</file>