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669075" cy="9926625"/>
  <p:embeddedFontLst>
    <p:embeddedFont>
      <p:font typeface="Proxima Nova"/>
      <p:regular r:id="rId23"/>
      <p:bold r:id="rId24"/>
      <p:italic r:id="rId25"/>
      <p:boldItalic r:id="rId26"/>
    </p:embeddedFont>
    <p:embeddedFont>
      <p:font typeface="Quattrocento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g3BcLggwpLNLBrW58Bdf455+GG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Quattrocento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0: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0" name="Google Shape;270;p11: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2" name="Google Shape;282;p1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3: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3" name="Google Shape;293;p1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4: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5: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6" name="Google Shape;316;p1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7" name="Google Shape;327;p16: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7: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p1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p2: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3: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4: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p4: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5: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p6: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p7: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8: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8: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66900" y="4715125"/>
            <a:ext cx="5335250" cy="44669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7" name="Google Shape;247;p9:notes"/>
          <p:cNvSpPr/>
          <p:nvPr>
            <p:ph idx="2" type="sldImg"/>
          </p:nvPr>
        </p:nvSpPr>
        <p:spPr>
          <a:xfrm>
            <a:off x="1111725" y="744475"/>
            <a:ext cx="444625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6" name="Shape 86"/>
        <p:cNvGrpSpPr/>
        <p:nvPr/>
      </p:nvGrpSpPr>
      <p:grpSpPr>
        <a:xfrm>
          <a:off x="0" y="0"/>
          <a:ext cx="0" cy="0"/>
          <a:chOff x="0" y="0"/>
          <a:chExt cx="0" cy="0"/>
        </a:xfrm>
      </p:grpSpPr>
      <p:sp>
        <p:nvSpPr>
          <p:cNvPr id="87" name="Google Shape;87;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
        <p:nvSpPr>
          <p:cNvPr id="93" name="Google Shape;93;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5" name="Google Shape;9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3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1" name="Google Shape;10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3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3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4" name="Google Shape;114;p3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3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9"/>
          <p:cNvSpPr/>
          <p:nvPr>
            <p:ph idx="2" type="pic"/>
          </p:nvPr>
        </p:nvSpPr>
        <p:spPr>
          <a:xfrm>
            <a:off x="5183188" y="987425"/>
            <a:ext cx="6172200" cy="4873625"/>
          </a:xfrm>
          <a:prstGeom prst="rect">
            <a:avLst/>
          </a:prstGeom>
          <a:noFill/>
          <a:ln>
            <a:noFill/>
          </a:ln>
        </p:spPr>
      </p:sp>
      <p:sp>
        <p:nvSpPr>
          <p:cNvPr id="139" name="Google Shape;139;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 name="Google Shape;82;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3.jpg"/><Relationship Id="rId6" Type="http://schemas.openxmlformats.org/officeDocument/2006/relationships/hyperlink" Target="https://innovationmanagement.se/2010/06/02/the-basics-of-creative-problem-solving-cp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3.jpg"/><Relationship Id="rId6" Type="http://schemas.openxmlformats.org/officeDocument/2006/relationships/hyperlink" Target="https://www.ntaskmanager.com/blog/top-problem-solving-activities-for-your-team-to-mast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3.jpg"/><Relationship Id="rId6"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3.jpg"/><Relationship Id="rId6"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5.pn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hyperlink" Target="https://frayedpassport.com/use-creative-problem-solving-to-build-a-remote-work-lifestyle/" TargetMode="External"/><Relationship Id="rId5" Type="http://schemas.openxmlformats.org/officeDocument/2006/relationships/image" Target="../media/image13.jpg"/><Relationship Id="rId6" Type="http://schemas.openxmlformats.org/officeDocument/2006/relationships/hyperlink" Target="https://online.hbs.edu/blog/post/what-is-creative-problem-solving" TargetMode="External"/><Relationship Id="rId7" Type="http://schemas.openxmlformats.org/officeDocument/2006/relationships/hyperlink" Target="https://en.wikipedia.org/wiki/Creative_problem-solving" TargetMode="External"/><Relationship Id="rId8" Type="http://schemas.openxmlformats.org/officeDocument/2006/relationships/hyperlink" Target="https://innovationmanagement.se/2010/06/02/the-basics-of-creative-problem-solving-cp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1.jpg"/><Relationship Id="rId5" Type="http://schemas.openxmlformats.org/officeDocument/2006/relationships/image" Target="../media/image9.png"/><Relationship Id="rId6"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1"/>
          <p:cNvPicPr preferRelativeResize="0"/>
          <p:nvPr/>
        </p:nvPicPr>
        <p:blipFill rotWithShape="1">
          <a:blip r:embed="rId3">
            <a:alphaModFix/>
          </a:blip>
          <a:srcRect b="0" l="0" r="0" t="0"/>
          <a:stretch/>
        </p:blipFill>
        <p:spPr>
          <a:xfrm>
            <a:off x="10117304" y="6275993"/>
            <a:ext cx="1964299" cy="412100"/>
          </a:xfrm>
          <a:prstGeom prst="rect">
            <a:avLst/>
          </a:prstGeom>
          <a:noFill/>
          <a:ln>
            <a:noFill/>
          </a:ln>
        </p:spPr>
      </p:pic>
      <p:pic>
        <p:nvPicPr>
          <p:cNvPr id="160" name="Google Shape;160;p1"/>
          <p:cNvPicPr preferRelativeResize="0"/>
          <p:nvPr/>
        </p:nvPicPr>
        <p:blipFill rotWithShape="1">
          <a:blip r:embed="rId4">
            <a:alphaModFix/>
          </a:blip>
          <a:srcRect b="0" l="0" r="0" t="0"/>
          <a:stretch/>
        </p:blipFill>
        <p:spPr>
          <a:xfrm>
            <a:off x="742909" y="855409"/>
            <a:ext cx="6558564" cy="3269778"/>
          </a:xfrm>
          <a:prstGeom prst="rect">
            <a:avLst/>
          </a:prstGeom>
          <a:noFill/>
          <a:ln>
            <a:noFill/>
          </a:ln>
        </p:spPr>
      </p:pic>
      <p:sp>
        <p:nvSpPr>
          <p:cNvPr id="161" name="Google Shape;161;p1"/>
          <p:cNvSpPr txBox="1"/>
          <p:nvPr>
            <p:ph type="ctrTitle"/>
          </p:nvPr>
        </p:nvSpPr>
        <p:spPr>
          <a:xfrm>
            <a:off x="1297489" y="4189268"/>
            <a:ext cx="9597021" cy="2086725"/>
          </a:xfrm>
          <a:prstGeom prst="rect">
            <a:avLst/>
          </a:prstGeom>
          <a:noFill/>
          <a:ln>
            <a:noFill/>
          </a:ln>
        </p:spPr>
        <p:txBody>
          <a:bodyPr anchorCtr="0" anchor="b" bIns="45700" lIns="91425" spcFirstLastPara="1" rIns="91425" wrap="square" tIns="45700">
            <a:spAutoFit/>
          </a:bodyPr>
          <a:lstStyle/>
          <a:p>
            <a:pPr indent="0" lvl="0" marL="0" rtl="0" algn="ctr">
              <a:lnSpc>
                <a:spcPct val="90000"/>
              </a:lnSpc>
              <a:spcBef>
                <a:spcPts val="0"/>
              </a:spcBef>
              <a:spcAft>
                <a:spcPts val="0"/>
              </a:spcAft>
              <a:buClr>
                <a:srgbClr val="C00000"/>
              </a:buClr>
              <a:buSzPts val="4800"/>
              <a:buFont typeface="Arial"/>
              <a:buNone/>
            </a:pPr>
            <a:r>
              <a:rPr lang="en-US" sz="4800">
                <a:solidFill>
                  <a:srgbClr val="C00000"/>
                </a:solidFill>
                <a:latin typeface="Arial"/>
                <a:ea typeface="Arial"/>
                <a:cs typeface="Arial"/>
                <a:sym typeface="Arial"/>
              </a:rPr>
              <a:t>Nutzenversprechen für Ressourcen zur Bereitschaft zur Fernarbeit.</a:t>
            </a:r>
            <a:br>
              <a:rPr lang="en-US" sz="4800">
                <a:solidFill>
                  <a:srgbClr val="C00000"/>
                </a:solidFill>
                <a:latin typeface="Arial"/>
                <a:ea typeface="Arial"/>
                <a:cs typeface="Arial"/>
                <a:sym typeface="Arial"/>
              </a:rPr>
            </a:br>
            <a:r>
              <a:rPr lang="en-US" sz="4800">
                <a:solidFill>
                  <a:srgbClr val="7030A0"/>
                </a:solidFill>
                <a:latin typeface="Arial"/>
                <a:ea typeface="Arial"/>
                <a:cs typeface="Arial"/>
                <a:sym typeface="Arial"/>
              </a:rPr>
              <a:t>B-Creative Association</a:t>
            </a:r>
            <a:endParaRPr/>
          </a:p>
        </p:txBody>
      </p:sp>
      <p:pic>
        <p:nvPicPr>
          <p:cNvPr id="162" name="Google Shape;162;p1"/>
          <p:cNvPicPr preferRelativeResize="0"/>
          <p:nvPr/>
        </p:nvPicPr>
        <p:blipFill rotWithShape="1">
          <a:blip r:embed="rId4">
            <a:alphaModFix/>
          </a:blip>
          <a:srcRect b="0" l="0" r="0" t="0"/>
          <a:stretch/>
        </p:blipFill>
        <p:spPr>
          <a:xfrm>
            <a:off x="423313" y="6022566"/>
            <a:ext cx="1405487" cy="5588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62" name="Google Shape;262;p10"/>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63" name="Google Shape;263;p10"/>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64" name="Google Shape;264;p10"/>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65" name="Google Shape;265;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66" name="Google Shape;266;p10"/>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67" name="Google Shape;267;p10"/>
          <p:cNvSpPr txBox="1"/>
          <p:nvPr/>
        </p:nvSpPr>
        <p:spPr>
          <a:xfrm>
            <a:off x="612816" y="1483947"/>
            <a:ext cx="6243782" cy="36933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Durch das kreative Lösen von Problemen erhalten Sie auch die Möglichkeit, Ihre Persönlichkeit zu entwickeln, d. h. Aktivität, Kreativität, Ausdauer und Kooperationsfähigkeit zu entwickeln.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Diese Aktivität enthält 7 Tipps für kreative Problemlösungen.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Link zur Ressource: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https://innovationmanagement.se/2010/06/02/the-basics-of-creative-problem-solving-cps/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73" name="Google Shape;273;p11"/>
          <p:cNvPicPr preferRelativeResize="0"/>
          <p:nvPr/>
        </p:nvPicPr>
        <p:blipFill rotWithShape="1">
          <a:blip r:embed="rId4">
            <a:alphaModFix amt="27000"/>
          </a:blip>
          <a:srcRect b="7890" l="0" r="0" t="7891"/>
          <a:stretch/>
        </p:blipFill>
        <p:spPr>
          <a:xfrm>
            <a:off x="1" y="0"/>
            <a:ext cx="12191998" cy="6858000"/>
          </a:xfrm>
          <a:prstGeom prst="rect">
            <a:avLst/>
          </a:prstGeom>
          <a:solidFill>
            <a:srgbClr val="662483"/>
          </a:solidFill>
          <a:ln>
            <a:noFill/>
          </a:ln>
        </p:spPr>
      </p:pic>
      <p:sp>
        <p:nvSpPr>
          <p:cNvPr id="274" name="Google Shape;274;p11"/>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AKTIVITÄT 2</a:t>
            </a:r>
            <a:endParaRPr b="0" i="0" sz="1400" u="none" cap="none" strike="noStrike">
              <a:solidFill>
                <a:srgbClr val="000000"/>
              </a:solidFill>
              <a:latin typeface="Arial"/>
              <a:ea typeface="Arial"/>
              <a:cs typeface="Arial"/>
              <a:sym typeface="Arial"/>
            </a:endParaRPr>
          </a:p>
        </p:txBody>
      </p:sp>
      <p:sp>
        <p:nvSpPr>
          <p:cNvPr id="275" name="Google Shape;275;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76" name="Google Shape;276;p11"/>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77" name="Google Shape;277;p11"/>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78" name="Google Shape;278;p11"/>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79" name="Google Shape;279;p11"/>
          <p:cNvSpPr txBox="1"/>
          <p:nvPr/>
        </p:nvSpPr>
        <p:spPr>
          <a:xfrm>
            <a:off x="471055" y="3176827"/>
            <a:ext cx="616989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VIDEOS - WAS IST KREATIVE PROBLEMLÖSUNG? </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85" name="Google Shape;285;p12"/>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86" name="Google Shape;286;p12"/>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87" name="Google Shape;287;p12"/>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88" name="Google Shape;288;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89" name="Google Shape;289;p12"/>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90" name="Google Shape;290;p12"/>
          <p:cNvSpPr txBox="1"/>
          <p:nvPr/>
        </p:nvSpPr>
        <p:spPr>
          <a:xfrm>
            <a:off x="655782" y="1052945"/>
            <a:ext cx="5754254"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Wenn es darum geht, innovative Lösungen für besondere organisatorische Herausforderungen oder für das eigene Leben zu entwickeln, kann die Anwendung bewährter Methoden für das Brainstorming von Ideen und die Suche nach der bestmöglichen Lösung ein guter Weg sein, um Ihre Ziele zu erreichen. Eine solche Methode ist die kreative Problemlösung.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Diese Aktivität enthält 3 Videos, die das kreative Problemlösen erklären.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96" name="Google Shape;296;p13"/>
          <p:cNvPicPr preferRelativeResize="0"/>
          <p:nvPr/>
        </p:nvPicPr>
        <p:blipFill rotWithShape="1">
          <a:blip r:embed="rId4">
            <a:alphaModFix amt="27000"/>
          </a:blip>
          <a:srcRect b="7890" l="0" r="0" t="7891"/>
          <a:stretch/>
        </p:blipFill>
        <p:spPr>
          <a:xfrm>
            <a:off x="1" y="0"/>
            <a:ext cx="12191998" cy="6858000"/>
          </a:xfrm>
          <a:prstGeom prst="rect">
            <a:avLst/>
          </a:prstGeom>
          <a:solidFill>
            <a:srgbClr val="662483"/>
          </a:solidFill>
          <a:ln>
            <a:noFill/>
          </a:ln>
        </p:spPr>
      </p:pic>
      <p:sp>
        <p:nvSpPr>
          <p:cNvPr id="297" name="Google Shape;297;p13"/>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AKTIVITÄT 3</a:t>
            </a:r>
            <a:endParaRPr b="1" i="0" sz="6000" u="none" cap="none" strike="noStrike">
              <a:solidFill>
                <a:srgbClr val="FFFFFF"/>
              </a:solidFill>
              <a:latin typeface="Quattrocento Sans"/>
              <a:ea typeface="Quattrocento Sans"/>
              <a:cs typeface="Quattrocento Sans"/>
              <a:sym typeface="Quattrocento Sans"/>
            </a:endParaRPr>
          </a:p>
        </p:txBody>
      </p:sp>
      <p:sp>
        <p:nvSpPr>
          <p:cNvPr id="298" name="Google Shape;298;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99" name="Google Shape;299;p13"/>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0" name="Google Shape;300;p13"/>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301" name="Google Shape;301;p13"/>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302" name="Google Shape;302;p13"/>
          <p:cNvSpPr txBox="1"/>
          <p:nvPr/>
        </p:nvSpPr>
        <p:spPr>
          <a:xfrm>
            <a:off x="471055" y="3176827"/>
            <a:ext cx="616989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Calibri"/>
                <a:ea typeface="Calibri"/>
                <a:cs typeface="Calibri"/>
                <a:sym typeface="Calibri"/>
              </a:rPr>
              <a:t>VIDEOS - WAS IST KREATIVE PROBLEMLÖSUNG? </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308" name="Google Shape;308;p14"/>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09" name="Google Shape;309;p14"/>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310" name="Google Shape;310;p14"/>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311" name="Google Shape;311;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312" name="Google Shape;312;p14"/>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313" name="Google Shape;313;p14"/>
          <p:cNvSpPr txBox="1"/>
          <p:nvPr/>
        </p:nvSpPr>
        <p:spPr>
          <a:xfrm>
            <a:off x="655782" y="1052945"/>
            <a:ext cx="5754254"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Alle Problemlösungsprozesse beginnen mit der Identifizierung des Problems. Anschließend muss das Team mögliche Vorgehensweisen bewerten und den besten Weg zur Lösung des Problems wählen. Eine Problemlösungsaktivität hilft dabei, diese Stärken zu identifizieren und Problemlösungsfähigkeiten und -strategien zu entwickeln, während Sie mit Ihrem Team Spaß haben.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Diese Aktivität enthält 2 lustige Problemlösungsaktivitäten.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Für weitere Aktivitäten besuchen Sie die Quelle: </a:t>
            </a:r>
            <a:r>
              <a:rPr b="0"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https://www.ntaskmanager.com/blog/top-problem-solving-activities-for-your-team-to-master/</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319" name="Google Shape;319;p15"/>
          <p:cNvPicPr preferRelativeResize="0"/>
          <p:nvPr/>
        </p:nvPicPr>
        <p:blipFill rotWithShape="1">
          <a:blip r:embed="rId4">
            <a:alphaModFix amt="27000"/>
          </a:blip>
          <a:srcRect b="7890" l="0" r="0" t="7891"/>
          <a:stretch/>
        </p:blipFill>
        <p:spPr>
          <a:xfrm>
            <a:off x="1" y="0"/>
            <a:ext cx="12191998" cy="6858000"/>
          </a:xfrm>
          <a:prstGeom prst="rect">
            <a:avLst/>
          </a:prstGeom>
          <a:solidFill>
            <a:srgbClr val="662483"/>
          </a:solidFill>
          <a:ln>
            <a:noFill/>
          </a:ln>
        </p:spPr>
      </p:pic>
      <p:sp>
        <p:nvSpPr>
          <p:cNvPr id="320" name="Google Shape;320;p15"/>
          <p:cNvSpPr txBox="1"/>
          <p:nvPr/>
        </p:nvSpPr>
        <p:spPr>
          <a:xfrm>
            <a:off x="342782" y="1157877"/>
            <a:ext cx="11341218"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 ABSCHLUSS &amp; FAZIT </a:t>
            </a:r>
            <a:endParaRPr b="0" i="0" sz="1400" u="none" cap="none" strike="noStrike">
              <a:solidFill>
                <a:srgbClr val="000000"/>
              </a:solidFill>
              <a:latin typeface="Arial"/>
              <a:ea typeface="Arial"/>
              <a:cs typeface="Arial"/>
              <a:sym typeface="Arial"/>
            </a:endParaRPr>
          </a:p>
        </p:txBody>
      </p:sp>
      <p:sp>
        <p:nvSpPr>
          <p:cNvPr id="321" name="Google Shape;321;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322" name="Google Shape;322;p1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23" name="Google Shape;323;p15"/>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324" name="Google Shape;324;p15"/>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330" name="Google Shape;330;p1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331" name="Google Shape;331;p16"/>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332" name="Google Shape;332;p16"/>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333" name="Google Shape;333;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334" name="Google Shape;334;p1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335" name="Google Shape;335;p16"/>
          <p:cNvSpPr txBox="1"/>
          <p:nvPr/>
        </p:nvSpPr>
        <p:spPr>
          <a:xfrm>
            <a:off x="683491" y="593042"/>
            <a:ext cx="6465454"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Kreative Problemlösung ist innovative Problemlösung. Ein kreativer Problemlöser findet oft völlig neue Lösungen, anstatt einfach normale Lösungen zu finden und umzusetzen.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"Für jedes Problem gibt es eine Lösung. Man muss nur kreativ genug sein, um sie zu finden." - Travis Kalanick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1"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1"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Calibri"/>
                <a:ea typeface="Calibri"/>
                <a:cs typeface="Calibri"/>
                <a:sym typeface="Calibri"/>
              </a:rPr>
              <a:t>Bild von pch.vector auf Freepik</a:t>
            </a:r>
            <a:endParaRPr b="0" i="1" sz="1000" u="none" cap="none" strike="noStrike">
              <a:solidFill>
                <a:schemeClr val="dk1"/>
              </a:solidFill>
              <a:latin typeface="Calibri"/>
              <a:ea typeface="Calibri"/>
              <a:cs typeface="Calibri"/>
              <a:sym typeface="Calibri"/>
            </a:endParaRPr>
          </a:p>
        </p:txBody>
      </p:sp>
      <p:pic>
        <p:nvPicPr>
          <p:cNvPr id="336" name="Google Shape;336;p16"/>
          <p:cNvPicPr preferRelativeResize="0"/>
          <p:nvPr/>
        </p:nvPicPr>
        <p:blipFill rotWithShape="1">
          <a:blip r:embed="rId6">
            <a:alphaModFix/>
          </a:blip>
          <a:srcRect b="0" l="0" r="0" t="0"/>
          <a:stretch/>
        </p:blipFill>
        <p:spPr>
          <a:xfrm>
            <a:off x="1271081" y="2857443"/>
            <a:ext cx="3485745" cy="21785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7"/>
          <p:cNvSpPr txBox="1"/>
          <p:nvPr/>
        </p:nvSpPr>
        <p:spPr>
          <a:xfrm>
            <a:off x="5185019" y="6117074"/>
            <a:ext cx="6771640"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2021-1-SE01-KA220-VET-000032922</a:t>
            </a:r>
            <a:endParaRPr b="0" i="0" sz="1400" u="none" cap="none" strike="noStrike">
              <a:solidFill>
                <a:srgbClr val="000000"/>
              </a:solidFill>
              <a:latin typeface="Arial"/>
              <a:ea typeface="Arial"/>
              <a:cs typeface="Arial"/>
              <a:sym typeface="Arial"/>
            </a:endParaRPr>
          </a:p>
        </p:txBody>
      </p:sp>
      <p:pic>
        <p:nvPicPr>
          <p:cNvPr id="342" name="Google Shape;342;p17"/>
          <p:cNvPicPr preferRelativeResize="0"/>
          <p:nvPr/>
        </p:nvPicPr>
        <p:blipFill rotWithShape="1">
          <a:blip r:embed="rId3">
            <a:alphaModFix/>
          </a:blip>
          <a:srcRect b="0" l="0" r="0" t="0"/>
          <a:stretch/>
        </p:blipFill>
        <p:spPr>
          <a:xfrm>
            <a:off x="3923930" y="974010"/>
            <a:ext cx="4077070" cy="2355115"/>
          </a:xfrm>
          <a:prstGeom prst="rect">
            <a:avLst/>
          </a:prstGeom>
          <a:noFill/>
          <a:ln>
            <a:noFill/>
          </a:ln>
        </p:spPr>
      </p:pic>
      <p:sp>
        <p:nvSpPr>
          <p:cNvPr id="343" name="Google Shape;343;p17"/>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Calibri"/>
              <a:ea typeface="Calibri"/>
              <a:cs typeface="Calibri"/>
              <a:sym typeface="Calibri"/>
            </a:endParaRPr>
          </a:p>
        </p:txBody>
      </p:sp>
      <p:sp>
        <p:nvSpPr>
          <p:cNvPr id="344" name="Google Shape;344;p1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5" name="Google Shape;345;p17"/>
          <p:cNvPicPr preferRelativeResize="0"/>
          <p:nvPr/>
        </p:nvPicPr>
        <p:blipFill rotWithShape="1">
          <a:blip r:embed="rId4">
            <a:alphaModFix/>
          </a:blip>
          <a:srcRect b="0" l="0" r="0" t="0"/>
          <a:stretch/>
        </p:blipFill>
        <p:spPr>
          <a:xfrm>
            <a:off x="2297323" y="3690456"/>
            <a:ext cx="7597354" cy="1609650"/>
          </a:xfrm>
          <a:prstGeom prst="rect">
            <a:avLst/>
          </a:prstGeom>
          <a:noFill/>
          <a:ln>
            <a:noFill/>
          </a:ln>
        </p:spPr>
      </p:pic>
      <p:pic>
        <p:nvPicPr>
          <p:cNvPr id="346" name="Google Shape;346;p17"/>
          <p:cNvPicPr preferRelativeResize="0"/>
          <p:nvPr/>
        </p:nvPicPr>
        <p:blipFill rotWithShape="1">
          <a:blip r:embed="rId5">
            <a:alphaModFix/>
          </a:blip>
          <a:srcRect b="0" l="0" r="0" t="0"/>
          <a:stretch/>
        </p:blipFill>
        <p:spPr>
          <a:xfrm>
            <a:off x="3220720" y="6185590"/>
            <a:ext cx="1964299" cy="412100"/>
          </a:xfrm>
          <a:prstGeom prst="rect">
            <a:avLst/>
          </a:prstGeom>
          <a:noFill/>
          <a:ln>
            <a:noFill/>
          </a:ln>
        </p:spPr>
      </p:pic>
      <p:pic>
        <p:nvPicPr>
          <p:cNvPr id="347" name="Google Shape;347;p17"/>
          <p:cNvPicPr preferRelativeResize="0"/>
          <p:nvPr/>
        </p:nvPicPr>
        <p:blipFill rotWithShape="1">
          <a:blip r:embed="rId3">
            <a:alphaModFix/>
          </a:blip>
          <a:srcRect b="0" l="0" r="0" t="0"/>
          <a:stretch/>
        </p:blipFill>
        <p:spPr>
          <a:xfrm>
            <a:off x="423313" y="6185590"/>
            <a:ext cx="1405487" cy="5588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pic>
        <p:nvPicPr>
          <p:cNvPr id="167" name="Google Shape;167;p2"/>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68" name="Google Shape;168;p2"/>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69" name="Google Shape;169;p2"/>
          <p:cNvSpPr/>
          <p:nvPr/>
        </p:nvSpPr>
        <p:spPr>
          <a:xfrm>
            <a:off x="1024037" y="1733354"/>
            <a:ext cx="9361586" cy="4189509"/>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0" name="Google Shape;170;p2"/>
          <p:cNvSpPr txBox="1"/>
          <p:nvPr/>
        </p:nvSpPr>
        <p:spPr>
          <a:xfrm>
            <a:off x="1024036" y="874925"/>
            <a:ext cx="9175800" cy="73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4200" u="none" cap="none" strike="noStrike">
                <a:solidFill>
                  <a:srgbClr val="7030A0"/>
                </a:solidFill>
                <a:latin typeface="Arial"/>
                <a:ea typeface="Arial"/>
                <a:cs typeface="Arial"/>
                <a:sym typeface="Arial"/>
              </a:rPr>
              <a:t>Bereitschaft zur Fernarbeit - Themen</a:t>
            </a:r>
            <a:endParaRPr b="0" i="0" sz="1200" u="none" cap="none" strike="noStrike">
              <a:solidFill>
                <a:srgbClr val="000000"/>
              </a:solidFill>
              <a:latin typeface="Arial"/>
              <a:ea typeface="Arial"/>
              <a:cs typeface="Arial"/>
              <a:sym typeface="Arial"/>
            </a:endParaRPr>
          </a:p>
        </p:txBody>
      </p:sp>
      <p:sp>
        <p:nvSpPr>
          <p:cNvPr id="171" name="Google Shape;171;p2"/>
          <p:cNvSpPr txBox="1"/>
          <p:nvPr/>
        </p:nvSpPr>
        <p:spPr>
          <a:xfrm>
            <a:off x="1297395" y="2101584"/>
            <a:ext cx="8814869"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Im Rahmen des RETAIN ME-Projekts werden die folgenden 6 Themen zur Bereitschaft zur Fernarbeit behandelt: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Themen zur Bereitschaft zur Telearbeit:</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Fähigkeit, in einem Team auf Distanz zu arbeiten.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Die virtuelle Kommunikation verstehen.</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Entwicklung von Zeitmanagement- und Organisationsfähigkeiten.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4.    Verstehen und Entwickeln von kreativen Problemlösungen.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5.    Entwicklung von Fähigkeiten zum kritischen Denken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6.    Verbesserung der Fähigkeit zur Anwendung von Disziplin</a:t>
            </a:r>
            <a:endParaRPr b="1" i="0" sz="2000" u="none" cap="none" strike="noStrike">
              <a:solidFill>
                <a:schemeClr val="dk1"/>
              </a:solidFill>
              <a:latin typeface="Arial"/>
              <a:ea typeface="Arial"/>
              <a:cs typeface="Arial"/>
              <a:sym typeface="Arial"/>
            </a:endParaRPr>
          </a:p>
        </p:txBody>
      </p:sp>
      <p:sp>
        <p:nvSpPr>
          <p:cNvPr id="172" name="Google Shape;172;p2"/>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3" name="Google Shape;173;p2"/>
          <p:cNvPicPr preferRelativeResize="0"/>
          <p:nvPr/>
        </p:nvPicPr>
        <p:blipFill rotWithShape="1">
          <a:blip r:embed="rId5">
            <a:alphaModFix/>
          </a:blip>
          <a:srcRect b="0" l="0" r="0" t="0"/>
          <a:stretch/>
        </p:blipFill>
        <p:spPr>
          <a:xfrm>
            <a:off x="121472" y="6257669"/>
            <a:ext cx="1405487" cy="558864"/>
          </a:xfrm>
          <a:prstGeom prst="rect">
            <a:avLst/>
          </a:prstGeom>
          <a:noFill/>
          <a:ln>
            <a:noFill/>
          </a:ln>
        </p:spPr>
      </p:pic>
      <p:pic>
        <p:nvPicPr>
          <p:cNvPr id="174" name="Google Shape;174;p2"/>
          <p:cNvPicPr preferRelativeResize="0"/>
          <p:nvPr/>
        </p:nvPicPr>
        <p:blipFill rotWithShape="1">
          <a:blip r:embed="rId6">
            <a:alphaModFix/>
          </a:blip>
          <a:srcRect b="0" l="0" r="0" t="0"/>
          <a:stretch/>
        </p:blipFill>
        <p:spPr>
          <a:xfrm>
            <a:off x="10117304" y="6365502"/>
            <a:ext cx="1964299" cy="41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pic>
        <p:nvPicPr>
          <p:cNvPr id="179" name="Google Shape;179;p3"/>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80" name="Google Shape;180;p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81" name="Google Shape;181;p3"/>
          <p:cNvSpPr/>
          <p:nvPr/>
        </p:nvSpPr>
        <p:spPr>
          <a:xfrm>
            <a:off x="263514" y="1404435"/>
            <a:ext cx="11771468" cy="3917140"/>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2" name="Google Shape;182;p3"/>
          <p:cNvSpPr txBox="1"/>
          <p:nvPr/>
        </p:nvSpPr>
        <p:spPr>
          <a:xfrm>
            <a:off x="1209963" y="1656090"/>
            <a:ext cx="107172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3700" u="none" cap="none" strike="noStrike">
                <a:solidFill>
                  <a:srgbClr val="7030A0"/>
                </a:solidFill>
                <a:latin typeface="Arial"/>
                <a:ea typeface="Arial"/>
                <a:cs typeface="Arial"/>
                <a:sym typeface="Arial"/>
              </a:rPr>
              <a:t>Bereitschaft zur Fernarbeit - Nutzenversprechen</a:t>
            </a:r>
            <a:endParaRPr b="0" i="0" sz="1100" u="none" cap="none" strike="noStrike">
              <a:solidFill>
                <a:srgbClr val="000000"/>
              </a:solidFill>
              <a:latin typeface="Arial"/>
              <a:ea typeface="Arial"/>
              <a:cs typeface="Arial"/>
              <a:sym typeface="Arial"/>
            </a:endParaRPr>
          </a:p>
        </p:txBody>
      </p:sp>
      <p:sp>
        <p:nvSpPr>
          <p:cNvPr id="183" name="Google Shape;183;p3"/>
          <p:cNvSpPr txBox="1"/>
          <p:nvPr/>
        </p:nvSpPr>
        <p:spPr>
          <a:xfrm>
            <a:off x="1455939" y="2374825"/>
            <a:ext cx="9809823" cy="252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Es ist für die Endnutzer des RETAIN ME-Projekts von Vorteil, da die Arbeitnehmer über die Bereitschaft und das Wissen für Fernarbeit verfügen: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sind sich der verschiedenen Möglichkeiten der Arbeit auf Distanz in einem Team stärker bewusst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sind eher kreative Problemlöser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wissen, wie sie sich auf die virtuelle Kommunikation vorbereiten können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wissen, wie man kritisch denkt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 die am meisten benötigten Fähigkeiten und Kenntnisse für das Zeitmanagement kennen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close up of a sign&#10;&#10;Description automatically generated" id="184" name="Google Shape;184;p3"/>
          <p:cNvPicPr preferRelativeResize="0"/>
          <p:nvPr/>
        </p:nvPicPr>
        <p:blipFill rotWithShape="1">
          <a:blip r:embed="rId5">
            <a:alphaModFix/>
          </a:blip>
          <a:srcRect b="0" l="0" r="0" t="0"/>
          <a:stretch/>
        </p:blipFill>
        <p:spPr>
          <a:xfrm>
            <a:off x="9743440" y="6040310"/>
            <a:ext cx="2047240" cy="583995"/>
          </a:xfrm>
          <a:prstGeom prst="rect">
            <a:avLst/>
          </a:prstGeom>
          <a:noFill/>
          <a:ln>
            <a:noFill/>
          </a:ln>
        </p:spPr>
      </p:pic>
      <p:sp>
        <p:nvSpPr>
          <p:cNvPr id="185" name="Google Shape;185;p3"/>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6" name="Google Shape;186;p3"/>
          <p:cNvPicPr preferRelativeResize="0"/>
          <p:nvPr/>
        </p:nvPicPr>
        <p:blipFill rotWithShape="1">
          <a:blip r:embed="rId6">
            <a:alphaModFix/>
          </a:blip>
          <a:srcRect b="0" l="0" r="0" t="0"/>
          <a:stretch/>
        </p:blipFill>
        <p:spPr>
          <a:xfrm>
            <a:off x="263514" y="6040310"/>
            <a:ext cx="1405487" cy="558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4"/>
          <p:cNvPicPr preferRelativeResize="0"/>
          <p:nvPr/>
        </p:nvPicPr>
        <p:blipFill rotWithShape="1">
          <a:blip r:embed="rId3">
            <a:alphaModFix amt="36000"/>
          </a:blip>
          <a:srcRect b="15473" l="0" r="-1" t="15454"/>
          <a:stretch/>
        </p:blipFill>
        <p:spPr>
          <a:xfrm>
            <a:off x="838200" y="-1"/>
            <a:ext cx="9928860" cy="6858001"/>
          </a:xfrm>
          <a:prstGeom prst="rect">
            <a:avLst/>
          </a:prstGeom>
          <a:solidFill>
            <a:schemeClr val="lt1"/>
          </a:solidFill>
          <a:ln>
            <a:noFill/>
          </a:ln>
        </p:spPr>
      </p:pic>
      <p:pic>
        <p:nvPicPr>
          <p:cNvPr id="192" name="Google Shape;192;p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193" name="Google Shape;193;p4"/>
          <p:cNvSpPr/>
          <p:nvPr/>
        </p:nvSpPr>
        <p:spPr>
          <a:xfrm>
            <a:off x="0" y="1391024"/>
            <a:ext cx="11955486" cy="3930551"/>
          </a:xfrm>
          <a:prstGeom prst="roundRect">
            <a:avLst>
              <a:gd fmla="val 16667"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4"/>
          <p:cNvSpPr txBox="1"/>
          <p:nvPr/>
        </p:nvSpPr>
        <p:spPr>
          <a:xfrm>
            <a:off x="266700" y="1473038"/>
            <a:ext cx="1178598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rgbClr val="7030A0"/>
                </a:solidFill>
                <a:latin typeface="Arial"/>
                <a:ea typeface="Arial"/>
                <a:cs typeface="Arial"/>
                <a:sym typeface="Arial"/>
              </a:rPr>
              <a:t>Bereitschaft zur Fernarbeit - Wichtige Lernziele</a:t>
            </a:r>
            <a:endParaRPr b="0" i="0" sz="1400" u="none" cap="none" strike="noStrike">
              <a:solidFill>
                <a:srgbClr val="000000"/>
              </a:solidFill>
              <a:latin typeface="Arial"/>
              <a:ea typeface="Arial"/>
              <a:cs typeface="Arial"/>
              <a:sym typeface="Arial"/>
            </a:endParaRPr>
          </a:p>
        </p:txBody>
      </p:sp>
      <p:sp>
        <p:nvSpPr>
          <p:cNvPr id="195" name="Google Shape;195;p4"/>
          <p:cNvSpPr txBox="1"/>
          <p:nvPr/>
        </p:nvSpPr>
        <p:spPr>
          <a:xfrm>
            <a:off x="1080655" y="2141130"/>
            <a:ext cx="9151939" cy="252376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Die wichtigsten Lernziele für das Kapitel über die Bereitschaft zur Fernarbeit sind:</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Arial"/>
                <a:ea typeface="Arial"/>
                <a:cs typeface="Arial"/>
                <a:sym typeface="Arial"/>
              </a:rPr>
              <a:t>Die Teilnehmer wissen, wie sie in einem Team auf Distanz arbeiten können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Arial"/>
                <a:ea typeface="Arial"/>
                <a:cs typeface="Arial"/>
                <a:sym typeface="Arial"/>
              </a:rPr>
              <a:t>Teilnehmer verstehen virtuelle Kommunikation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Arial"/>
                <a:ea typeface="Arial"/>
                <a:cs typeface="Arial"/>
                <a:sym typeface="Arial"/>
              </a:rPr>
              <a:t>Die Teilnehmer verstehen kritisches Denken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Arial"/>
                <a:ea typeface="Arial"/>
                <a:cs typeface="Arial"/>
                <a:sym typeface="Arial"/>
              </a:rPr>
              <a:t>Die Teilnehmer wissen, wie sie ihre Zeit besser organisieren und verwalten können.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Arial"/>
                <a:ea typeface="Arial"/>
                <a:cs typeface="Arial"/>
                <a:sym typeface="Arial"/>
              </a:rPr>
              <a:t>Die Teilnehmer wissen, wie sie kreative Problemlösungen anwenden können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000"/>
              <a:buFont typeface="Calibri"/>
              <a:buAutoNum type="arabicPeriod"/>
            </a:pPr>
            <a:r>
              <a:rPr b="0" i="0" lang="en-US" sz="2000" u="none" cap="none" strike="noStrike">
                <a:solidFill>
                  <a:schemeClr val="dk1"/>
                </a:solidFill>
                <a:latin typeface="Arial"/>
                <a:ea typeface="Arial"/>
                <a:cs typeface="Arial"/>
                <a:sym typeface="Arial"/>
              </a:rPr>
              <a:t>Die Teilnehmer wissen, wie sie Disziplin anwenden können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6" name="Google Shape;196;p4"/>
          <p:cNvSpPr/>
          <p:nvPr/>
        </p:nvSpPr>
        <p:spPr>
          <a:xfrm>
            <a:off x="0" y="0"/>
            <a:ext cx="12192000" cy="847493"/>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7" name="Google Shape;197;p4"/>
          <p:cNvPicPr preferRelativeResize="0"/>
          <p:nvPr/>
        </p:nvPicPr>
        <p:blipFill rotWithShape="1">
          <a:blip r:embed="rId5">
            <a:alphaModFix/>
          </a:blip>
          <a:srcRect b="0" l="0" r="0" t="0"/>
          <a:stretch/>
        </p:blipFill>
        <p:spPr>
          <a:xfrm>
            <a:off x="423313" y="6022566"/>
            <a:ext cx="1405487" cy="558864"/>
          </a:xfrm>
          <a:prstGeom prst="rect">
            <a:avLst/>
          </a:prstGeom>
          <a:noFill/>
          <a:ln>
            <a:noFill/>
          </a:ln>
        </p:spPr>
      </p:pic>
      <p:pic>
        <p:nvPicPr>
          <p:cNvPr id="198" name="Google Shape;198;p4"/>
          <p:cNvPicPr preferRelativeResize="0"/>
          <p:nvPr/>
        </p:nvPicPr>
        <p:blipFill rotWithShape="1">
          <a:blip r:embed="rId6">
            <a:alphaModFix/>
          </a:blip>
          <a:srcRect b="0" l="0" r="0" t="0"/>
          <a:stretch/>
        </p:blipFill>
        <p:spPr>
          <a:xfrm>
            <a:off x="9991187" y="6203232"/>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5"/>
          <p:cNvPicPr preferRelativeResize="0"/>
          <p:nvPr/>
        </p:nvPicPr>
        <p:blipFill rotWithShape="1">
          <a:blip r:embed="rId3">
            <a:alphaModFix/>
          </a:blip>
          <a:srcRect b="0" l="29610" r="0" t="15389"/>
          <a:stretch/>
        </p:blipFill>
        <p:spPr>
          <a:xfrm>
            <a:off x="-1" y="0"/>
            <a:ext cx="10914939" cy="5404520"/>
          </a:xfrm>
          <a:prstGeom prst="rect">
            <a:avLst/>
          </a:prstGeom>
          <a:noFill/>
          <a:ln>
            <a:noFill/>
          </a:ln>
        </p:spPr>
      </p:pic>
      <p:pic>
        <p:nvPicPr>
          <p:cNvPr id="204" name="Google Shape;204;p5"/>
          <p:cNvPicPr preferRelativeResize="0"/>
          <p:nvPr/>
        </p:nvPicPr>
        <p:blipFill rotWithShape="1">
          <a:blip r:embed="rId3">
            <a:alphaModFix/>
          </a:blip>
          <a:srcRect b="0" l="25261" r="0" t="6245"/>
          <a:stretch/>
        </p:blipFill>
        <p:spPr>
          <a:xfrm rot="10800000">
            <a:off x="-230354" y="434732"/>
            <a:ext cx="12187012" cy="5988533"/>
          </a:xfrm>
          <a:prstGeom prst="rect">
            <a:avLst/>
          </a:prstGeom>
          <a:noFill/>
          <a:ln>
            <a:noFill/>
          </a:ln>
        </p:spPr>
      </p:pic>
      <p:sp>
        <p:nvSpPr>
          <p:cNvPr id="205" name="Google Shape;205;p5"/>
          <p:cNvSpPr txBox="1"/>
          <p:nvPr/>
        </p:nvSpPr>
        <p:spPr>
          <a:xfrm>
            <a:off x="1158240" y="1702410"/>
            <a:ext cx="9235440" cy="196362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3600"/>
              <a:buFont typeface="Fjalla One"/>
              <a:buNone/>
            </a:pPr>
            <a:r>
              <a:rPr b="1" i="0" lang="en-US" sz="6000" u="none" cap="none" strike="noStrike">
                <a:solidFill>
                  <a:srgbClr val="C00000"/>
                </a:solidFill>
                <a:latin typeface="Quattrocento Sans"/>
                <a:ea typeface="Quattrocento Sans"/>
                <a:cs typeface="Quattrocento Sans"/>
                <a:sym typeface="Quattrocento Sans"/>
              </a:rPr>
              <a:t>EINFÜHRUNG</a:t>
            </a:r>
            <a:endParaRPr b="1" i="0" sz="6000" u="none" cap="none" strike="noStrike">
              <a:solidFill>
                <a:srgbClr val="C00000"/>
              </a:solidFill>
              <a:latin typeface="Quattrocento Sans"/>
              <a:ea typeface="Quattrocento Sans"/>
              <a:cs typeface="Quattrocento Sans"/>
              <a:sym typeface="Quattrocento Sans"/>
            </a:endParaRPr>
          </a:p>
        </p:txBody>
      </p:sp>
      <p:sp>
        <p:nvSpPr>
          <p:cNvPr id="206" name="Google Shape;206;p5"/>
          <p:cNvSpPr txBox="1"/>
          <p:nvPr/>
        </p:nvSpPr>
        <p:spPr>
          <a:xfrm>
            <a:off x="2468442" y="2957030"/>
            <a:ext cx="6980357"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Proxima Nova"/>
              <a:buNone/>
            </a:pPr>
            <a:r>
              <a:rPr b="1" i="0" lang="en-US" sz="2400" u="none" cap="none" strike="noStrike">
                <a:solidFill>
                  <a:srgbClr val="494949"/>
                </a:solidFill>
                <a:latin typeface="Proxima Nova"/>
                <a:ea typeface="Proxima Nova"/>
                <a:cs typeface="Proxima Nova"/>
                <a:sym typeface="Proxima Nova"/>
              </a:rPr>
              <a:t>Verstehen und Entwickeln von kreativen Problemlösungen</a:t>
            </a:r>
            <a:endParaRPr b="1" i="0" sz="2400" u="none" cap="none" strike="noStrike">
              <a:solidFill>
                <a:srgbClr val="757070"/>
              </a:solidFill>
              <a:latin typeface="Quattrocento Sans"/>
              <a:ea typeface="Quattrocento Sans"/>
              <a:cs typeface="Quattrocento Sans"/>
              <a:sym typeface="Quattrocento Sans"/>
            </a:endParaRPr>
          </a:p>
        </p:txBody>
      </p:sp>
      <p:sp>
        <p:nvSpPr>
          <p:cNvPr id="207" name="Google Shape;207;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08" name="Google Shape;208;p5"/>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9" name="Google Shape;209;p5"/>
          <p:cNvPicPr preferRelativeResize="0"/>
          <p:nvPr/>
        </p:nvPicPr>
        <p:blipFill rotWithShape="1">
          <a:blip r:embed="rId4">
            <a:alphaModFix/>
          </a:blip>
          <a:srcRect b="0" l="0" r="0" t="0"/>
          <a:stretch/>
        </p:blipFill>
        <p:spPr>
          <a:xfrm>
            <a:off x="11002357" y="219532"/>
            <a:ext cx="1013552" cy="181798"/>
          </a:xfrm>
          <a:prstGeom prst="rect">
            <a:avLst/>
          </a:prstGeom>
          <a:noFill/>
          <a:ln>
            <a:noFill/>
          </a:ln>
        </p:spPr>
      </p:pic>
      <p:pic>
        <p:nvPicPr>
          <p:cNvPr id="210" name="Google Shape;210;p5"/>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16" name="Google Shape;216;p6"/>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17" name="Google Shape;217;p6"/>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18" name="Google Shape;218;p6"/>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19" name="Google Shape;219;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20" name="Google Shape;220;p6"/>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21" name="Google Shape;221;p6"/>
          <p:cNvSpPr txBox="1"/>
          <p:nvPr/>
        </p:nvSpPr>
        <p:spPr>
          <a:xfrm>
            <a:off x="546446" y="730326"/>
            <a:ext cx="6467166"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Definition Problemlösung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Problemlösung ist der Denkprozess, den ein intelligentes Wesen zur Lösung von Problemen einsetzt. Der Problemlösungsprozess, der als die komplexeste intellektuelle Funktion gilt, wurde in den letzten hundert Jahren von Psychologen untersucht.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pic>
        <p:nvPicPr>
          <p:cNvPr id="222" name="Google Shape;222;p6"/>
          <p:cNvPicPr preferRelativeResize="0"/>
          <p:nvPr/>
        </p:nvPicPr>
        <p:blipFill rotWithShape="1">
          <a:blip r:embed="rId6">
            <a:alphaModFix/>
          </a:blip>
          <a:srcRect b="0" l="0" r="0" t="0"/>
          <a:stretch/>
        </p:blipFill>
        <p:spPr>
          <a:xfrm>
            <a:off x="1623128" y="3260649"/>
            <a:ext cx="2914141" cy="20179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28" name="Google Shape;228;p7"/>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9" name="Google Shape;229;p7"/>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30" name="Google Shape;230;p7"/>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31" name="Google Shape;231;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32" name="Google Shape;232;p7"/>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33" name="Google Shape;233;p7"/>
          <p:cNvSpPr txBox="1"/>
          <p:nvPr/>
        </p:nvSpPr>
        <p:spPr>
          <a:xfrm>
            <a:off x="480290" y="989044"/>
            <a:ext cx="6465600" cy="483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Kreative Problemlösung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700" u="none" cap="none" strike="noStrike">
                <a:solidFill>
                  <a:schemeClr val="dk1"/>
                </a:solidFill>
                <a:latin typeface="Calibri"/>
                <a:ea typeface="Calibri"/>
                <a:cs typeface="Calibri"/>
                <a:sym typeface="Calibri"/>
              </a:rPr>
              <a:t>Wenn es um Problemlösung, Synektik und Kreativität geht, ist das Gehirn wie die Spitze eines Eisbergs: Wir sehen nur einen kleinen Teil des Ganzen.</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700" u="none" cap="none" strike="noStrike">
                <a:solidFill>
                  <a:schemeClr val="dk1"/>
                </a:solidFill>
                <a:latin typeface="Calibri"/>
                <a:ea typeface="Calibri"/>
                <a:cs typeface="Calibri"/>
                <a:sym typeface="Calibri"/>
              </a:rPr>
              <a:t>Wenn dieser Körper mit einem Problem konfrontiert wird, muss er es lösen. Ein großer Teil der mentalen Prozesse, die zu dieser Lösung führen, sind unbewusst, und hier kommt die Synektik ins Spiel.</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700" u="none" cap="none" strike="noStrike">
                <a:solidFill>
                  <a:schemeClr val="dk1"/>
                </a:solidFill>
                <a:latin typeface="Calibri"/>
                <a:ea typeface="Calibri"/>
                <a:cs typeface="Calibri"/>
                <a:sym typeface="Calibri"/>
              </a:rPr>
              <a:t>Der Name Synektik stammt aus dem Griechischen synektikós, was so viel bedeutet wie "ungleiche und scheinbar irrelevante Elemente zusammenbringen". Es handelt sich um eine kreative Methodik zur Problemlösung.</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700" u="none" cap="none" strike="noStrike">
                <a:solidFill>
                  <a:schemeClr val="dk1"/>
                </a:solidFill>
                <a:latin typeface="Calibri"/>
                <a:ea typeface="Calibri"/>
                <a:cs typeface="Calibri"/>
                <a:sym typeface="Calibri"/>
              </a:rPr>
              <a:t>Darüber hinaus besteht eines ihrer Ziele darin, die Merkmale dieser Art der Verarbeitung zu nutzen. Also, Brainstorming und Entwicklung einer Methode zur Problemlösung auf der Grundlage von Erfahrungen.</a:t>
            </a:r>
            <a:endParaRPr b="0" i="0" sz="13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39" name="Google Shape;239;p8"/>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40" name="Google Shape;240;p8"/>
          <p:cNvPicPr preferRelativeResize="0"/>
          <p:nvPr/>
        </p:nvPicPr>
        <p:blipFill rotWithShape="1">
          <a:blip r:embed="rId3">
            <a:alphaModFix/>
          </a:blip>
          <a:srcRect b="0" l="0" r="0" t="0"/>
          <a:stretch/>
        </p:blipFill>
        <p:spPr>
          <a:xfrm>
            <a:off x="11002357" y="219532"/>
            <a:ext cx="1013552" cy="181798"/>
          </a:xfrm>
          <a:prstGeom prst="rect">
            <a:avLst/>
          </a:prstGeom>
          <a:noFill/>
          <a:ln>
            <a:noFill/>
          </a:ln>
        </p:spPr>
      </p:pic>
      <p:pic>
        <p:nvPicPr>
          <p:cNvPr id="241" name="Google Shape;241;p8"/>
          <p:cNvPicPr preferRelativeResize="0"/>
          <p:nvPr/>
        </p:nvPicPr>
        <p:blipFill rotWithShape="1">
          <a:blip r:embed="rId4">
            <a:alphaModFix/>
          </a:blip>
          <a:srcRect b="0" l="58606" r="0" t="-10505"/>
          <a:stretch/>
        </p:blipFill>
        <p:spPr>
          <a:xfrm rot="6194706">
            <a:off x="5504334" y="-121185"/>
            <a:ext cx="6456704" cy="7100370"/>
          </a:xfrm>
          <a:prstGeom prst="rect">
            <a:avLst/>
          </a:prstGeom>
          <a:noFill/>
          <a:ln>
            <a:noFill/>
          </a:ln>
        </p:spPr>
      </p:pic>
      <p:sp>
        <p:nvSpPr>
          <p:cNvPr id="242" name="Google Shape;242;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id="243" name="Google Shape;243;p8"/>
          <p:cNvPicPr preferRelativeResize="0"/>
          <p:nvPr/>
        </p:nvPicPr>
        <p:blipFill rotWithShape="1">
          <a:blip r:embed="rId5">
            <a:alphaModFix/>
          </a:blip>
          <a:srcRect b="0" l="0" r="0" t="0"/>
          <a:stretch/>
        </p:blipFill>
        <p:spPr>
          <a:xfrm>
            <a:off x="235341" y="6255161"/>
            <a:ext cx="1964299" cy="412100"/>
          </a:xfrm>
          <a:prstGeom prst="rect">
            <a:avLst/>
          </a:prstGeom>
          <a:noFill/>
          <a:ln>
            <a:noFill/>
          </a:ln>
        </p:spPr>
      </p:pic>
      <p:sp>
        <p:nvSpPr>
          <p:cNvPr id="244" name="Google Shape;244;p8"/>
          <p:cNvSpPr txBox="1"/>
          <p:nvPr/>
        </p:nvSpPr>
        <p:spPr>
          <a:xfrm>
            <a:off x="452581" y="133259"/>
            <a:ext cx="7490700" cy="646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Bei der kreativen Problemlösung werden Informationen und Dinge so kombiniert, dass das Ergebnis etwas völlig Neues ist. Dies setzt voraus, dass der Einzelne und die Gruppe kreativ denken können und über kreative Einstellungen und besondere Fähigkeiten und Fertigkeiten verfügen. Kreatives Problemlösen ist ein Prozess. Dieser Prozess setzt voraus, dass man das Problem oder die Verbesserungsmöglichkeit erkennt und dabei Fakten und Überzeugungen feststellt, Ziele setzt und Visionen hat, Methoden und Ideen entwickelt, die Ideen bewertet und eine Lösung auswählt und akzeptiert und umsetzt.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Weitere Informationen zum Verständnis und zur Entwicklung des kreativen Problemlösens finden Sie unter den folgenden Links: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-Was ist kreative Problemlösung und warum ist sie wichtig?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https://online.hbs.edu/blog/post/what-is-creative-problem-solving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-kreative Problemlösung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7">
                  <a:extLst>
                    <a:ext uri="{A12FA001-AC4F-418D-AE19-62706E023703}">
                      <ahyp:hlinkClr val="tx"/>
                    </a:ext>
                  </a:extLst>
                </a:hlinkClick>
              </a:rPr>
              <a:t>https://en.wikipedia.org/wiki/Creative_problem-solving</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-Grundlagen des kreativen Problemlösens - CPS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8">
                  <a:extLst>
                    <a:ext uri="{A12FA001-AC4F-418D-AE19-62706E023703}">
                      <ahyp:hlinkClr val="tx"/>
                    </a:ext>
                  </a:extLst>
                </a:hlinkClick>
              </a:rPr>
              <a:t>https://innovationmanagement.se/2010/06/02/the-basics-of-creative-problem-solving-cps/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-Kreative Problemlösung zum Aufbau eines Lebensstils der Fernarbeit nutzen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Calibri"/>
                <a:ea typeface="Calibri"/>
                <a:cs typeface="Calibri"/>
                <a:sym typeface="Calibri"/>
                <a:hlinkClick r:id="rId9">
                  <a:extLst>
                    <a:ext uri="{A12FA001-AC4F-418D-AE19-62706E023703}">
                      <ahyp:hlinkClr val="tx"/>
                    </a:ext>
                  </a:extLst>
                </a:hlinkClick>
              </a:rPr>
              <a:t>https://frayedpassport.com/use-creative-problem-solving-to-build-a-remote-work-lifestyle/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A picture containing text, computer, indoor, person&#10;&#10;Description automatically generated" id="250" name="Google Shape;250;p9"/>
          <p:cNvPicPr preferRelativeResize="0"/>
          <p:nvPr/>
        </p:nvPicPr>
        <p:blipFill rotWithShape="1">
          <a:blip r:embed="rId4">
            <a:alphaModFix amt="27000"/>
          </a:blip>
          <a:srcRect b="7890" l="0" r="0" t="7891"/>
          <a:stretch/>
        </p:blipFill>
        <p:spPr>
          <a:xfrm>
            <a:off x="1" y="0"/>
            <a:ext cx="12191998" cy="6858000"/>
          </a:xfrm>
          <a:prstGeom prst="rect">
            <a:avLst/>
          </a:prstGeom>
          <a:solidFill>
            <a:srgbClr val="662483"/>
          </a:solidFill>
          <a:ln>
            <a:noFill/>
          </a:ln>
        </p:spPr>
      </p:pic>
      <p:sp>
        <p:nvSpPr>
          <p:cNvPr id="251" name="Google Shape;251;p9"/>
          <p:cNvSpPr txBox="1"/>
          <p:nvPr/>
        </p:nvSpPr>
        <p:spPr>
          <a:xfrm>
            <a:off x="342782" y="1157877"/>
            <a:ext cx="11082600"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6000"/>
              <a:buFont typeface="Quattrocento Sans"/>
              <a:buNone/>
            </a:pPr>
            <a:r>
              <a:rPr b="1" i="0" lang="en-US" sz="6000" u="none" cap="none" strike="noStrike">
                <a:solidFill>
                  <a:srgbClr val="FFFFFF"/>
                </a:solidFill>
                <a:latin typeface="Quattrocento Sans"/>
                <a:ea typeface="Quattrocento Sans"/>
                <a:cs typeface="Quattrocento Sans"/>
                <a:sym typeface="Quattrocento Sans"/>
              </a:rPr>
              <a:t> </a:t>
            </a:r>
            <a:br>
              <a:rPr b="1" i="0" lang="en-US" sz="6000" u="none" cap="none" strike="noStrike">
                <a:solidFill>
                  <a:srgbClr val="FFFFFF"/>
                </a:solidFill>
                <a:latin typeface="Quattrocento Sans"/>
                <a:ea typeface="Quattrocento Sans"/>
                <a:cs typeface="Quattrocento Sans"/>
                <a:sym typeface="Quattrocento Sans"/>
              </a:rPr>
            </a:br>
            <a:r>
              <a:rPr b="1" i="0" lang="en-US" sz="6000" u="none" cap="none" strike="noStrike">
                <a:solidFill>
                  <a:srgbClr val="FFFFFF"/>
                </a:solidFill>
                <a:latin typeface="Quattrocento Sans"/>
                <a:ea typeface="Quattrocento Sans"/>
                <a:cs typeface="Quattrocento Sans"/>
                <a:sym typeface="Quattrocento Sans"/>
              </a:rPr>
              <a:t>AKTIVITÄT 1</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sp>
        <p:nvSpPr>
          <p:cNvPr id="253" name="Google Shape;253;p9"/>
          <p:cNvSpPr/>
          <p:nvPr/>
        </p:nvSpPr>
        <p:spPr>
          <a:xfrm>
            <a:off x="10827521" y="138329"/>
            <a:ext cx="1364479" cy="3573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4" name="Google Shape;254;p9"/>
          <p:cNvPicPr preferRelativeResize="0"/>
          <p:nvPr/>
        </p:nvPicPr>
        <p:blipFill rotWithShape="1">
          <a:blip r:embed="rId5">
            <a:alphaModFix/>
          </a:blip>
          <a:srcRect b="0" l="0" r="0" t="0"/>
          <a:stretch/>
        </p:blipFill>
        <p:spPr>
          <a:xfrm>
            <a:off x="11002357" y="219532"/>
            <a:ext cx="1013552" cy="181798"/>
          </a:xfrm>
          <a:prstGeom prst="rect">
            <a:avLst/>
          </a:prstGeom>
          <a:noFill/>
          <a:ln>
            <a:noFill/>
          </a:ln>
        </p:spPr>
      </p:pic>
      <p:pic>
        <p:nvPicPr>
          <p:cNvPr id="255" name="Google Shape;255;p9"/>
          <p:cNvPicPr preferRelativeResize="0"/>
          <p:nvPr/>
        </p:nvPicPr>
        <p:blipFill rotWithShape="1">
          <a:blip r:embed="rId6">
            <a:alphaModFix/>
          </a:blip>
          <a:srcRect b="0" l="0" r="0" t="0"/>
          <a:stretch/>
        </p:blipFill>
        <p:spPr>
          <a:xfrm>
            <a:off x="235341" y="6255161"/>
            <a:ext cx="1964299" cy="412100"/>
          </a:xfrm>
          <a:prstGeom prst="rect">
            <a:avLst/>
          </a:prstGeom>
          <a:noFill/>
          <a:ln>
            <a:noFill/>
          </a:ln>
        </p:spPr>
      </p:pic>
      <p:sp>
        <p:nvSpPr>
          <p:cNvPr id="256" name="Google Shape;256;p9"/>
          <p:cNvSpPr txBox="1"/>
          <p:nvPr/>
        </p:nvSpPr>
        <p:spPr>
          <a:xfrm>
            <a:off x="424873" y="3096869"/>
            <a:ext cx="616989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EIN 7-STUFIGER CPS-RAHMEN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2019-09-26T16:12:10.0000000Z</dcterms:created>
  <dc:creator>Mike Keegan</dc:creator>
</cp:coreProperties>
</file>