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8"/>
  </p:handoutMasterIdLst>
  <p:sldIdLst>
    <p:sldId id="298" r:id="rId3"/>
    <p:sldId id="299" r:id="rId4"/>
    <p:sldId id="300" r:id="rId5"/>
    <p:sldId id="301" r:id="rId6"/>
    <p:sldId id="272" r:id="rId7"/>
    <p:sldId id="294" r:id="rId8"/>
    <p:sldId id="295" r:id="rId9"/>
    <p:sldId id="296" r:id="rId10"/>
    <p:sldId id="277" r:id="rId11"/>
    <p:sldId id="281" r:id="rId12"/>
    <p:sldId id="282" r:id="rId13"/>
    <p:sldId id="292" r:id="rId14"/>
    <p:sldId id="291" r:id="rId15"/>
    <p:sldId id="293" r:id="rId16"/>
    <p:sldId id="270" r:id="rId1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83" d="100"/>
          <a:sy n="83" d="100"/>
        </p:scale>
        <p:origin x="6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4/24/2023</a:t>
            </a:fld>
            <a:endParaRPr lang="en-US"/>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a:t>
            </a:fld>
            <a:endParaRPr lang="en-US"/>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F5CE90-B726-1A4E-B04B-B2DE3045DA84}"/>
              </a:ext>
            </a:extLst>
          </p:cNvPr>
          <p:cNvSpPr>
            <a:spLocks noGrp="1"/>
          </p:cNvSpPr>
          <p:nvPr>
            <p:ph type="dt" sz="half" idx="10"/>
          </p:nvPr>
        </p:nvSpPr>
        <p:spPr/>
        <p:txBody>
          <a:bodyPr/>
          <a:lstStyle/>
          <a:p>
            <a:fld id="{A78D0AB1-2F73-0E42-896D-EA55EB57A9A2}" type="datetimeFigureOut">
              <a:rPr lang="en-US" smtClean="0"/>
              <a:t>4/24/2023</a:t>
            </a:fld>
            <a:endParaRPr lang="en-US" dirty="0"/>
          </a:p>
        </p:txBody>
      </p:sp>
      <p:sp>
        <p:nvSpPr>
          <p:cNvPr id="5" name="Footer Placeholder 4">
            <a:extLst>
              <a:ext uri="{FF2B5EF4-FFF2-40B4-BE49-F238E27FC236}">
                <a16:creationId xmlns:a16="http://schemas.microsoft.com/office/drawing/2014/main"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77C927-FC16-7A46-A639-7C0FBE6FF574}"/>
              </a:ext>
            </a:extLst>
          </p:cNvPr>
          <p:cNvSpPr>
            <a:spLocks noGrp="1"/>
          </p:cNvSpPr>
          <p:nvPr>
            <p:ph type="dt" sz="half" idx="10"/>
          </p:nvPr>
        </p:nvSpPr>
        <p:spPr/>
        <p:txBody>
          <a:bodyPr/>
          <a:lstStyle/>
          <a:p>
            <a:fld id="{A78D0AB1-2F73-0E42-896D-EA55EB57A9A2}" type="datetimeFigureOut">
              <a:rPr lang="en-US" smtClean="0"/>
              <a:t>4/24/2023</a:t>
            </a:fld>
            <a:endParaRPr lang="en-US" dirty="0"/>
          </a:p>
        </p:txBody>
      </p:sp>
      <p:sp>
        <p:nvSpPr>
          <p:cNvPr id="5" name="Footer Placeholder 4">
            <a:extLst>
              <a:ext uri="{FF2B5EF4-FFF2-40B4-BE49-F238E27FC236}">
                <a16:creationId xmlns:a16="http://schemas.microsoft.com/office/drawing/2014/main"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3B8DAB-445F-2F47-ADA7-6661EDDC29A0}"/>
              </a:ext>
            </a:extLst>
          </p:cNvPr>
          <p:cNvSpPr>
            <a:spLocks noGrp="1"/>
          </p:cNvSpPr>
          <p:nvPr>
            <p:ph type="dt" sz="half" idx="10"/>
          </p:nvPr>
        </p:nvSpPr>
        <p:spPr/>
        <p:txBody>
          <a:bodyPr/>
          <a:lstStyle/>
          <a:p>
            <a:fld id="{A78D0AB1-2F73-0E42-896D-EA55EB57A9A2}" type="datetimeFigureOut">
              <a:rPr lang="en-US" smtClean="0"/>
              <a:t>4/24/2023</a:t>
            </a:fld>
            <a:endParaRPr lang="en-US" dirty="0"/>
          </a:p>
        </p:txBody>
      </p:sp>
      <p:sp>
        <p:nvSpPr>
          <p:cNvPr id="5" name="Footer Placeholder 4">
            <a:extLst>
              <a:ext uri="{FF2B5EF4-FFF2-40B4-BE49-F238E27FC236}">
                <a16:creationId xmlns:a16="http://schemas.microsoft.com/office/drawing/2014/main"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24/04/2023</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24/04/2023</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24/04/2023</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24/04/2023</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24/04/2023</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24/04/2023</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24/04/2023</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24/04/2023</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9D9012-79B1-8944-A19F-C489197915EC}"/>
              </a:ext>
            </a:extLst>
          </p:cNvPr>
          <p:cNvSpPr>
            <a:spLocks noGrp="1"/>
          </p:cNvSpPr>
          <p:nvPr>
            <p:ph type="dt" sz="half" idx="10"/>
          </p:nvPr>
        </p:nvSpPr>
        <p:spPr/>
        <p:txBody>
          <a:bodyPr/>
          <a:lstStyle/>
          <a:p>
            <a:fld id="{A78D0AB1-2F73-0E42-896D-EA55EB57A9A2}" type="datetimeFigureOut">
              <a:rPr lang="en-US" smtClean="0"/>
              <a:t>4/24/2023</a:t>
            </a:fld>
            <a:endParaRPr lang="en-US" dirty="0"/>
          </a:p>
        </p:txBody>
      </p:sp>
      <p:sp>
        <p:nvSpPr>
          <p:cNvPr id="5" name="Footer Placeholder 4">
            <a:extLst>
              <a:ext uri="{FF2B5EF4-FFF2-40B4-BE49-F238E27FC236}">
                <a16:creationId xmlns:a16="http://schemas.microsoft.com/office/drawing/2014/main"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24/04/2023</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24/04/2023</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24/04/2023</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BFAA2E-3ADD-E94B-AF6B-1786FE5E4C41}"/>
              </a:ext>
            </a:extLst>
          </p:cNvPr>
          <p:cNvSpPr>
            <a:spLocks noGrp="1"/>
          </p:cNvSpPr>
          <p:nvPr>
            <p:ph type="dt" sz="half" idx="10"/>
          </p:nvPr>
        </p:nvSpPr>
        <p:spPr/>
        <p:txBody>
          <a:bodyPr/>
          <a:lstStyle/>
          <a:p>
            <a:fld id="{A78D0AB1-2F73-0E42-896D-EA55EB57A9A2}" type="datetimeFigureOut">
              <a:rPr lang="en-US" smtClean="0"/>
              <a:t>4/24/2023</a:t>
            </a:fld>
            <a:endParaRPr lang="en-US" dirty="0"/>
          </a:p>
        </p:txBody>
      </p:sp>
      <p:sp>
        <p:nvSpPr>
          <p:cNvPr id="5" name="Footer Placeholder 4">
            <a:extLst>
              <a:ext uri="{FF2B5EF4-FFF2-40B4-BE49-F238E27FC236}">
                <a16:creationId xmlns:a16="http://schemas.microsoft.com/office/drawing/2014/main"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A2B258-1646-1145-8C97-B71A230E1980}"/>
              </a:ext>
            </a:extLst>
          </p:cNvPr>
          <p:cNvSpPr>
            <a:spLocks noGrp="1"/>
          </p:cNvSpPr>
          <p:nvPr>
            <p:ph type="dt" sz="half" idx="10"/>
          </p:nvPr>
        </p:nvSpPr>
        <p:spPr/>
        <p:txBody>
          <a:bodyPr/>
          <a:lstStyle/>
          <a:p>
            <a:fld id="{A78D0AB1-2F73-0E42-896D-EA55EB57A9A2}" type="datetimeFigureOut">
              <a:rPr lang="en-US" smtClean="0"/>
              <a:t>4/24/2023</a:t>
            </a:fld>
            <a:endParaRPr lang="en-US" dirty="0"/>
          </a:p>
        </p:txBody>
      </p:sp>
      <p:sp>
        <p:nvSpPr>
          <p:cNvPr id="6" name="Footer Placeholder 5">
            <a:extLst>
              <a:ext uri="{FF2B5EF4-FFF2-40B4-BE49-F238E27FC236}">
                <a16:creationId xmlns:a16="http://schemas.microsoft.com/office/drawing/2014/main"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CFC4C9A-D933-A748-B85C-748D581327F0}"/>
              </a:ext>
            </a:extLst>
          </p:cNvPr>
          <p:cNvSpPr>
            <a:spLocks noGrp="1"/>
          </p:cNvSpPr>
          <p:nvPr>
            <p:ph type="dt" sz="half" idx="10"/>
          </p:nvPr>
        </p:nvSpPr>
        <p:spPr/>
        <p:txBody>
          <a:bodyPr/>
          <a:lstStyle/>
          <a:p>
            <a:fld id="{A78D0AB1-2F73-0E42-896D-EA55EB57A9A2}" type="datetimeFigureOut">
              <a:rPr lang="en-US" smtClean="0"/>
              <a:t>4/24/2023</a:t>
            </a:fld>
            <a:endParaRPr lang="en-US" dirty="0"/>
          </a:p>
        </p:txBody>
      </p:sp>
      <p:sp>
        <p:nvSpPr>
          <p:cNvPr id="8" name="Footer Placeholder 7">
            <a:extLst>
              <a:ext uri="{FF2B5EF4-FFF2-40B4-BE49-F238E27FC236}">
                <a16:creationId xmlns:a16="http://schemas.microsoft.com/office/drawing/2014/main"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CA507E-6EE2-234F-8DC0-3DD89C5F4463}"/>
              </a:ext>
            </a:extLst>
          </p:cNvPr>
          <p:cNvSpPr>
            <a:spLocks noGrp="1"/>
          </p:cNvSpPr>
          <p:nvPr>
            <p:ph type="dt" sz="half" idx="10"/>
          </p:nvPr>
        </p:nvSpPr>
        <p:spPr/>
        <p:txBody>
          <a:bodyPr/>
          <a:lstStyle/>
          <a:p>
            <a:fld id="{A78D0AB1-2F73-0E42-896D-EA55EB57A9A2}" type="datetimeFigureOut">
              <a:rPr lang="en-US" smtClean="0"/>
              <a:t>4/24/2023</a:t>
            </a:fld>
            <a:endParaRPr lang="en-US" dirty="0"/>
          </a:p>
        </p:txBody>
      </p:sp>
      <p:sp>
        <p:nvSpPr>
          <p:cNvPr id="4" name="Footer Placeholder 3">
            <a:extLst>
              <a:ext uri="{FF2B5EF4-FFF2-40B4-BE49-F238E27FC236}">
                <a16:creationId xmlns:a16="http://schemas.microsoft.com/office/drawing/2014/main"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1D130-176F-9645-BC82-90A64D609A46}"/>
              </a:ext>
            </a:extLst>
          </p:cNvPr>
          <p:cNvSpPr>
            <a:spLocks noGrp="1"/>
          </p:cNvSpPr>
          <p:nvPr>
            <p:ph type="dt" sz="half" idx="10"/>
          </p:nvPr>
        </p:nvSpPr>
        <p:spPr/>
        <p:txBody>
          <a:bodyPr/>
          <a:lstStyle/>
          <a:p>
            <a:fld id="{A78D0AB1-2F73-0E42-896D-EA55EB57A9A2}" type="datetimeFigureOut">
              <a:rPr lang="en-US" smtClean="0"/>
              <a:t>4/24/2023</a:t>
            </a:fld>
            <a:endParaRPr lang="en-US" dirty="0"/>
          </a:p>
        </p:txBody>
      </p:sp>
      <p:sp>
        <p:nvSpPr>
          <p:cNvPr id="3" name="Footer Placeholder 2">
            <a:extLst>
              <a:ext uri="{FF2B5EF4-FFF2-40B4-BE49-F238E27FC236}">
                <a16:creationId xmlns:a16="http://schemas.microsoft.com/office/drawing/2014/main"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BFF97E-739C-8C4C-B202-84C2FBA86AA7}"/>
              </a:ext>
            </a:extLst>
          </p:cNvPr>
          <p:cNvSpPr>
            <a:spLocks noGrp="1"/>
          </p:cNvSpPr>
          <p:nvPr>
            <p:ph type="dt" sz="half" idx="10"/>
          </p:nvPr>
        </p:nvSpPr>
        <p:spPr/>
        <p:txBody>
          <a:bodyPr/>
          <a:lstStyle/>
          <a:p>
            <a:fld id="{A78D0AB1-2F73-0E42-896D-EA55EB57A9A2}" type="datetimeFigureOut">
              <a:rPr lang="en-US" smtClean="0"/>
              <a:t>4/24/2023</a:t>
            </a:fld>
            <a:endParaRPr lang="en-US" dirty="0"/>
          </a:p>
        </p:txBody>
      </p:sp>
      <p:sp>
        <p:nvSpPr>
          <p:cNvPr id="6" name="Footer Placeholder 5">
            <a:extLst>
              <a:ext uri="{FF2B5EF4-FFF2-40B4-BE49-F238E27FC236}">
                <a16:creationId xmlns:a16="http://schemas.microsoft.com/office/drawing/2014/main"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B54D54-B677-8C4B-BF15-FED123BB25F3}"/>
              </a:ext>
            </a:extLst>
          </p:cNvPr>
          <p:cNvSpPr>
            <a:spLocks noGrp="1"/>
          </p:cNvSpPr>
          <p:nvPr>
            <p:ph type="dt" sz="half" idx="10"/>
          </p:nvPr>
        </p:nvSpPr>
        <p:spPr/>
        <p:txBody>
          <a:bodyPr/>
          <a:lstStyle/>
          <a:p>
            <a:fld id="{A78D0AB1-2F73-0E42-896D-EA55EB57A9A2}" type="datetimeFigureOut">
              <a:rPr lang="en-US" smtClean="0"/>
              <a:t>4/24/2023</a:t>
            </a:fld>
            <a:endParaRPr lang="en-US" dirty="0"/>
          </a:p>
        </p:txBody>
      </p:sp>
      <p:sp>
        <p:nvSpPr>
          <p:cNvPr id="6" name="Footer Placeholder 5">
            <a:extLst>
              <a:ext uri="{FF2B5EF4-FFF2-40B4-BE49-F238E27FC236}">
                <a16:creationId xmlns:a16="http://schemas.microsoft.com/office/drawing/2014/main"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4/24/2023</a:t>
            </a:fld>
            <a:endParaRPr lang="en-US" dirty="0"/>
          </a:p>
        </p:txBody>
      </p:sp>
      <p:sp>
        <p:nvSpPr>
          <p:cNvPr id="5" name="Footer Placeholder 4">
            <a:extLst>
              <a:ext uri="{FF2B5EF4-FFF2-40B4-BE49-F238E27FC236}">
                <a16:creationId xmlns:a16="http://schemas.microsoft.com/office/drawing/2014/main"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24/04/2023</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sv-SE" sz="4800" dirty="0">
                <a:solidFill>
                  <a:srgbClr val="C00000"/>
                </a:solidFill>
                <a:latin typeface="Arial" panose="020B0604020202020204" pitchFamily="34" charset="0"/>
                <a:cs typeface="Arial" panose="020B0604020202020204" pitchFamily="34" charset="0"/>
              </a:rPr>
              <a:t>Förslag på beredskapsresurser för distansarbete</a:t>
            </a:r>
            <a:r>
              <a:rPr lang="en-US" sz="4800" dirty="0">
                <a:solidFill>
                  <a:srgbClr val="C00000"/>
                </a:solidFill>
                <a:latin typeface="Arial" panose="020B0604020202020204" pitchFamily="34" charset="0"/>
                <a:cs typeface="Arial" panose="020B0604020202020204" pitchFamily="34" charset="0"/>
              </a:rPr>
              <a:t>.</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28693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50E03031-8A53-F0A7-B137-C65A5AE427A2}"/>
              </a:ext>
            </a:extLst>
          </p:cNvPr>
          <p:cNvSpPr txBox="1"/>
          <p:nvPr/>
        </p:nvSpPr>
        <p:spPr>
          <a:xfrm>
            <a:off x="618836" y="1062520"/>
            <a:ext cx="6465454" cy="2862322"/>
          </a:xfrm>
          <a:prstGeom prst="rect">
            <a:avLst/>
          </a:prstGeom>
          <a:noFill/>
        </p:spPr>
        <p:txBody>
          <a:bodyPr wrap="square">
            <a:spAutoFit/>
          </a:bodyPr>
          <a:lstStyle/>
          <a:p>
            <a:r>
              <a:rPr lang="sv-SE" dirty="0"/>
              <a:t>Som distansarbetare måste du anstränga dig mer för att hålla fokus. Från frekventa avbrott från familj och vänner till bullriga grannar till den starka lusten att hoppa tillbaka till sängen, det finns mycket distraktioner runt dig, och det kan vara svårt att upprätthålla den produktivitetsnivå du visar på kontoret.
Det är därför det är viktigt att lära sig att disciplinera dig själv när du arbetar hemifrån.
</a:t>
            </a:r>
            <a:endParaRPr lang="en-US" dirty="0"/>
          </a:p>
          <a:p>
            <a:r>
              <a:rPr lang="sv-SE" dirty="0"/>
              <a:t>I den här aktiviteten finns tips för att bli mer disciplinerad. 
</a:t>
            </a:r>
            <a:endParaRPr lang="en-US" dirty="0"/>
          </a:p>
        </p:txBody>
      </p:sp>
    </p:spTree>
    <p:extLst>
      <p:ext uri="{BB962C8B-B14F-4D97-AF65-F5344CB8AC3E}">
        <p14:creationId xmlns:p14="http://schemas.microsoft.com/office/powerpoint/2010/main" val="128756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2" y="-39316"/>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74928" y="943031"/>
            <a:ext cx="11082600"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AKTIVITET </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51F5F37E-6920-415A-7BF2-3BAD5932A985}"/>
              </a:ext>
            </a:extLst>
          </p:cNvPr>
          <p:cNvSpPr txBox="1"/>
          <p:nvPr/>
        </p:nvSpPr>
        <p:spPr>
          <a:xfrm>
            <a:off x="157018" y="2863611"/>
            <a:ext cx="6169890" cy="707886"/>
          </a:xfrm>
          <a:prstGeom prst="rect">
            <a:avLst/>
          </a:prstGeom>
          <a:noFill/>
        </p:spPr>
        <p:txBody>
          <a:bodyPr wrap="square">
            <a:spAutoFit/>
          </a:bodyPr>
          <a:lstStyle/>
          <a:p>
            <a:r>
              <a:rPr lang="sv-SE" sz="2000" dirty="0">
                <a:solidFill>
                  <a:schemeClr val="bg1"/>
                </a:solidFill>
              </a:rPr>
              <a:t>FEM EFFEKTIVA SÄTT ATT FÅ MER SJÄLVDISCIPLIN
</a:t>
            </a:r>
            <a:endParaRPr lang="en-GB" sz="2000" dirty="0">
              <a:solidFill>
                <a:schemeClr val="bg1"/>
              </a:solidFill>
            </a:endParaRPr>
          </a:p>
        </p:txBody>
      </p:sp>
    </p:spTree>
    <p:extLst>
      <p:ext uri="{BB962C8B-B14F-4D97-AF65-F5344CB8AC3E}">
        <p14:creationId xmlns:p14="http://schemas.microsoft.com/office/powerpoint/2010/main" val="264552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325857" y="1297867"/>
            <a:ext cx="6841561" cy="2862322"/>
          </a:xfrm>
          <a:prstGeom prst="rect">
            <a:avLst/>
          </a:prstGeom>
          <a:noFill/>
        </p:spPr>
        <p:txBody>
          <a:bodyPr wrap="square">
            <a:spAutoFit/>
          </a:bodyPr>
          <a:lstStyle/>
          <a:p>
            <a:pPr lvl="0">
              <a:defRPr/>
            </a:pPr>
            <a:r>
              <a:rPr lang="sv-SE" dirty="0">
                <a:cs typeface="Segoe UI" panose="020B0502040204020203" pitchFamily="34" charset="0"/>
              </a:rPr>
              <a:t>Det finns fem utmärkande egenskaper hos de människor som har självdisciplin: självmedvetenhet, medvetenhet, engagemang, mod och förmågan att motivera sig själv.
</a:t>
            </a:r>
            <a:endParaRPr lang="en-US" dirty="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dirty="0">
              <a:ln>
                <a:noFill/>
              </a:ln>
              <a:effectLst/>
              <a:uLnTx/>
              <a:uFillTx/>
              <a:cs typeface="Segoe UI" panose="020B0502040204020203" pitchFamily="34" charset="0"/>
            </a:endParaRPr>
          </a:p>
          <a:p>
            <a:pPr lvl="0">
              <a:defRPr/>
            </a:pPr>
            <a:r>
              <a:rPr lang="sv-SE" dirty="0">
                <a:cs typeface="Segoe UI" panose="020B0502040204020203" pitchFamily="34" charset="0"/>
              </a:rPr>
              <a:t>Du kan lära dig att vara mer självdisciplinerad genom att öva dessa sidor av dig själv.
I den här aktiviteten kan du lära dig mer om hur du får mer självdisciplin.  
</a:t>
            </a:r>
            <a:endParaRPr kumimoji="0" lang="en-US" i="0" u="none" strike="noStrike" kern="1200" cap="none" spc="0" normalizeH="0" baseline="0" noProof="0" dirty="0">
              <a:ln>
                <a:noFill/>
              </a:ln>
              <a:effectLst/>
              <a:uLnTx/>
              <a:uFillTx/>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042515" y="100488"/>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63732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2"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72062" y="1594757"/>
            <a:ext cx="11341218"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SLUTSATS </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D35B99AB-C6C9-1433-8585-68DA42FFCC0D}"/>
              </a:ext>
            </a:extLst>
          </p:cNvPr>
          <p:cNvSpPr txBox="1"/>
          <p:nvPr/>
        </p:nvSpPr>
        <p:spPr>
          <a:xfrm>
            <a:off x="692727" y="1257312"/>
            <a:ext cx="6465454" cy="3693319"/>
          </a:xfrm>
          <a:prstGeom prst="rect">
            <a:avLst/>
          </a:prstGeom>
          <a:noFill/>
        </p:spPr>
        <p:txBody>
          <a:bodyPr wrap="square">
            <a:spAutoFit/>
          </a:bodyPr>
          <a:lstStyle/>
          <a:p>
            <a:r>
              <a:rPr lang="sv-SE" dirty="0">
                <a:latin typeface="ProximaNovaRegular"/>
              </a:rPr>
              <a:t>De viktigaste egenskaperna hos en självdisciplinerad person är ansvar, uthållighet, stark arbetsetik och egenvård. Även om du inte känner att du markerar alla dessa rutor, se till att det är möjligt att utveckla din självdisciplin. 
</a:t>
            </a:r>
            <a:endParaRPr lang="en-US" dirty="0">
              <a:latin typeface="ProximaNovaRegular"/>
            </a:endParaRPr>
          </a:p>
          <a:p>
            <a:r>
              <a:rPr lang="sv-SE" dirty="0">
                <a:latin typeface="ProximaNovaRegular"/>
              </a:rPr>
              <a:t>Denna process börjar med självkontrollövningar. Dessutom är andra sätt att förbättra din självdisciplin att undvika multitasking och distraktioner, samt skapa en produktiv miljö för dig själv. 
</a:t>
            </a:r>
            <a:endParaRPr lang="en-US" dirty="0">
              <a:latin typeface="ProximaNovaRegular"/>
            </a:endParaRPr>
          </a:p>
          <a:p>
            <a:r>
              <a:rPr lang="sv-SE" dirty="0">
                <a:latin typeface="ProximaNovaRegular"/>
              </a:rPr>
              <a:t>Dessutom är det särskilt viktigt att se till att du är disciplinerad när du arbetar hemifrån. I så fall bör du försöka hålla dig till dina arbetstider hemma och alltid planera för dagen framför dig.
</a:t>
            </a:r>
            <a:endParaRPr lang="en-GB" dirty="0">
              <a:latin typeface="ProximaNovaRegular"/>
            </a:endParaRPr>
          </a:p>
        </p:txBody>
      </p:sp>
    </p:spTree>
    <p:extLst>
      <p:ext uri="{BB962C8B-B14F-4D97-AF65-F5344CB8AC3E}">
        <p14:creationId xmlns:p14="http://schemas.microsoft.com/office/powerpoint/2010/main" val="303934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p>
        </p:txBody>
      </p:sp>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 name="Rectangle 6">
            <a:extLst>
              <a:ext uri="{FF2B5EF4-FFF2-40B4-BE49-F238E27FC236}">
                <a16:creationId xmlns:a16="http://schemas.microsoft.com/office/drawing/2014/main"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1024035" y="874925"/>
            <a:ext cx="9928859" cy="144655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sym typeface="Arial"/>
              </a:rPr>
              <a:t>Beredskap</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Arial"/>
              </a:rPr>
              <a:t> för </a:t>
            </a: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sym typeface="Arial"/>
              </a:rPr>
              <a:t>distansarbete</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Arial"/>
              </a:rPr>
              <a:t> - </a:t>
            </a: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sym typeface="Arial"/>
              </a:rPr>
              <a:t>ämnen</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Arial"/>
              </a:rPr>
              <a:t>
</a:t>
            </a:r>
          </a:p>
        </p:txBody>
      </p:sp>
      <p:sp>
        <p:nvSpPr>
          <p:cNvPr id="8" name="TextBox 7">
            <a:extLst>
              <a:ext uri="{FF2B5EF4-FFF2-40B4-BE49-F238E27FC236}">
                <a16:creationId xmlns:a16="http://schemas.microsoft.com/office/drawing/2014/main" id="{662D1785-DD3D-3548-A725-6EE3B057D9F4}"/>
              </a:ext>
            </a:extLst>
          </p:cNvPr>
          <p:cNvSpPr txBox="1"/>
          <p:nvPr/>
        </p:nvSpPr>
        <p:spPr>
          <a:xfrm>
            <a:off x="1297395" y="2101584"/>
            <a:ext cx="8814869"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Inom RETAIN ME-projektet kommer följande 6 ämnen för beredskap för distansarbete att behandlas:
</a:t>
            </a:r>
            <a:endPar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Beredskap för distansarbete:
1.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Möjlighet att arbeta på distans i ett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2.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Förstå</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virtuell</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kommunikation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3.</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Utveckling av tidshantering och organisationsförmåga.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4.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Förstå och utveckla kreativ problemlösning.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5.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Utveckla färdigheter för kritiskt tänkande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6.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Förbättra förmågan att tillämpa disciplin</a:t>
            </a:r>
            <a:endPar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233537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926239" y="1656090"/>
            <a:ext cx="11001046" cy="132343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sym typeface="Arial"/>
              </a:rPr>
              <a:t>Beredskap</a:t>
            </a:r>
            <a:r>
              <a:rPr kumimoji="0" lang="en-US" sz="4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Arial"/>
              </a:rPr>
              <a:t> för </a:t>
            </a:r>
            <a:r>
              <a:rPr kumimoji="0" lang="en-US" sz="40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sym typeface="Arial"/>
              </a:rPr>
              <a:t>distansarbete</a:t>
            </a:r>
            <a:r>
              <a:rPr kumimoji="0" lang="en-US" sz="4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Arial"/>
              </a:rPr>
              <a:t> 
</a:t>
            </a:r>
          </a:p>
        </p:txBody>
      </p:sp>
      <p:sp>
        <p:nvSpPr>
          <p:cNvPr id="8" name="TextBox 7">
            <a:extLst>
              <a:ext uri="{FF2B5EF4-FFF2-40B4-BE49-F238E27FC236}">
                <a16:creationId xmlns:a16="http://schemas.microsoft.com/office/drawing/2014/main" id="{662D1785-DD3D-3548-A725-6EE3B057D9F4}"/>
              </a:ext>
            </a:extLst>
          </p:cNvPr>
          <p:cNvSpPr txBox="1"/>
          <p:nvPr/>
        </p:nvSpPr>
        <p:spPr>
          <a:xfrm>
            <a:off x="1455939" y="2374825"/>
            <a:ext cx="980982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Det är fördelaktigt för slutanvändarna av RETAIN ME-projektet eftersom arbetare med beredskap och kunskap om distansarbete</a:t>
            </a:r>
            <a:r>
              <a:rPr kumimoji="0" lang="en-I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är mer medveten om olika sätt att arbeta på distans i ett team 
... har mer kunskap om kreativ problemlösning
... vet hur man förbereder sig för virtuell kommunikation
... vet hur man tänker kritiskt
... känna till de mest nödvändiga färdigheterna och kunskaperna för tidshantering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11" name="Picture 10" descr="A close up of a sign&#10;&#10;Description automatically generated">
            <a:extLst>
              <a:ext uri="{FF2B5EF4-FFF2-40B4-BE49-F238E27FC236}">
                <a16:creationId xmlns:a16="http://schemas.microsoft.com/office/drawing/2014/main"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88633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266700" y="1473038"/>
            <a:ext cx="11785980" cy="120032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Arial"/>
              </a:rPr>
              <a:t>Beredskap för distansarbete – viktiga inlärningsmål
</a:t>
            </a:r>
            <a:endPar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Arial"/>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080655" y="2141130"/>
            <a:ext cx="957718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Det viktigaste inlärningsmålet för kapitlet om beredskap för distansarbete är</a:t>
            </a:r>
            <a:r>
              <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Deltagarna vet hur man arbetar på distans i ett team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Deltagarna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förstår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virtuell</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kommunikation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Deltagarna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förstår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kritiskt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tänkande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Deltagarna vet hur man bättre organiserar och hanterar tid
Deltagarna vet hur man använder kreativ problemlösning
Deltagarna vet hur man tillämpar disciplin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205870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INTRODUKTION</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id="{1F6939BD-C1A0-4275-8F03-125F5ED3DCD2}"/>
              </a:ext>
            </a:extLst>
          </p:cNvPr>
          <p:cNvSpPr txBox="1"/>
          <p:nvPr/>
        </p:nvSpPr>
        <p:spPr>
          <a:xfrm>
            <a:off x="2468442" y="2957030"/>
            <a:ext cx="6980357" cy="830997"/>
          </a:xfrm>
          <a:prstGeom prst="rect">
            <a:avLst/>
          </a:prstGeom>
          <a:noFill/>
        </p:spPr>
        <p:txBody>
          <a:bodyPr wrap="square" rtlCol="0">
            <a:spAutoFit/>
          </a:bodyPr>
          <a:lstStyle/>
          <a:p>
            <a:pPr lvl="0" algn="ctr">
              <a:buClr>
                <a:prstClr val="black"/>
              </a:buClr>
              <a:buSzPts val="1100"/>
              <a:defRPr/>
            </a:pPr>
            <a:r>
              <a:rPr lang="sv-SE" sz="2400" b="1" dirty="0">
                <a:solidFill>
                  <a:srgbClr val="494949"/>
                </a:solidFill>
                <a:latin typeface="ProximaNovaRegular"/>
              </a:rPr>
              <a:t>Förbättra förmågan att tillämpa disciplin
</a:t>
            </a:r>
            <a:endParaRPr kumimoji="0" lang="en-IE" sz="2400" b="1" i="0" u="none" strike="noStrike" kern="1200" cap="none" spc="0" normalizeH="0" baseline="0" noProof="0" dirty="0">
              <a:ln>
                <a:noFill/>
              </a:ln>
              <a:solidFill>
                <a:srgbClr val="E7E6E6">
                  <a:lumMod val="50000"/>
                </a:srgb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48BBDC48-A4DA-E373-63A9-CCCA65DF7860}"/>
              </a:ext>
            </a:extLst>
          </p:cNvPr>
          <p:cNvSpPr txBox="1"/>
          <p:nvPr/>
        </p:nvSpPr>
        <p:spPr>
          <a:xfrm>
            <a:off x="471054" y="1205898"/>
            <a:ext cx="6465454" cy="3970318"/>
          </a:xfrm>
          <a:prstGeom prst="rect">
            <a:avLst/>
          </a:prstGeom>
          <a:noFill/>
        </p:spPr>
        <p:txBody>
          <a:bodyPr wrap="square">
            <a:spAutoFit/>
          </a:bodyPr>
          <a:lstStyle/>
          <a:p>
            <a:r>
              <a:rPr lang="sv-SE" b="1" dirty="0"/>
              <a:t>Vad är självdisciplin?</a:t>
            </a:r>
          </a:p>
          <a:p>
            <a:r>
              <a:rPr lang="sv-SE" b="1" dirty="0"/>
              <a:t>
</a:t>
            </a:r>
            <a:r>
              <a:rPr lang="sv-SE" dirty="0"/>
              <a:t>En definition är: "Förmågan att göra vad du behöver göra, när du behöver göra det, oavsett om du känner för det eller inte."</a:t>
            </a:r>
            <a:r>
              <a:rPr lang="sv-SE" b="1" dirty="0"/>
              <a:t>
</a:t>
            </a:r>
            <a:endParaRPr lang="en-US" dirty="0"/>
          </a:p>
          <a:p>
            <a:r>
              <a:rPr lang="sv-SE" dirty="0"/>
              <a:t>Självdisciplin handlar bland annat om just förmågan att skjuta upp eller avstå från en omedelbar belöning. När du har gjort det hårda och nödvändiga arbetet kommer du att skörda större och bättre frukter. Du kommer förmodligen också att respektera dig själv mer, din självkänsla ökar, du känner dig stolt. Forskning och studier har visat att de som har disciplinen att skjuta upp eller avstå från en omedelbar belöning för att istället få något bättre senare i tiden oftast är de mest framgångsrika.
</a:t>
            </a:r>
            <a:endParaRPr lang="en-US" dirty="0"/>
          </a:p>
        </p:txBody>
      </p:sp>
    </p:spTree>
    <p:extLst>
      <p:ext uri="{BB962C8B-B14F-4D97-AF65-F5344CB8AC3E}">
        <p14:creationId xmlns:p14="http://schemas.microsoft.com/office/powerpoint/2010/main" val="30491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111F02BB-5E5D-6B9D-E5BA-05D4A78C6EEC}"/>
              </a:ext>
            </a:extLst>
          </p:cNvPr>
          <p:cNvSpPr txBox="1"/>
          <p:nvPr/>
        </p:nvSpPr>
        <p:spPr>
          <a:xfrm>
            <a:off x="387927" y="1385977"/>
            <a:ext cx="6465454" cy="3416320"/>
          </a:xfrm>
          <a:prstGeom prst="rect">
            <a:avLst/>
          </a:prstGeom>
          <a:noFill/>
        </p:spPr>
        <p:txBody>
          <a:bodyPr wrap="square">
            <a:spAutoFit/>
          </a:bodyPr>
          <a:lstStyle/>
          <a:p>
            <a:r>
              <a:rPr lang="sv-SE" b="1" dirty="0"/>
              <a:t>Självdisciplin är något du kan lära dig - det är inte medfött.
</a:t>
            </a:r>
            <a:endParaRPr lang="en-US" dirty="0"/>
          </a:p>
          <a:p>
            <a:r>
              <a:rPr lang="sv-SE" dirty="0"/>
              <a:t>Det är därför du kan skratta nästa gång någon säger att han / hon är självdisciplinerad. Faktum är att man inte kan vara självdisciplinerad. Man kan använda självdisciplin, men man kan inte vara självdisciplinerad som om det vore en medfödd egenskap. Även de som verkar vara bra på självdisciplin har också problem med den lilla personen inom sig som tar över ibland. Anledningen till det är att oavsett hur bra du är på självdisciplin finns det alltid utrymme för förbättringar. Självdisciplin är alltså något du kan lära dig och öva på varje dag.
</a:t>
            </a:r>
            <a:endParaRPr lang="en-US" dirty="0"/>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254952" y="26596"/>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29B153F5-E1C7-A576-4322-A0343D2041A3}"/>
              </a:ext>
            </a:extLst>
          </p:cNvPr>
          <p:cNvSpPr txBox="1"/>
          <p:nvPr/>
        </p:nvSpPr>
        <p:spPr>
          <a:xfrm>
            <a:off x="406400" y="1330603"/>
            <a:ext cx="6465454" cy="4524315"/>
          </a:xfrm>
          <a:prstGeom prst="rect">
            <a:avLst/>
          </a:prstGeom>
          <a:noFill/>
        </p:spPr>
        <p:txBody>
          <a:bodyPr wrap="square">
            <a:spAutoFit/>
          </a:bodyPr>
          <a:lstStyle/>
          <a:p>
            <a:r>
              <a:rPr lang="en-US" b="1" dirty="0" err="1"/>
              <a:t>Självdisciplin</a:t>
            </a:r>
            <a:r>
              <a:rPr lang="en-US" b="1" dirty="0"/>
              <a:t> 
</a:t>
            </a:r>
            <a:endParaRPr lang="en-US" dirty="0"/>
          </a:p>
          <a:p>
            <a:r>
              <a:rPr lang="sv-SE" dirty="0"/>
              <a:t>Som distansarbetare måste du anstränga dig mer för att hålla fokus. Från frekventa avbrott från familj och vänner till bullriga grannar till den starka uppmaningen att hoppa tillbaka till sängen, det finns otaliga distraktioner runt dig, och det kan vara svårt att upprätthålla den produktivitetsnivå du visar på kontoret.</a:t>
            </a:r>
          </a:p>
          <a:p>
            <a:r>
              <a:rPr lang="sv-SE" dirty="0"/>
              <a:t>
Det är därför det är viktigt att lära sig att disciplinera dig själv när du arbetar hemifrån.</a:t>
            </a:r>
          </a:p>
          <a:p>
            <a:r>
              <a:rPr lang="sv-SE" dirty="0"/>
              <a:t>
Självdisciplin uppmuntrar oss att göra aktiviteter vi borde göra, även när vi inte känner för att göra dem. På så sätt hjälper självdisciplin oss att vara mer konsekventa så att vi kan uppnå större mål.
</a:t>
            </a:r>
            <a:endParaRPr lang="en-US" dirty="0"/>
          </a:p>
        </p:txBody>
      </p:sp>
    </p:spTree>
    <p:extLst>
      <p:ext uri="{BB962C8B-B14F-4D97-AF65-F5344CB8AC3E}">
        <p14:creationId xmlns:p14="http://schemas.microsoft.com/office/powerpoint/2010/main" val="207456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AKTIVITET </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06A06EC0-17AE-5DF2-7293-2CE0A3C72289}"/>
              </a:ext>
            </a:extLst>
          </p:cNvPr>
          <p:cNvSpPr txBox="1"/>
          <p:nvPr/>
        </p:nvSpPr>
        <p:spPr>
          <a:xfrm>
            <a:off x="342780" y="3048122"/>
            <a:ext cx="7231037" cy="1015663"/>
          </a:xfrm>
          <a:prstGeom prst="rect">
            <a:avLst/>
          </a:prstGeom>
          <a:noFill/>
        </p:spPr>
        <p:txBody>
          <a:bodyPr wrap="square">
            <a:spAutoFit/>
          </a:bodyPr>
          <a:lstStyle/>
          <a:p>
            <a:r>
              <a:rPr lang="sv-SE" sz="2000" dirty="0">
                <a:solidFill>
                  <a:schemeClr val="bg1"/>
                </a:solidFill>
              </a:rPr>
              <a:t>HUR MAN FÖRBÄTTRAR SJÄLVDISCIPLIN NÄR MAN ARBETAR PÅ DISTANS
</a:t>
            </a:r>
            <a:endParaRPr lang="en-GB" sz="2000" dirty="0">
              <a:solidFill>
                <a:schemeClr val="bg1"/>
              </a:solidFill>
            </a:endParaRPr>
          </a:p>
        </p:txBody>
      </p:sp>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4725</TotalTime>
  <Words>919</Words>
  <Application>Microsoft Office PowerPoint</Application>
  <PresentationFormat>Bredbild</PresentationFormat>
  <Paragraphs>37</Paragraphs>
  <Slides>15</Slides>
  <Notes>0</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15</vt:i4>
      </vt:variant>
    </vt:vector>
  </HeadingPairs>
  <TitlesOfParts>
    <vt:vector size="23" baseType="lpstr">
      <vt:lpstr>Arial</vt:lpstr>
      <vt:lpstr>Calibri</vt:lpstr>
      <vt:lpstr>Calibri Light</vt:lpstr>
      <vt:lpstr>Fjalla One</vt:lpstr>
      <vt:lpstr>ProximaNovaRegular</vt:lpstr>
      <vt:lpstr>Segoe UI</vt:lpstr>
      <vt:lpstr>Office Theme</vt:lpstr>
      <vt:lpstr>1_Office Theme</vt:lpstr>
      <vt:lpstr>Förslag på beredskapsresurser för distansarbete. B-Creative Association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Keegan</dc:creator>
  <cp:lastModifiedBy>ingmarie Rohdin</cp:lastModifiedBy>
  <cp:revision>66</cp:revision>
  <cp:lastPrinted>2019-12-06T16:57:25Z</cp:lastPrinted>
  <dcterms:created xsi:type="dcterms:W3CDTF">2019-09-26T16:12:10Z</dcterms:created>
  <dcterms:modified xsi:type="dcterms:W3CDTF">2023-04-24T09:09:07Z</dcterms:modified>
</cp:coreProperties>
</file>