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8"/>
  </p:handoutMasterIdLst>
  <p:sldIdLst>
    <p:sldId id="297" r:id="rId3"/>
    <p:sldId id="298" r:id="rId4"/>
    <p:sldId id="299" r:id="rId5"/>
    <p:sldId id="300" r:id="rId6"/>
    <p:sldId id="272" r:id="rId7"/>
    <p:sldId id="294" r:id="rId8"/>
    <p:sldId id="295" r:id="rId9"/>
    <p:sldId id="296" r:id="rId10"/>
    <p:sldId id="277" r:id="rId11"/>
    <p:sldId id="281" r:id="rId12"/>
    <p:sldId id="282" r:id="rId13"/>
    <p:sldId id="292" r:id="rId14"/>
    <p:sldId id="291" r:id="rId15"/>
    <p:sldId id="293" r:id="rId16"/>
    <p:sldId id="270"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4/21/2023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F5CE90-B726-1A4E-B04B-B2DE3045DA84}"/>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77C927-FC16-7A46-A639-7C0FBE6FF574}"/>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3B8DAB-445F-2F47-ADA7-6661EDDC29A0}"/>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9D9012-79B1-8944-A19F-C489197915EC}"/>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BFAA2E-3ADD-E94B-AF6B-1786FE5E4C41}"/>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A2B258-1646-1145-8C97-B71A230E1980}"/>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6" name="Footer Placeholder 5">
            <a:extLst>
              <a:ext uri="{FF2B5EF4-FFF2-40B4-BE49-F238E27FC236}">
                <a16:creationId xmlns:a16="http://schemas.microsoft.com/office/drawing/2014/main"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FC4C9A-D933-A748-B85C-748D581327F0}"/>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8" name="Footer Placeholder 7">
            <a:extLst>
              <a:ext uri="{FF2B5EF4-FFF2-40B4-BE49-F238E27FC236}">
                <a16:creationId xmlns:a16="http://schemas.microsoft.com/office/drawing/2014/main"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CA507E-6EE2-234F-8DC0-3DD89C5F4463}"/>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4" name="Footer Placeholder 3">
            <a:extLst>
              <a:ext uri="{FF2B5EF4-FFF2-40B4-BE49-F238E27FC236}">
                <a16:creationId xmlns:a16="http://schemas.microsoft.com/office/drawing/2014/main"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1D130-176F-9645-BC82-90A64D609A46}"/>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3" name="Footer Placeholder 2">
            <a:extLst>
              <a:ext uri="{FF2B5EF4-FFF2-40B4-BE49-F238E27FC236}">
                <a16:creationId xmlns:a16="http://schemas.microsoft.com/office/drawing/2014/main"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BFF97E-739C-8C4C-B202-84C2FBA86AA7}"/>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6" name="Footer Placeholder 5">
            <a:extLst>
              <a:ext uri="{FF2B5EF4-FFF2-40B4-BE49-F238E27FC236}">
                <a16:creationId xmlns:a16="http://schemas.microsoft.com/office/drawing/2014/main"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54D54-B677-8C4B-BF15-FED123BB25F3}"/>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6" name="Footer Placeholder 5">
            <a:extLst>
              <a:ext uri="{FF2B5EF4-FFF2-40B4-BE49-F238E27FC236}">
                <a16:creationId xmlns:a16="http://schemas.microsoft.com/office/drawing/2014/main"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21/04/2023</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jp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sv-SE" sz="4800" dirty="0">
                <a:solidFill>
                  <a:srgbClr val="C00000"/>
                </a:solidFill>
                <a:latin typeface="Arial" panose="020B0604020202020204" pitchFamily="34" charset="0"/>
                <a:cs typeface="Arial" panose="020B0604020202020204" pitchFamily="34" charset="0"/>
              </a:rPr>
              <a:t>Förslag på beredskapsresurser för distansarbete</a:t>
            </a:r>
            <a:r>
              <a:rPr lang="en-US" sz="4800" dirty="0">
                <a:solidFill>
                  <a:srgbClr val="C00000"/>
                </a:solidFill>
                <a:latin typeface="Arial" panose="020B0604020202020204" pitchFamily="34" charset="0"/>
                <a:cs typeface="Arial" panose="020B0604020202020204" pitchFamily="34" charset="0"/>
              </a:rPr>
              <a:t>.</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28693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FA168F80-8CBF-709E-6977-72E09DDD13F5}"/>
              </a:ext>
            </a:extLst>
          </p:cNvPr>
          <p:cNvSpPr txBox="1"/>
          <p:nvPr/>
        </p:nvSpPr>
        <p:spPr>
          <a:xfrm>
            <a:off x="868218" y="1228636"/>
            <a:ext cx="6465454" cy="4770537"/>
          </a:xfrm>
          <a:prstGeom prst="rect">
            <a:avLst/>
          </a:prstGeom>
          <a:noFill/>
        </p:spPr>
        <p:txBody>
          <a:bodyPr wrap="square">
            <a:spAutoFit/>
          </a:bodyPr>
          <a:lstStyle/>
          <a:p>
            <a:r>
              <a:rPr lang="sv-SE" dirty="0"/>
              <a:t>Så snart du börjar arbeta på distans blir du helt ansvarig för all din tid - från hur du spenderar och strukturerar den, till hur du håller den balanserad.
I den här aktiviteten får du väl några tips för tidshantering för distansarbete. 
</a:t>
            </a:r>
            <a:endParaRPr lang="en-US" dirty="0"/>
          </a:p>
          <a:p>
            <a:endParaRPr lang="en-US" dirty="0"/>
          </a:p>
          <a:p>
            <a:endParaRPr lang="en-US" dirty="0"/>
          </a:p>
          <a:p>
            <a:endParaRPr lang="en-US" dirty="0"/>
          </a:p>
          <a:p>
            <a:endParaRPr lang="en-US" dirty="0"/>
          </a:p>
          <a:p>
            <a:endParaRPr lang="en-US" dirty="0"/>
          </a:p>
          <a:p>
            <a:endParaRPr lang="en-US"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Image by </a:t>
            </a:r>
            <a:r>
              <a:rPr lang="en-US" sz="1100" dirty="0" err="1"/>
              <a:t>storyset</a:t>
            </a:r>
            <a:r>
              <a:rPr lang="en-US" sz="1100" dirty="0"/>
              <a:t> on </a:t>
            </a:r>
            <a:r>
              <a:rPr lang="en-US" sz="1100" dirty="0" err="1"/>
              <a:t>Freepik</a:t>
            </a:r>
            <a:endParaRPr lang="en-US" sz="1100" dirty="0"/>
          </a:p>
        </p:txBody>
      </p:sp>
      <p:pic>
        <p:nvPicPr>
          <p:cNvPr id="5" name="Bildobjekt 4" descr="En bild som visar text, leksak&#10;&#10;Automatiskt genererad beskrivning">
            <a:extLst>
              <a:ext uri="{FF2B5EF4-FFF2-40B4-BE49-F238E27FC236}">
                <a16:creationId xmlns:a16="http://schemas.microsoft.com/office/drawing/2014/main" id="{547525C9-E69C-B991-3623-200632F067C5}"/>
              </a:ext>
            </a:extLst>
          </p:cNvPr>
          <p:cNvPicPr>
            <a:picLocks noChangeAspect="1"/>
          </p:cNvPicPr>
          <p:nvPr/>
        </p:nvPicPr>
        <p:blipFill>
          <a:blip r:embed="rId6"/>
          <a:stretch>
            <a:fillRect/>
          </a:stretch>
        </p:blipFill>
        <p:spPr>
          <a:xfrm>
            <a:off x="1931166" y="2796995"/>
            <a:ext cx="2832369" cy="2832369"/>
          </a:xfrm>
          <a:prstGeom prst="rect">
            <a:avLst/>
          </a:prstGeom>
        </p:spPr>
      </p:pic>
    </p:spTree>
    <p:extLst>
      <p:ext uri="{BB962C8B-B14F-4D97-AF65-F5344CB8AC3E}">
        <p14:creationId xmlns:p14="http://schemas.microsoft.com/office/powerpoint/2010/main" val="128756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2</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B4F85EB7-EFAB-1FC1-7770-066A14B68012}"/>
              </a:ext>
            </a:extLst>
          </p:cNvPr>
          <p:cNvSpPr txBox="1"/>
          <p:nvPr/>
        </p:nvSpPr>
        <p:spPr>
          <a:xfrm>
            <a:off x="342781" y="3096869"/>
            <a:ext cx="7000127" cy="1384995"/>
          </a:xfrm>
          <a:prstGeom prst="rect">
            <a:avLst/>
          </a:prstGeom>
          <a:noFill/>
        </p:spPr>
        <p:txBody>
          <a:bodyPr wrap="square">
            <a:spAutoFit/>
          </a:bodyPr>
          <a:lstStyle/>
          <a:p>
            <a:r>
              <a:rPr lang="sv-SE" sz="2800" dirty="0">
                <a:solidFill>
                  <a:schemeClr val="bg1"/>
                </a:solidFill>
              </a:rPr>
              <a:t>TEST FÖR ATT IDENTIFIERA ORGANISATORISKA FÄRDIGHETER
</a:t>
            </a:r>
            <a:endParaRPr lang="en-GB" sz="2800" dirty="0">
              <a:solidFill>
                <a:schemeClr val="bg1"/>
              </a:solidFill>
            </a:endParaRPr>
          </a:p>
        </p:txBody>
      </p:sp>
    </p:spTree>
    <p:extLst>
      <p:ext uri="{BB962C8B-B14F-4D97-AF65-F5344CB8AC3E}">
        <p14:creationId xmlns:p14="http://schemas.microsoft.com/office/powerpoint/2010/main" val="26455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 name="textruta 1">
            <a:extLst>
              <a:ext uri="{FF2B5EF4-FFF2-40B4-BE49-F238E27FC236}">
                <a16:creationId xmlns:a16="http://schemas.microsoft.com/office/drawing/2014/main" id="{B015AAFD-ED8F-04AB-1BBA-522C5FA97B7E}"/>
              </a:ext>
            </a:extLst>
          </p:cNvPr>
          <p:cNvSpPr txBox="1"/>
          <p:nvPr/>
        </p:nvSpPr>
        <p:spPr>
          <a:xfrm>
            <a:off x="341746" y="923636"/>
            <a:ext cx="5754254" cy="5078313"/>
          </a:xfrm>
          <a:prstGeom prst="rect">
            <a:avLst/>
          </a:prstGeom>
          <a:noFill/>
        </p:spPr>
        <p:txBody>
          <a:bodyPr wrap="square" rtlCol="0">
            <a:spAutoFit/>
          </a:bodyPr>
          <a:lstStyle/>
          <a:p>
            <a:r>
              <a:rPr lang="sv-SE" dirty="0"/>
              <a:t>En aktivitet där du svarar på några frågor för att bestämma dina organisatoriska färdigheter, dvs förmågan att aktivt påverka människor. 
</a:t>
            </a:r>
            <a:endParaRPr lang="en-US" dirty="0"/>
          </a:p>
          <a:p>
            <a:r>
              <a:rPr lang="en-US" b="1" dirty="0" err="1"/>
              <a:t>Exempel</a:t>
            </a:r>
            <a:r>
              <a:rPr lang="en-US" b="1" dirty="0"/>
              <a:t> </a:t>
            </a:r>
            <a:r>
              <a:rPr lang="en-US" b="1" dirty="0" err="1"/>
              <a:t>på</a:t>
            </a:r>
            <a:r>
              <a:rPr lang="en-US" b="1" dirty="0"/>
              <a:t> </a:t>
            </a:r>
            <a:r>
              <a:rPr lang="en-US" b="1" dirty="0" err="1"/>
              <a:t>frågor</a:t>
            </a:r>
            <a:r>
              <a:rPr lang="en-US" b="1" dirty="0"/>
              <a:t>
</a:t>
            </a:r>
            <a:endParaRPr lang="en-US" dirty="0"/>
          </a:p>
          <a:p>
            <a:r>
              <a:rPr lang="en-US" dirty="0"/>
              <a:t>1. </a:t>
            </a:r>
            <a:r>
              <a:rPr lang="sv-SE" dirty="0"/>
              <a:t>Hur ofta lyckas du vinna över de flesta av dina kamrater till din sida?
</a:t>
            </a:r>
            <a:endParaRPr lang="en-US" dirty="0"/>
          </a:p>
          <a:p>
            <a:r>
              <a:rPr lang="en-US" dirty="0"/>
              <a:t>2. </a:t>
            </a:r>
            <a:r>
              <a:rPr lang="sv-SE" dirty="0"/>
              <a:t>Är du bra på att navigera i en kritisk situation?
</a:t>
            </a:r>
            <a:endParaRPr lang="en-US" dirty="0"/>
          </a:p>
          <a:p>
            <a:r>
              <a:rPr lang="en-US" dirty="0"/>
              <a:t>3. </a:t>
            </a:r>
            <a:r>
              <a:rPr lang="sv-SE" dirty="0"/>
              <a:t>Tycker du om att göra samhällsarbete?
</a:t>
            </a:r>
            <a:endParaRPr lang="en-US" dirty="0"/>
          </a:p>
          <a:p>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63732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502542" y="1320437"/>
            <a:ext cx="11341218"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SLUTSATS </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EF45F7AE-36EA-3B7A-4D4F-81F8769BAEBA}"/>
              </a:ext>
            </a:extLst>
          </p:cNvPr>
          <p:cNvSpPr txBox="1"/>
          <p:nvPr/>
        </p:nvSpPr>
        <p:spPr>
          <a:xfrm>
            <a:off x="945940" y="506999"/>
            <a:ext cx="6465454" cy="5801588"/>
          </a:xfrm>
          <a:prstGeom prst="rect">
            <a:avLst/>
          </a:prstGeom>
          <a:noFill/>
        </p:spPr>
        <p:txBody>
          <a:bodyPr wrap="square">
            <a:spAutoFit/>
          </a:bodyPr>
          <a:lstStyle/>
          <a:p>
            <a:r>
              <a:rPr lang="sv-SE"/>
              <a:t>Slutsatsen </a:t>
            </a:r>
            <a:r>
              <a:rPr lang="sv-SE" dirty="0"/>
              <a:t>är att förstå vikten av mjuka färdigheter som tidshantering och organisationsförmåga i personlig och </a:t>
            </a:r>
            <a:r>
              <a:rPr lang="sv-SE"/>
              <a:t>professionell tillväxt, </a:t>
            </a:r>
            <a:r>
              <a:rPr lang="sv-SE" dirty="0"/>
              <a:t>det första steget till långsiktig jobbutveckling. Mjuka färdigheter återspeglar ofta din förmåga att arbeta med andra och utvecklas inom en organisation. 
</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dirty="0"/>
              <a:t>Image by </a:t>
            </a:r>
            <a:r>
              <a:rPr lang="en-US" sz="1100" dirty="0" err="1"/>
              <a:t>macrovector_official</a:t>
            </a:r>
            <a:r>
              <a:rPr lang="en-US" sz="1100" dirty="0"/>
              <a:t> on </a:t>
            </a:r>
            <a:r>
              <a:rPr lang="en-US" sz="1100" dirty="0" err="1"/>
              <a:t>Freepik</a:t>
            </a:r>
            <a:endParaRPr lang="en-GB" sz="1100" dirty="0"/>
          </a:p>
        </p:txBody>
      </p:sp>
      <p:pic>
        <p:nvPicPr>
          <p:cNvPr id="6" name="Bildobjekt 5">
            <a:extLst>
              <a:ext uri="{FF2B5EF4-FFF2-40B4-BE49-F238E27FC236}">
                <a16:creationId xmlns:a16="http://schemas.microsoft.com/office/drawing/2014/main" id="{4ABA309E-920D-FA38-7B66-D2B116FE2D73}"/>
              </a:ext>
            </a:extLst>
          </p:cNvPr>
          <p:cNvPicPr>
            <a:picLocks noChangeAspect="1"/>
          </p:cNvPicPr>
          <p:nvPr/>
        </p:nvPicPr>
        <p:blipFill>
          <a:blip r:embed="rId6"/>
          <a:stretch>
            <a:fillRect/>
          </a:stretch>
        </p:blipFill>
        <p:spPr>
          <a:xfrm>
            <a:off x="1935805" y="2161143"/>
            <a:ext cx="3221476" cy="3221476"/>
          </a:xfrm>
          <a:prstGeom prst="rect">
            <a:avLst/>
          </a:prstGeom>
        </p:spPr>
      </p:pic>
    </p:spTree>
    <p:extLst>
      <p:ext uri="{BB962C8B-B14F-4D97-AF65-F5344CB8AC3E}">
        <p14:creationId xmlns:p14="http://schemas.microsoft.com/office/powerpoint/2010/main" val="303934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1024035" y="874925"/>
            <a:ext cx="9928859" cy="144655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Beredskap</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för </a:t>
            </a: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distansarbete</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 </a:t>
            </a: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ämnen</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Inom RETAIN ME-projektet kommer följande 6 ämnen för beredskap för distansarbete att behandlas:
</a:t>
            </a:r>
            <a:endPar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Beredskap för distansarbete:
1.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Möjlighet att arbeta på distans i ett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Förstå</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virtuell</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kommunikation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Utveckling av tidshantering och organisationsförmåga.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Förstå och utveckla kreativ problemlösning.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Utveckla färdigheter för kritiskt tänkande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Förbättra förmågan att tillämpa disciplin</a:t>
            </a:r>
            <a:endPar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233537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926239" y="1656090"/>
            <a:ext cx="11001046" cy="132343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Beredskap</a:t>
            </a:r>
            <a:r>
              <a:rPr kumimoji="0" lang="en-US" sz="4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för </a:t>
            </a:r>
            <a:r>
              <a:rPr kumimoji="0" lang="en-US" sz="40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distansarbete</a:t>
            </a:r>
            <a:r>
              <a:rPr kumimoji="0" lang="en-US" sz="4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 är fördelaktigt för slutanvändarna av RETAIN ME-projektet eftersom arbetare med beredskap och kunskap om distansarbete</a:t>
            </a:r>
            <a:r>
              <a:rPr kumimoji="0" lang="en-I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är mer medveten om olika sätt att arbeta på distans i ett team 
... har mer kunskap om kreativ problemlösning
... vet hur man förbereder sig för virtuell kommunikation
... vet hur man tänker kritiskt
... känna till de mest nödvändiga färdigheterna och kunskaperna för tidshantering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88633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266700" y="1473038"/>
            <a:ext cx="11785980" cy="120032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Beredskap för distansarbete – viktiga inlärningsmål
</a:t>
            </a:r>
            <a:endPar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57718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 viktigaste inlärningsmålet för kapitlet om beredskap för distansarbete är</a:t>
            </a:r>
            <a:r>
              <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Deltagarna vet hur man arbetar på distans i ett team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Deltagarna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förstår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virtuell</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kommunikation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Deltagarna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förstår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kritiskt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tänkande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Deltagarna vet hur man bättre organiserar och hanterar tid
Deltagarna vet hur man använder kreativ problemlösning
Deltagarna vet hur man tillämpar disciplin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205870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INTRODUCTION</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id="{1F6939BD-C1A0-4275-8F03-125F5ED3DCD2}"/>
              </a:ext>
            </a:extLst>
          </p:cNvPr>
          <p:cNvSpPr txBox="1"/>
          <p:nvPr/>
        </p:nvSpPr>
        <p:spPr>
          <a:xfrm>
            <a:off x="2468442" y="2957030"/>
            <a:ext cx="69803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lang="sv-SE" sz="2400" b="1" dirty="0">
                <a:solidFill>
                  <a:srgbClr val="494949"/>
                </a:solidFill>
                <a:latin typeface="ProximaNovaRegular"/>
              </a:rPr>
              <a:t>UTVECKLING AV TIDSHANTERING OCH ORGANISATIONSFÖRMÅGA</a:t>
            </a:r>
            <a:endParaRPr kumimoji="0" lang="en-IE" sz="2400" b="1" i="0" u="none" strike="noStrike" kern="1200" cap="none" spc="0" normalizeH="0" baseline="0" noProof="0" dirty="0">
              <a:ln>
                <a:noFill/>
              </a:ln>
              <a:solidFill>
                <a:srgbClr val="E7E6E6">
                  <a:lumMod val="50000"/>
                </a:srgb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719677" y="274138"/>
            <a:ext cx="6962718" cy="5848652"/>
          </a:xfrm>
          <a:prstGeom prst="rect">
            <a:avLst/>
          </a:prstGeom>
          <a:noFill/>
        </p:spPr>
        <p:txBody>
          <a:bodyPr wrap="square">
            <a:spAutoFit/>
          </a:bodyPr>
          <a:lstStyle/>
          <a:p>
            <a:pPr marL="38100">
              <a:lnSpc>
                <a:spcPct val="107000"/>
              </a:lnSpc>
            </a:pPr>
            <a:r>
              <a:rPr lang="sv-SE" sz="1800" b="1" kern="0" dirty="0">
                <a:solidFill>
                  <a:srgbClr val="002060"/>
                </a:solidFill>
                <a:effectLst/>
                <a:latin typeface="Arial" panose="020B0604020202020204" pitchFamily="34" charset="0"/>
                <a:ea typeface="Calibri" panose="020F0502020204030204" pitchFamily="34" charset="0"/>
              </a:rPr>
              <a:t>Tidshantering</a:t>
            </a:r>
            <a:endParaRPr lang="sv-SE" sz="1800" b="1" kern="0" dirty="0">
              <a:solidFill>
                <a:srgbClr val="1B3C65"/>
              </a:solidFill>
              <a:effectLst/>
              <a:latin typeface="Calibri" panose="020F0502020204030204" pitchFamily="34" charset="0"/>
              <a:ea typeface="Calibri" panose="020F0502020204030204" pitchFamily="34" charset="0"/>
            </a:endParaRPr>
          </a:p>
          <a:p>
            <a:pPr marL="38100">
              <a:lnSpc>
                <a:spcPct val="107000"/>
              </a:lnSpc>
            </a:pPr>
            <a:r>
              <a:rPr lang="en-GB" sz="1800" b="1" kern="0" dirty="0">
                <a:solidFill>
                  <a:srgbClr val="002060"/>
                </a:solidFill>
                <a:effectLst/>
                <a:latin typeface="Arial" panose="020B0604020202020204" pitchFamily="34" charset="0"/>
                <a:ea typeface="Calibri" panose="020F0502020204030204" pitchFamily="34" charset="0"/>
              </a:rPr>
              <a:t> </a:t>
            </a:r>
            <a:endParaRPr lang="sv-SE" sz="1800" b="1" kern="0" dirty="0">
              <a:solidFill>
                <a:srgbClr val="1B3C65"/>
              </a:solidFill>
              <a:effectLst/>
              <a:latin typeface="Calibri" panose="020F0502020204030204" pitchFamily="34" charset="0"/>
              <a:ea typeface="Calibri" panose="020F0502020204030204" pitchFamily="34" charset="0"/>
            </a:endParaRPr>
          </a:p>
          <a:p>
            <a:pPr>
              <a:lnSpc>
                <a:spcPct val="107000"/>
              </a:lnSpc>
              <a:spcAft>
                <a:spcPts val="800"/>
              </a:spcAft>
            </a:pPr>
            <a:r>
              <a:rPr lang="sv-SE" sz="1800" dirty="0">
                <a:solidFill>
                  <a:srgbClr val="002060"/>
                </a:solidFill>
                <a:effectLst/>
                <a:latin typeface="Arial" panose="020B0604020202020204" pitchFamily="34" charset="0"/>
                <a:ea typeface="Calibri" panose="020F0502020204030204" pitchFamily="34" charset="0"/>
              </a:rPr>
              <a:t>Varför är tidshantering viktig vid distansarbete?</a:t>
            </a:r>
          </a:p>
          <a:p>
            <a:pPr>
              <a:lnSpc>
                <a:spcPct val="107000"/>
              </a:lnSpc>
              <a:spcAft>
                <a:spcPts val="800"/>
              </a:spcAft>
            </a:pPr>
            <a:r>
              <a:rPr lang="sv-SE" sz="1800" dirty="0">
                <a:solidFill>
                  <a:srgbClr val="002060"/>
                </a:solidFill>
                <a:effectLst/>
                <a:latin typeface="Arial" panose="020B0604020202020204" pitchFamily="34" charset="0"/>
                <a:ea typeface="Calibri" panose="020F0502020204030204" pitchFamily="34" charset="0"/>
              </a:rPr>
              <a:t>Tidshantering är en av de viktigaste och svåraste att hantera vid distansarbete. När det görs på rätt sätt erbjuder distansarbete enorm flexibilitet och ökad produktivitet. Men dålig tidshantering kan också göra din distansmiljö mycket stressande och isolerande ibland. Du kanske kämpar för att balansera ditt arbetsansvar med dina personliga ansvar. Det är just därför det är viktigt att ha kontroll över din egen arbetsdag på ett hemmakontor. </a:t>
            </a:r>
          </a:p>
          <a:p>
            <a:pPr>
              <a:lnSpc>
                <a:spcPct val="107000"/>
              </a:lnSpc>
              <a:spcAft>
                <a:spcPts val="800"/>
              </a:spcAft>
            </a:pPr>
            <a:r>
              <a:rPr lang="sv-SE" sz="1800" dirty="0">
                <a:solidFill>
                  <a:srgbClr val="002060"/>
                </a:solidFill>
                <a:effectLst/>
                <a:latin typeface="Arial" panose="020B0604020202020204" pitchFamily="34" charset="0"/>
                <a:ea typeface="Calibri" panose="020F0502020204030204" pitchFamily="34" charset="0"/>
              </a:rPr>
              <a:t>Tidshantering är en utmaning under normala tider, men när du arbetar på distans kan det vara tuffare utan de parametrar du är van vid när du är på kontoret.</a:t>
            </a:r>
          </a:p>
          <a:p>
            <a:pPr>
              <a:lnSpc>
                <a:spcPct val="107000"/>
              </a:lnSpc>
              <a:spcAft>
                <a:spcPts val="800"/>
              </a:spcAft>
            </a:pPr>
            <a:r>
              <a:rPr lang="sv-SE" sz="1800" dirty="0">
                <a:solidFill>
                  <a:srgbClr val="002060"/>
                </a:solidFill>
                <a:effectLst/>
                <a:latin typeface="Arial" panose="020B0604020202020204" pitchFamily="34" charset="0"/>
                <a:ea typeface="Calibri" panose="020F0502020204030204" pitchFamily="34" charset="0"/>
              </a:rPr>
              <a:t>Ibland känns det som att det inte finns tillräckligt med tid och vi har nog alla lagt in lite extra arbetstid på kvällar och helger. Genom tidshantering kan du lära dig att arbeta smartare och få ut mer av din tid, både på jobbet och på fritiden. </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1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611101" y="166691"/>
            <a:ext cx="6467166" cy="5703869"/>
          </a:xfrm>
          <a:prstGeom prst="rect">
            <a:avLst/>
          </a:prstGeom>
          <a:noFill/>
        </p:spPr>
        <p:txBody>
          <a:bodyPr wrap="square">
            <a:spAutoFit/>
          </a:bodyPr>
          <a:lstStyle/>
          <a:p>
            <a:pPr marL="38100">
              <a:lnSpc>
                <a:spcPct val="107000"/>
              </a:lnSpc>
            </a:pPr>
            <a:r>
              <a:rPr lang="sv-SE" sz="1800" b="1" kern="0" dirty="0">
                <a:solidFill>
                  <a:srgbClr val="002060"/>
                </a:solidFill>
                <a:effectLst/>
                <a:latin typeface="Arial" panose="020B0604020202020204" pitchFamily="34" charset="0"/>
                <a:ea typeface="Calibri" panose="020F0502020204030204" pitchFamily="34" charset="0"/>
              </a:rPr>
              <a:t>Organisationsförmåga</a:t>
            </a:r>
          </a:p>
          <a:p>
            <a:pPr marL="38100">
              <a:lnSpc>
                <a:spcPct val="107000"/>
              </a:lnSpc>
            </a:pPr>
            <a:endParaRPr lang="sv-SE" sz="1800" kern="0" dirty="0">
              <a:solidFill>
                <a:srgbClr val="002060"/>
              </a:solidFill>
              <a:effectLst/>
              <a:latin typeface="Arial" panose="020B0604020202020204" pitchFamily="34" charset="0"/>
              <a:ea typeface="Calibri" panose="020F0502020204030204" pitchFamily="34" charset="0"/>
            </a:endParaRPr>
          </a:p>
          <a:p>
            <a:pPr marL="38100">
              <a:lnSpc>
                <a:spcPct val="107000"/>
              </a:lnSpc>
            </a:pPr>
            <a:r>
              <a:rPr lang="sv-SE" sz="1800" kern="0" dirty="0">
                <a:solidFill>
                  <a:srgbClr val="002060"/>
                </a:solidFill>
                <a:effectLst/>
                <a:latin typeface="Arial" panose="020B0604020202020204" pitchFamily="34" charset="0"/>
                <a:ea typeface="Calibri" panose="020F0502020204030204" pitchFamily="34" charset="0"/>
              </a:rPr>
              <a:t>För att ordentligt organisera din arbetsdag, börja och avsluta arbetet på distans vid en strikt tilldelad tid, ta en matpaus. Experter rekommenderar också att du inte stannar i pyjamas medan du arbetar, även om ingen av dina kollegor kan se dig.</a:t>
            </a:r>
          </a:p>
          <a:p>
            <a:pPr marL="38100">
              <a:lnSpc>
                <a:spcPct val="107000"/>
              </a:lnSpc>
            </a:pPr>
            <a:r>
              <a:rPr lang="sv-SE" sz="1800" kern="0" dirty="0">
                <a:solidFill>
                  <a:srgbClr val="002060"/>
                </a:solidFill>
                <a:effectLst/>
                <a:latin typeface="Arial" panose="020B0604020202020204" pitchFamily="34" charset="0"/>
                <a:ea typeface="Calibri" panose="020F0502020204030204" pitchFamily="34" charset="0"/>
              </a:rPr>
              <a:t>Organisera din arbetsplats, när du arbetar från en säng eller soffa är det inte en bra lösning. Det är bäst att ta hand om ditt personliga utrymme, helst ett kontor där ingen kommer att avbryta dig. Se till att du har ett bekvämt skrivbord och en stol. Ställ in alla enheter du behöver och anslut till det mest bekväma och pålitliga internet.</a:t>
            </a:r>
          </a:p>
          <a:p>
            <a:pPr marL="38100">
              <a:lnSpc>
                <a:spcPct val="107000"/>
              </a:lnSpc>
            </a:pPr>
            <a:endParaRPr lang="sv-SE" sz="1800" kern="0" dirty="0">
              <a:solidFill>
                <a:srgbClr val="002060"/>
              </a:solidFill>
              <a:effectLst/>
              <a:latin typeface="Arial" panose="020B0604020202020204" pitchFamily="34" charset="0"/>
              <a:ea typeface="Calibri" panose="020F0502020204030204" pitchFamily="34" charset="0"/>
            </a:endParaRPr>
          </a:p>
          <a:p>
            <a:pPr marL="38100">
              <a:lnSpc>
                <a:spcPct val="107000"/>
              </a:lnSpc>
            </a:pPr>
            <a:r>
              <a:rPr lang="sv-SE" sz="1800" kern="0" dirty="0">
                <a:solidFill>
                  <a:srgbClr val="002060"/>
                </a:solidFill>
                <a:effectLst/>
                <a:latin typeface="Arial" panose="020B0604020202020204" pitchFamily="34" charset="0"/>
                <a:ea typeface="Calibri" panose="020F0502020204030204" pitchFamily="34" charset="0"/>
              </a:rPr>
              <a:t>För att göra det lättare att organisera ditt arbete är det bra att du och ditt team har en tydlig plan för uppgifter, enligt vilken du kan arbeta och till exempel i slutet av dagen, ringa hela teamet och kontrollera var alla är i tidsschemat.</a:t>
            </a:r>
          </a:p>
          <a:p>
            <a:endParaRPr lang="en-US" dirty="0"/>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1303686" y="1184114"/>
            <a:ext cx="6467166" cy="1754326"/>
          </a:xfrm>
          <a:prstGeom prst="rect">
            <a:avLst/>
          </a:prstGeom>
          <a:noFill/>
        </p:spPr>
        <p:txBody>
          <a:bodyPr wrap="square">
            <a:spAutoFit/>
          </a:bodyPr>
          <a:lstStyle/>
          <a:p>
            <a:r>
              <a:rPr lang="sv-SE" i="1" dirty="0">
                <a:latin typeface="Arial" panose="020B0604020202020204" pitchFamily="34" charset="0"/>
                <a:cs typeface="Arial" panose="020B0604020202020204" pitchFamily="34" charset="0"/>
              </a:rPr>
              <a:t>"De dåliga nyheterna är att tiden går fort. Den goda nyheten är att du är piloten"- Michael </a:t>
            </a:r>
            <a:r>
              <a:rPr lang="sv-SE" i="1" dirty="0" err="1">
                <a:latin typeface="Arial" panose="020B0604020202020204" pitchFamily="34" charset="0"/>
                <a:cs typeface="Arial" panose="020B0604020202020204" pitchFamily="34" charset="0"/>
              </a:rPr>
              <a:t>Altshuler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3" name="Bildobjekt 2">
            <a:extLst>
              <a:ext uri="{FF2B5EF4-FFF2-40B4-BE49-F238E27FC236}">
                <a16:creationId xmlns:a16="http://schemas.microsoft.com/office/drawing/2014/main" id="{48856070-F66C-6D1B-68C4-BF79C8CDB4F8}"/>
              </a:ext>
            </a:extLst>
          </p:cNvPr>
          <p:cNvPicPr>
            <a:picLocks noChangeAspect="1"/>
          </p:cNvPicPr>
          <p:nvPr/>
        </p:nvPicPr>
        <p:blipFill>
          <a:blip r:embed="rId6"/>
          <a:stretch>
            <a:fillRect/>
          </a:stretch>
        </p:blipFill>
        <p:spPr>
          <a:xfrm>
            <a:off x="2053725" y="2411815"/>
            <a:ext cx="4783282" cy="3188855"/>
          </a:xfrm>
          <a:prstGeom prst="rect">
            <a:avLst/>
          </a:prstGeom>
        </p:spPr>
      </p:pic>
    </p:spTree>
    <p:extLst>
      <p:ext uri="{BB962C8B-B14F-4D97-AF65-F5344CB8AC3E}">
        <p14:creationId xmlns:p14="http://schemas.microsoft.com/office/powerpoint/2010/main" val="207456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1</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6169890" cy="954107"/>
          </a:xfrm>
          <a:prstGeom prst="rect">
            <a:avLst/>
          </a:prstGeom>
          <a:noFill/>
        </p:spPr>
        <p:txBody>
          <a:bodyPr wrap="square">
            <a:spAutoFit/>
          </a:bodyPr>
          <a:lstStyle/>
          <a:p>
            <a:r>
              <a:rPr lang="en-US" sz="2800" dirty="0">
                <a:solidFill>
                  <a:schemeClr val="bg1"/>
                </a:solidFill>
              </a:rPr>
              <a:t>7 TIPS FÖR TIDSHANTERING 
</a:t>
            </a:r>
            <a:endParaRPr lang="en-GB" sz="2800" dirty="0">
              <a:solidFill>
                <a:schemeClr val="bg1"/>
              </a:solidFill>
            </a:endParaRPr>
          </a:p>
        </p:txBody>
      </p:sp>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4978</TotalTime>
  <Words>820</Words>
  <Application>Microsoft Office PowerPoint</Application>
  <PresentationFormat>Bredbild</PresentationFormat>
  <Paragraphs>74</Paragraphs>
  <Slides>15</Slides>
  <Notes>0</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15</vt:i4>
      </vt:variant>
    </vt:vector>
  </HeadingPairs>
  <TitlesOfParts>
    <vt:vector size="23" baseType="lpstr">
      <vt:lpstr>Arial</vt:lpstr>
      <vt:lpstr>Calibri</vt:lpstr>
      <vt:lpstr>Calibri Light</vt:lpstr>
      <vt:lpstr>Fjalla One</vt:lpstr>
      <vt:lpstr>ProximaNovaRegular</vt:lpstr>
      <vt:lpstr>Segoe UI</vt:lpstr>
      <vt:lpstr>Office Theme</vt:lpstr>
      <vt:lpstr>1_Office Theme</vt:lpstr>
      <vt:lpstr>Förslag på beredskapsresurser för distansarbete. B-Creative Association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ingmarie Rohdin</cp:lastModifiedBy>
  <cp:revision>68</cp:revision>
  <cp:lastPrinted>2019-12-06T16:57:25Z</cp:lastPrinted>
  <dcterms:created xsi:type="dcterms:W3CDTF">2019-09-26T16:12:10Z</dcterms:created>
  <dcterms:modified xsi:type="dcterms:W3CDTF">2023-04-22T16:20:09Z</dcterms:modified>
</cp:coreProperties>
</file>