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669075" cy="9926625"/>
  <p:embeddedFontLst>
    <p:embeddedFont>
      <p:font typeface="Proxima Nova"/>
      <p:regular r:id="rId21"/>
      <p:bold r:id="rId22"/>
      <p:italic r:id="rId23"/>
      <p:boldItalic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FB8rLPxTzWFXBrPm2K4KPsfyc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7"/>
          <p:cNvSpPr/>
          <p:nvPr>
            <p:ph idx="2" type="pic"/>
          </p:nvPr>
        </p:nvSpPr>
        <p:spPr>
          <a:xfrm>
            <a:off x="5183188" y="987425"/>
            <a:ext cx="6172200" cy="4873625"/>
          </a:xfrm>
          <a:prstGeom prst="rect">
            <a:avLst/>
          </a:prstGeom>
          <a:noFill/>
          <a:ln>
            <a:noFill/>
          </a:ln>
        </p:spPr>
      </p:sp>
      <p:sp>
        <p:nvSpPr>
          <p:cNvPr id="139" name="Google Shape;13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 Id="rId6"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41.jpg"/><Relationship Id="rId5" Type="http://schemas.openxmlformats.org/officeDocument/2006/relationships/image" Target="../media/image12.png"/><Relationship Id="rId6"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41.jpg"/><Relationship Id="rId5" Type="http://schemas.openxmlformats.org/officeDocument/2006/relationships/image" Target="../media/image12.png"/><Relationship Id="rId6"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 Id="rId6" Type="http://schemas.openxmlformats.org/officeDocument/2006/relationships/image" Target="../media/image4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2.png"/><Relationship Id="rId5"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7.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4.jpg"/><Relationship Id="rId6" Type="http://schemas.openxmlformats.org/officeDocument/2006/relationships/image" Target="../media/image3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41.jpg"/><Relationship Id="rId5" Type="http://schemas.openxmlformats.org/officeDocument/2006/relationships/image" Target="../media/image12.png"/><Relationship Id="rId6"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161" name="Google Shape;161;p1"/>
          <p:cNvSpPr txBox="1"/>
          <p:nvPr>
            <p:ph type="ctrTitle"/>
          </p:nvPr>
        </p:nvSpPr>
        <p:spPr>
          <a:xfrm>
            <a:off x="1297489" y="4189268"/>
            <a:ext cx="9597000" cy="19626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n-US" sz="4500">
                <a:solidFill>
                  <a:srgbClr val="C00000"/>
                </a:solidFill>
                <a:latin typeface="Arial"/>
                <a:ea typeface="Arial"/>
                <a:cs typeface="Arial"/>
                <a:sym typeface="Arial"/>
              </a:rPr>
              <a:t>Nutzenversprechen für Ressourcen zur Bereitschaft zur Fernarbeit.</a:t>
            </a:r>
            <a:br>
              <a:rPr lang="en-US" sz="4500">
                <a:solidFill>
                  <a:srgbClr val="C00000"/>
                </a:solidFill>
                <a:latin typeface="Arial"/>
                <a:ea typeface="Arial"/>
                <a:cs typeface="Arial"/>
                <a:sym typeface="Arial"/>
              </a:rPr>
            </a:br>
            <a:r>
              <a:rPr lang="en-US" sz="4500">
                <a:solidFill>
                  <a:srgbClr val="7030A0"/>
                </a:solidFill>
                <a:latin typeface="Arial"/>
                <a:ea typeface="Arial"/>
                <a:cs typeface="Arial"/>
                <a:sym typeface="Arial"/>
              </a:rPr>
              <a:t>B-Creative Association</a:t>
            </a:r>
            <a:endParaRPr sz="5700"/>
          </a:p>
        </p:txBody>
      </p:sp>
      <p:pic>
        <p:nvPicPr>
          <p:cNvPr id="162" name="Google Shape;162;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67" name="Google Shape;267;p10"/>
          <p:cNvSpPr txBox="1"/>
          <p:nvPr/>
        </p:nvSpPr>
        <p:spPr>
          <a:xfrm>
            <a:off x="868218" y="1228636"/>
            <a:ext cx="6465454"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Sobald Sie mit der Fernarbeit beginnen, übernehmen Sie die volle Verantwortung für Ihre gesamte Zeit - von der Art und Weise, wie Sie sie verbringen und strukturieren, bis hin zu der Art und Weise, wie Sie sie verantworten und im Gleichgewicht halten.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dieser Aktivität erhalten Sie einige Tipps zum Zeitmanagement bei Fernarbeit.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Bild von storyset auf Freepik</a:t>
            </a:r>
            <a:endParaRPr sz="1100">
              <a:solidFill>
                <a:schemeClr val="dk1"/>
              </a:solidFill>
              <a:latin typeface="Calibri"/>
              <a:ea typeface="Calibri"/>
              <a:cs typeface="Calibri"/>
              <a:sym typeface="Calibri"/>
            </a:endParaRPr>
          </a:p>
        </p:txBody>
      </p:sp>
      <p:pic>
        <p:nvPicPr>
          <p:cNvPr descr="En bild som visar text, leksak&#10;&#10;Automatiskt genererad beskrivning" id="268" name="Google Shape;268;p10"/>
          <p:cNvPicPr preferRelativeResize="0"/>
          <p:nvPr/>
        </p:nvPicPr>
        <p:blipFill rotWithShape="1">
          <a:blip r:embed="rId6">
            <a:alphaModFix/>
          </a:blip>
          <a:srcRect b="0" l="0" r="0" t="0"/>
          <a:stretch/>
        </p:blipFill>
        <p:spPr>
          <a:xfrm>
            <a:off x="1931166" y="2796995"/>
            <a:ext cx="2832369" cy="28323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74" name="Google Shape;274;p11"/>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75" name="Google Shape;275;p11"/>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2</a:t>
            </a:r>
            <a:endParaRPr/>
          </a:p>
        </p:txBody>
      </p:sp>
      <p:sp>
        <p:nvSpPr>
          <p:cNvPr id="276" name="Google Shape;276;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77" name="Google Shape;277;p11"/>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8" name="Google Shape;278;p11"/>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79" name="Google Shape;279;p11"/>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80" name="Google Shape;280;p11"/>
          <p:cNvSpPr txBox="1"/>
          <p:nvPr/>
        </p:nvSpPr>
        <p:spPr>
          <a:xfrm>
            <a:off x="342781" y="3096869"/>
            <a:ext cx="700012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TEST ZUR ERMITTLUNG DER ORGANISATORISCHEN FÄHIGKEITEN</a:t>
            </a:r>
            <a:endParaRPr sz="2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86" name="Google Shape;286;p12"/>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7" name="Google Shape;287;p12"/>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88" name="Google Shape;288;p12"/>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89" name="Google Shape;289;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90" name="Google Shape;290;p1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91" name="Google Shape;291;p12"/>
          <p:cNvSpPr txBox="1"/>
          <p:nvPr/>
        </p:nvSpPr>
        <p:spPr>
          <a:xfrm>
            <a:off x="341746" y="923636"/>
            <a:ext cx="5754254"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Eine Aktivität, bei der Sie einige Fragen beantworten sollen, um Ihre organisatorischen Fähigkeiten, d. h. die Fähigkeit, aktiv auf Menschen einzuwirken, zu ermitteln.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Beispiel für Fragen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 Wie oft gelingt es Ihnen, die meisten Gleichaltrigen auf Ihre Seite zu ziehen?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 Können Sie sich in einer kritischen Situation zurechtfinden?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3. Haben Sie Spaß an gemeinnütziger Arbeit?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97" name="Google Shape;297;p13"/>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98" name="Google Shape;298;p13"/>
          <p:cNvSpPr txBox="1"/>
          <p:nvPr/>
        </p:nvSpPr>
        <p:spPr>
          <a:xfrm>
            <a:off x="342782" y="1157877"/>
            <a:ext cx="11341218"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 ABSCHLUSS &amp; FAZIT </a:t>
            </a:r>
            <a:endParaRPr/>
          </a:p>
        </p:txBody>
      </p:sp>
      <p:sp>
        <p:nvSpPr>
          <p:cNvPr id="299" name="Google Shape;299;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00" name="Google Shape;300;p13"/>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1" name="Google Shape;301;p13"/>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302" name="Google Shape;302;p13"/>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313" name="Google Shape;313;p14"/>
          <p:cNvSpPr txBox="1"/>
          <p:nvPr/>
        </p:nvSpPr>
        <p:spPr>
          <a:xfrm>
            <a:off x="945940" y="506999"/>
            <a:ext cx="6465600" cy="552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Insgesamt ist das Verständnis der Bedeutung von Soft Skills wie Zeitmanagement und Organisationstalent für die persönliche und berufliche Entwicklung der erste Schritt zu einem langfristigen beruflichen Aufstieg im Fernstudium. Soft Skills spiegeln oft Ihre Fähigkeit wider, mit anderen zusammenzuarbeiten und in einem Unternehmen voranzukommen.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Bild von macrovector_official auf Freepik</a:t>
            </a:r>
            <a:endParaRPr sz="1100">
              <a:solidFill>
                <a:schemeClr val="dk1"/>
              </a:solidFill>
              <a:latin typeface="Calibri"/>
              <a:ea typeface="Calibri"/>
              <a:cs typeface="Calibri"/>
              <a:sym typeface="Calibri"/>
            </a:endParaRPr>
          </a:p>
        </p:txBody>
      </p:sp>
      <p:pic>
        <p:nvPicPr>
          <p:cNvPr id="314" name="Google Shape;314;p14"/>
          <p:cNvPicPr preferRelativeResize="0"/>
          <p:nvPr/>
        </p:nvPicPr>
        <p:blipFill rotWithShape="1">
          <a:blip r:embed="rId6">
            <a:alphaModFix/>
          </a:blip>
          <a:srcRect b="0" l="0" r="0" t="0"/>
          <a:stretch/>
        </p:blipFill>
        <p:spPr>
          <a:xfrm>
            <a:off x="1935805" y="2423318"/>
            <a:ext cx="3221474" cy="3221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5"/>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a:p>
        </p:txBody>
      </p:sp>
      <p:pic>
        <p:nvPicPr>
          <p:cNvPr id="320" name="Google Shape;320;p15"/>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321" name="Google Shape;321;p1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3" name="Google Shape;323;p15"/>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324" name="Google Shape;324;p15"/>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325" name="Google Shape;325;p15"/>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2"/>
          <p:cNvSpPr txBox="1"/>
          <p:nvPr/>
        </p:nvSpPr>
        <p:spPr>
          <a:xfrm>
            <a:off x="1024036" y="874925"/>
            <a:ext cx="9175800" cy="72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100" u="none" cap="none" strike="noStrike">
                <a:solidFill>
                  <a:srgbClr val="7030A0"/>
                </a:solidFill>
                <a:latin typeface="Arial"/>
                <a:ea typeface="Arial"/>
                <a:cs typeface="Arial"/>
                <a:sym typeface="Arial"/>
              </a:rPr>
              <a:t>Bereitschaft zur Fernarbeit - Themen</a:t>
            </a:r>
            <a:endParaRPr sz="1100"/>
          </a:p>
        </p:txBody>
      </p:sp>
      <p:sp>
        <p:nvSpPr>
          <p:cNvPr id="171" name="Google Shape;171;p2"/>
          <p:cNvSpPr txBox="1"/>
          <p:nvPr/>
        </p:nvSpPr>
        <p:spPr>
          <a:xfrm>
            <a:off x="1297395" y="2101584"/>
            <a:ext cx="8814869"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Im Rahmen des RETAIN ME-Projekts werden die folgenden 6 Themen zur Bereitschaft zur Fernarbeit behandelt:</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Themen zur Bereitschaft zur Telearbeit:</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Fähigkeit, in einem Team auf Distanz zu arbeiten.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Die virtuelle Kommunikation verstehen.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Entwicklung von Fähigkeiten in den Bereichen Zeitmanagement und Organisation.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4.    Verstehen und Entwickeln von kreativen Problemlösungen.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5.    Entwicklung von Fähigkeiten zum kritischen Denken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6.    Verbesserung der Fähigkeit zur Anwendung von Disziplin</a:t>
            </a:r>
            <a:endParaRPr b="1" sz="2000">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
          <p:cNvSpPr txBox="1"/>
          <p:nvPr/>
        </p:nvSpPr>
        <p:spPr>
          <a:xfrm>
            <a:off x="1209963" y="1656090"/>
            <a:ext cx="10717200" cy="66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700">
                <a:solidFill>
                  <a:srgbClr val="7030A0"/>
                </a:solidFill>
                <a:latin typeface="Arial"/>
                <a:ea typeface="Arial"/>
                <a:cs typeface="Arial"/>
                <a:sym typeface="Arial"/>
              </a:rPr>
              <a:t>Bereitschaft zur Fernarbeit - Nutzenversprechen</a:t>
            </a:r>
            <a:endParaRPr sz="1100"/>
          </a:p>
        </p:txBody>
      </p:sp>
      <p:sp>
        <p:nvSpPr>
          <p:cNvPr id="183" name="Google Shape;183;p3"/>
          <p:cNvSpPr txBox="1"/>
          <p:nvPr/>
        </p:nvSpPr>
        <p:spPr>
          <a:xfrm>
            <a:off x="1455939" y="2374825"/>
            <a:ext cx="9809823"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Es ist für die Endnutzer des RETAIN ME-Projekts von Vorteil, da die Arbeitnehmer über die Bereitschaft und das Wissen für Fernarbeit verfügen: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sich der verschiedenen Möglichkeiten der Arbeit auf Distanz in einem Team stärker bewusst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eher kreative Problemlöser</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sie sich auf die virtuelle Kommunikation vorbereiten können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man kritisch denkt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die am meisten benötigten Fähigkeiten und Kenntnisse für das Zeitmanagement kennen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a sign&#10;&#10;Description automatically generated" id="184" name="Google Shape;184;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txBox="1"/>
          <p:nvPr/>
        </p:nvSpPr>
        <p:spPr>
          <a:xfrm>
            <a:off x="266700" y="1473038"/>
            <a:ext cx="117859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7030A0"/>
                </a:solidFill>
                <a:latin typeface="Arial"/>
                <a:ea typeface="Arial"/>
                <a:cs typeface="Arial"/>
                <a:sym typeface="Arial"/>
              </a:rPr>
              <a:t>Bereitschaft zur Fernarbeit - Wichtige Lernziele</a:t>
            </a:r>
            <a:endParaRPr/>
          </a:p>
        </p:txBody>
      </p:sp>
      <p:sp>
        <p:nvSpPr>
          <p:cNvPr id="195" name="Google Shape;195;p4"/>
          <p:cNvSpPr txBox="1"/>
          <p:nvPr/>
        </p:nvSpPr>
        <p:spPr>
          <a:xfrm>
            <a:off x="1080655" y="2141130"/>
            <a:ext cx="9151939"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Die wichtigsten Lernziele für das Kapitel über die Bereitschaft zur Fernarbeit sind:</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in einem Team auf Distanz arbeiten können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Teilnehmer verstehen virtuelle Kommunikation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verstehen kritisches Denken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ihre Zeit besser organisieren und verwalten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kreative Problemlösungen anwenden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Disziplin anwenden können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b="0" l="29610" r="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b="0" l="25261" r="0"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600"/>
              <a:buFont typeface="Fjalla One"/>
              <a:buNone/>
            </a:pPr>
            <a:r>
              <a:rPr b="1" i="0" lang="en-US" sz="6000" u="none" cap="none" strike="noStrike">
                <a:solidFill>
                  <a:srgbClr val="C00000"/>
                </a:solidFill>
                <a:latin typeface="Quattrocento Sans"/>
                <a:ea typeface="Quattrocento Sans"/>
                <a:cs typeface="Quattrocento Sans"/>
                <a:sym typeface="Quattrocento Sans"/>
              </a:rPr>
              <a:t>EINFÜHRUNG</a:t>
            </a:r>
            <a:endParaRPr b="1" i="0" sz="6000" u="none" cap="none" strike="noStrik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Proxima Nova"/>
              <a:buNone/>
            </a:pPr>
            <a:r>
              <a:rPr b="1" i="0" lang="en-US" sz="2400" u="none" cap="none" strike="noStrike">
                <a:solidFill>
                  <a:srgbClr val="494949"/>
                </a:solidFill>
                <a:latin typeface="Proxima Nova"/>
                <a:ea typeface="Proxima Nova"/>
                <a:cs typeface="Proxima Nova"/>
                <a:sym typeface="Proxima Nova"/>
              </a:rPr>
              <a:t>Entwicklung von Zeitmanagement- und Organisationsfähigkeiten</a:t>
            </a:r>
            <a:endParaRPr b="1" i="0" sz="2400" u="none" cap="none" strike="noStrik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21" name="Google Shape;221;p6"/>
          <p:cNvSpPr txBox="1"/>
          <p:nvPr/>
        </p:nvSpPr>
        <p:spPr>
          <a:xfrm>
            <a:off x="719677" y="274138"/>
            <a:ext cx="6962700" cy="6147900"/>
          </a:xfrm>
          <a:prstGeom prst="rect">
            <a:avLst/>
          </a:prstGeom>
          <a:noFill/>
          <a:ln>
            <a:noFill/>
          </a:ln>
        </p:spPr>
        <p:txBody>
          <a:bodyPr anchorCtr="0" anchor="t" bIns="45700" lIns="91425" spcFirstLastPara="1" rIns="91425" wrap="square" tIns="45700">
            <a:spAutoFit/>
          </a:bodyPr>
          <a:lstStyle/>
          <a:p>
            <a:pPr indent="0" lvl="0" marL="38100" marR="0" rtl="0" algn="l">
              <a:lnSpc>
                <a:spcPct val="107000"/>
              </a:lnSpc>
              <a:spcBef>
                <a:spcPts val="0"/>
              </a:spcBef>
              <a:spcAft>
                <a:spcPts val="0"/>
              </a:spcAft>
              <a:buNone/>
            </a:pPr>
            <a:r>
              <a:rPr b="1" lang="en-US" sz="1800">
                <a:solidFill>
                  <a:srgbClr val="002060"/>
                </a:solidFill>
                <a:latin typeface="Arial"/>
                <a:ea typeface="Arial"/>
                <a:cs typeface="Arial"/>
                <a:sym typeface="Arial"/>
              </a:rPr>
              <a:t>Zeitmanagement</a:t>
            </a:r>
            <a:endParaRPr b="1" sz="1800">
              <a:solidFill>
                <a:srgbClr val="1B3C65"/>
              </a:solidFill>
              <a:latin typeface="Calibri"/>
              <a:ea typeface="Calibri"/>
              <a:cs typeface="Calibri"/>
              <a:sym typeface="Calibri"/>
            </a:endParaRPr>
          </a:p>
          <a:p>
            <a:pPr indent="0" lvl="0" marL="38100" marR="0" rtl="0" algn="l">
              <a:lnSpc>
                <a:spcPct val="107000"/>
              </a:lnSpc>
              <a:spcBef>
                <a:spcPts val="0"/>
              </a:spcBef>
              <a:spcAft>
                <a:spcPts val="0"/>
              </a:spcAft>
              <a:buNone/>
            </a:pPr>
            <a:r>
              <a:rPr b="1" lang="en-US" sz="1800">
                <a:solidFill>
                  <a:srgbClr val="002060"/>
                </a:solidFill>
                <a:latin typeface="Arial"/>
                <a:ea typeface="Arial"/>
                <a:cs typeface="Arial"/>
                <a:sym typeface="Arial"/>
              </a:rPr>
              <a:t> </a:t>
            </a:r>
            <a:endParaRPr b="1" sz="1800">
              <a:solidFill>
                <a:srgbClr val="1B3C65"/>
              </a:solidFill>
              <a:latin typeface="Calibri"/>
              <a:ea typeface="Calibri"/>
              <a:cs typeface="Calibri"/>
              <a:sym typeface="Calibri"/>
            </a:endParaRPr>
          </a:p>
          <a:p>
            <a:pPr indent="0" lvl="0" marL="0" marR="0" rtl="0" algn="l">
              <a:lnSpc>
                <a:spcPct val="107000"/>
              </a:lnSpc>
              <a:spcBef>
                <a:spcPts val="0"/>
              </a:spcBef>
              <a:spcAft>
                <a:spcPts val="0"/>
              </a:spcAft>
              <a:buNone/>
            </a:pPr>
            <a:r>
              <a:rPr lang="en-US" sz="1700">
                <a:solidFill>
                  <a:srgbClr val="002060"/>
                </a:solidFill>
                <a:latin typeface="Arial"/>
                <a:ea typeface="Arial"/>
                <a:cs typeface="Arial"/>
                <a:sym typeface="Arial"/>
              </a:rPr>
              <a:t>Warum ist Zeitmanagement bei Fernarbeit wichtig?</a:t>
            </a:r>
            <a:endParaRPr sz="17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700">
                <a:solidFill>
                  <a:srgbClr val="002060"/>
                </a:solidFill>
                <a:latin typeface="Arial"/>
                <a:ea typeface="Arial"/>
                <a:cs typeface="Arial"/>
                <a:sym typeface="Arial"/>
              </a:rPr>
              <a:t>Zeitmanagement ist einer der wichtigsten und am schwierigsten zu handhabenden Aspekte der Fernarbeit. Wenn sie richtig gemacht wird, bietet die Fernarbeit enorme Flexibilität und erhöhte Produktivität. Ein schlechtes Zeitmanagement kann jedoch auch dazu führen, dass die Fernarbeit sehr stressig und isolierend ist. Es könnte Ihnen schwer fallen, Ihre beruflichen und privaten Verpflichtungen unter einen Hut zu bringen. Genau aus diesem Grund ist es wichtig, dass Sie Ihren Arbeitstag im Home Office selbst in der Hand haben. </a:t>
            </a:r>
            <a:endParaRPr sz="17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700">
                <a:solidFill>
                  <a:srgbClr val="002060"/>
                </a:solidFill>
                <a:latin typeface="Arial"/>
                <a:ea typeface="Arial"/>
                <a:cs typeface="Arial"/>
                <a:sym typeface="Arial"/>
              </a:rPr>
              <a:t>Zeitmanagement ist schon zu normalen Zeiten eine Herausforderung, aber bei der Fernarbeit kann es noch schwieriger sein, wenn man nicht die Parameter hat, an die man sich im Büro gewöhnt hat.</a:t>
            </a:r>
            <a:endParaRPr sz="17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700">
                <a:solidFill>
                  <a:srgbClr val="002060"/>
                </a:solidFill>
                <a:latin typeface="Arial"/>
                <a:ea typeface="Arial"/>
                <a:cs typeface="Arial"/>
                <a:sym typeface="Arial"/>
              </a:rPr>
              <a:t>Manchmal hat man das Gefühl, nicht genug Zeit zu haben, und wir alle haben wahrscheinlich abends und an den Wochenenden ein paar zusätzliche Arbeitsstunden eingelegt. Durch Zeitmanagement können Sie lernen, intelligenter zu arbeiten und mehr aus Ihrer Zeit zu machen, sowohl bei der Arbeit als auch in Ihrer Freizeit. </a:t>
            </a:r>
            <a:endParaRPr sz="1700">
              <a:solidFill>
                <a:srgbClr val="000000"/>
              </a:solidFill>
              <a:latin typeface="Calibri"/>
              <a:ea typeface="Calibri"/>
              <a:cs typeface="Calibri"/>
              <a:sym typeface="Calibri"/>
            </a:endParaRPr>
          </a:p>
          <a:p>
            <a:pPr indent="0" lvl="0" marL="0" marR="0" rtl="0" algn="l">
              <a:spcBef>
                <a:spcPts val="800"/>
              </a:spcBef>
              <a:spcAft>
                <a:spcPts val="0"/>
              </a:spcAft>
              <a:buNone/>
            </a:pPr>
            <a:r>
              <a:t/>
            </a:r>
            <a:endParaRPr sz="19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27" name="Google Shape;227;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8" name="Google Shape;228;p7"/>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29" name="Google Shape;229;p7"/>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30" name="Google Shape;230;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31" name="Google Shape;231;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32" name="Google Shape;232;p7"/>
          <p:cNvSpPr txBox="1"/>
          <p:nvPr/>
        </p:nvSpPr>
        <p:spPr>
          <a:xfrm>
            <a:off x="611101" y="166691"/>
            <a:ext cx="6467100" cy="6218700"/>
          </a:xfrm>
          <a:prstGeom prst="rect">
            <a:avLst/>
          </a:prstGeom>
          <a:noFill/>
          <a:ln>
            <a:noFill/>
          </a:ln>
        </p:spPr>
        <p:txBody>
          <a:bodyPr anchorCtr="0" anchor="t" bIns="45700" lIns="91425" spcFirstLastPara="1" rIns="91425" wrap="square" tIns="45700">
            <a:spAutoFit/>
          </a:bodyPr>
          <a:lstStyle/>
          <a:p>
            <a:pPr indent="0" lvl="0" marL="38100" marR="0" rtl="0" algn="l">
              <a:lnSpc>
                <a:spcPct val="107000"/>
              </a:lnSpc>
              <a:spcBef>
                <a:spcPts val="0"/>
              </a:spcBef>
              <a:spcAft>
                <a:spcPts val="0"/>
              </a:spcAft>
              <a:buNone/>
            </a:pPr>
            <a:r>
              <a:rPr b="1" lang="en-US" sz="1800">
                <a:solidFill>
                  <a:srgbClr val="002060"/>
                </a:solidFill>
                <a:latin typeface="Arial"/>
                <a:ea typeface="Arial"/>
                <a:cs typeface="Arial"/>
                <a:sym typeface="Arial"/>
              </a:rPr>
              <a:t>Organisationstalent</a:t>
            </a:r>
            <a:endParaRPr b="1" sz="1800">
              <a:solidFill>
                <a:srgbClr val="1B3C65"/>
              </a:solidFill>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600">
                <a:solidFill>
                  <a:srgbClr val="002060"/>
                </a:solidFill>
                <a:latin typeface="Arial"/>
                <a:ea typeface="Arial"/>
                <a:cs typeface="Arial"/>
                <a:sym typeface="Arial"/>
              </a:rPr>
              <a:t>Um Ihren Arbeitstag richtig zu organisieren, sollten Sie Ihre Arbeit zu einer genau festgelegten Zeit beginnen und beenden, eine Essenspause einlegen und zum Aufwärmen von Ihrem Stuhl aufstehen. Experten empfehlen außerdem, während der Arbeit nicht im Schlafanzug zu bleiben, auch wenn keiner Ihrer Kollegen Sie sehen kann.</a:t>
            </a:r>
            <a:endParaRPr sz="16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600">
                <a:solidFill>
                  <a:srgbClr val="002060"/>
                </a:solidFill>
                <a:latin typeface="Arial"/>
                <a:ea typeface="Arial"/>
                <a:cs typeface="Arial"/>
                <a:sym typeface="Arial"/>
              </a:rPr>
              <a:t>Organisieren Sie Ihren Arbeitsplatz. Wenn Sie von einem Bett oder Sofa aus arbeiten, ist das keine gute Lösung. Am besten ist es, wenn Sie sich um Ihren persönlichen Bereich kümmern, idealerweise in einem Büro, in dem Sie niemand stören wird. Stellen Sie sicher, dass Sie einen bequemen Schreibtisch und Stuhl zum Arbeiten haben. Stellen Sie alle Geräte auf, die Sie benötigen, und stellen Sie eine möglichst bequeme und zuverlässige Internetverbindung her.</a:t>
            </a:r>
            <a:endParaRPr sz="16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600">
                <a:solidFill>
                  <a:srgbClr val="002060"/>
                </a:solidFill>
                <a:latin typeface="Arial"/>
                <a:ea typeface="Arial"/>
                <a:cs typeface="Arial"/>
                <a:sym typeface="Arial"/>
              </a:rPr>
              <a:t>Um Ihre Arbeit besser zu organisieren, ist es gut, wenn Sie und Ihr Team einen klaren Aufgabenplan haben, nach dem Sie arbeiten können und z. B. am Ende des Tages das ganze Team anrufen und überprüfen, wo jeder von Ihnen gerade steht.</a:t>
            </a:r>
            <a:endParaRPr sz="1600">
              <a:solidFill>
                <a:srgbClr val="000000"/>
              </a:solidFill>
              <a:latin typeface="Calibri"/>
              <a:ea typeface="Calibri"/>
              <a:cs typeface="Calibri"/>
              <a:sym typeface="Calibri"/>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38" name="Google Shape;238;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9" name="Google Shape;239;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40" name="Google Shape;240;p8"/>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41" name="Google Shape;24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42" name="Google Shape;242;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43" name="Google Shape;243;p8"/>
          <p:cNvSpPr txBox="1"/>
          <p:nvPr/>
        </p:nvSpPr>
        <p:spPr>
          <a:xfrm>
            <a:off x="1303686" y="1184114"/>
            <a:ext cx="646716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Arial"/>
                <a:ea typeface="Arial"/>
                <a:cs typeface="Arial"/>
                <a:sym typeface="Arial"/>
              </a:rPr>
              <a:t>"Die schlechte Nachricht ist, dass die Zeit vergeht. Die gute Nachricht ist, dass du der Pilot bist" </a:t>
            </a:r>
            <a:r>
              <a:rPr lang="en-US" sz="1800">
                <a:solidFill>
                  <a:schemeClr val="dk1"/>
                </a:solidFill>
                <a:latin typeface="Arial"/>
                <a:ea typeface="Arial"/>
                <a:cs typeface="Arial"/>
                <a:sym typeface="Arial"/>
              </a:rPr>
              <a:t>- Michael Altshuler</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44" name="Google Shape;244;p8"/>
          <p:cNvPicPr preferRelativeResize="0"/>
          <p:nvPr/>
        </p:nvPicPr>
        <p:blipFill rotWithShape="1">
          <a:blip r:embed="rId6">
            <a:alphaModFix/>
          </a:blip>
          <a:srcRect b="0" l="0" r="0" t="0"/>
          <a:stretch/>
        </p:blipFill>
        <p:spPr>
          <a:xfrm>
            <a:off x="2053725" y="2411815"/>
            <a:ext cx="4783282" cy="31888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50" name="Google Shape;250;p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1</a:t>
            </a:r>
            <a:endParaRPr/>
          </a:p>
        </p:txBody>
      </p:sp>
      <p:sp>
        <p:nvSpPr>
          <p:cNvPr id="252" name="Google Shape;252;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56" name="Google Shape;256;p9"/>
          <p:cNvSpPr txBox="1"/>
          <p:nvPr/>
        </p:nvSpPr>
        <p:spPr>
          <a:xfrm>
            <a:off x="443346" y="3096869"/>
            <a:ext cx="61698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7 TIPPS FÜR DAS ZEITMANAGEMENT </a:t>
            </a:r>
            <a:endParaRPr sz="2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2019-09-26T16:12:10.0000000Z</dcterms:created>
  <dc:creator>Mike Keegan</dc:creator>
</cp:coreProperties>
</file>