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handoutMasterIdLst>
    <p:handoutMasterId r:id="rId19"/>
  </p:handoutMasterIdLst>
  <p:sldIdLst>
    <p:sldId id="269" r:id="rId3"/>
    <p:sldId id="257" r:id="rId4"/>
    <p:sldId id="267" r:id="rId5"/>
    <p:sldId id="268" r:id="rId6"/>
    <p:sldId id="272" r:id="rId7"/>
    <p:sldId id="294" r:id="rId8"/>
    <p:sldId id="295" r:id="rId9"/>
    <p:sldId id="296" r:id="rId10"/>
    <p:sldId id="277" r:id="rId11"/>
    <p:sldId id="281" r:id="rId12"/>
    <p:sldId id="297" r:id="rId13"/>
    <p:sldId id="282" r:id="rId14"/>
    <p:sldId id="292" r:id="rId15"/>
    <p:sldId id="291" r:id="rId16"/>
    <p:sldId id="293" r:id="rId17"/>
    <p:sldId id="270" r:id="rId18"/>
  </p:sldIdLst>
  <p:sldSz cx="12192000" cy="6858000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8C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94"/>
  </p:normalViewPr>
  <p:slideViewPr>
    <p:cSldViewPr snapToGrid="0" snapToObjects="1">
      <p:cViewPr varScale="1">
        <p:scale>
          <a:sx n="111" d="100"/>
          <a:sy n="111" d="100"/>
        </p:scale>
        <p:origin x="55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ante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Substituent dată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DF95D1-BA1A-4F61-A4D5-222D01E6DDD6}" type="datetimeFigureOut">
              <a:rPr lang="en-US" smtClean="0"/>
              <a:t>4/21/2023</a:t>
            </a:fld>
            <a:endParaRPr lang="en-US" dirty="0"/>
          </a:p>
        </p:txBody>
      </p:sp>
      <p:sp>
        <p:nvSpPr>
          <p:cNvPr id="4" name="Substituent subsol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ubstituent număr diapozitiv 4"/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DF82EB-296A-47BA-B3B5-0818C14B8FF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3963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D1E04-EF3B-CD4E-A7F5-18385454C8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ECAEE4-7DA0-1E48-962B-D9A84547B7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F5CE90-B726-1A4E-B04B-B2DE3045D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D0AB1-2F73-0E42-896D-EA55EB57A9A2}" type="datetimeFigureOut">
              <a:rPr lang="en-US" smtClean="0"/>
              <a:t>4/21/2023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F15408-2AD2-3247-8953-D7DB14747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31998B-CBF9-4449-A071-A58B074BF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C72B2-CAFB-B245-B977-6EA33A0A092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191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FABA2-ECAC-204A-9706-BF31B2382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DBDBEE-1451-7543-94E3-22FEDAB97A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77C927-FC16-7A46-A639-7C0FBE6FF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D0AB1-2F73-0E42-896D-EA55EB57A9A2}" type="datetimeFigureOut">
              <a:rPr lang="en-US" smtClean="0"/>
              <a:t>4/21/2023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04F36A-7F48-D443-890E-9DE6FE91B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E83BC5-37E5-C041-9A3F-40457A016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C72B2-CAFB-B245-B977-6EA33A0A092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945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96D52D7-BCBB-574E-9AB2-8A83916051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EE1824-A5EF-3E4E-9224-01624E2AB7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3B8DAB-445F-2F47-ADA7-6661EDDC2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D0AB1-2F73-0E42-896D-EA55EB57A9A2}" type="datetimeFigureOut">
              <a:rPr lang="en-US" smtClean="0"/>
              <a:t>4/21/2023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8E8CF1-D920-AB40-B556-0BEF3A6CE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663B82-A7F7-EE48-A145-FC3D7FB51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C72B2-CAFB-B245-B977-6EA33A0A092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5766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10DB3-8622-43B8-8F03-328A016E4E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9F8A26-530A-4044-A184-FC8C730FCC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1E917D-0E03-49DA-BF92-F40B58583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7C834-A5CE-43E4-B625-AB789F6C3506}" type="datetimeFigureOut">
              <a:rPr lang="en-IE" smtClean="0"/>
              <a:t>21/04/2023</a:t>
            </a:fld>
            <a:endParaRPr lang="en-I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97F5EA-B805-46B9-BB91-FC0CECF5C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9F707F-9A9B-42F3-AF77-F355A3EDA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DC0E1-1BF4-49EF-B1C4-A6338AE8135E}" type="slidenum">
              <a:rPr lang="en-IE" smtClean="0"/>
              <a:t>‹nº›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040661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65626-5053-4F53-AD86-D3C7AD14C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7EFF34-5009-4FDB-A4E6-8CC660FEA4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6188CF-8605-44D4-91B1-2D41EFB58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7C834-A5CE-43E4-B625-AB789F6C3506}" type="datetimeFigureOut">
              <a:rPr lang="en-IE" smtClean="0"/>
              <a:t>21/04/2023</a:t>
            </a:fld>
            <a:endParaRPr lang="en-I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E9CA68-90C4-44FC-81F7-F7D8DE8F7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F19B9A-6501-40FC-808A-48131EB7F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DC0E1-1BF4-49EF-B1C4-A6338AE8135E}" type="slidenum">
              <a:rPr lang="en-IE" smtClean="0"/>
              <a:t>‹nº›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967959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05224-4BD1-4DE4-A4D0-B20C58DDC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F86E0-9E97-410C-B513-F3B361D0E5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6E5D1C-C232-423C-B97D-100F561D6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7C834-A5CE-43E4-B625-AB789F6C3506}" type="datetimeFigureOut">
              <a:rPr lang="en-IE" smtClean="0"/>
              <a:t>21/04/2023</a:t>
            </a:fld>
            <a:endParaRPr lang="en-I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C0A211-EBA1-4E9A-B9DA-9C81A23D6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98FFBA-2A57-4F90-8487-7EF319C7A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DC0E1-1BF4-49EF-B1C4-A6338AE8135E}" type="slidenum">
              <a:rPr lang="en-IE" smtClean="0"/>
              <a:t>‹nº›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934516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D77E8-D0ED-497A-AEDA-87C4D7E14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9CFDF8-C344-4E1E-ABEC-13AEFB9734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1C0642-E239-4556-A434-7203359EB5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BD8258-D387-4762-A4C0-D05B2D536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7C834-A5CE-43E4-B625-AB789F6C3506}" type="datetimeFigureOut">
              <a:rPr lang="en-IE" smtClean="0"/>
              <a:t>21/04/2023</a:t>
            </a:fld>
            <a:endParaRPr lang="en-I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FD8A61-6A1D-4124-9F58-BD5F57CD1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3F7F21-8865-42F3-A675-E2533EE74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DC0E1-1BF4-49EF-B1C4-A6338AE8135E}" type="slidenum">
              <a:rPr lang="en-IE" smtClean="0"/>
              <a:t>‹nº›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8159138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43296-F4B2-478A-956A-C9ED60DA9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B4CAB0-4909-4ED2-A1F8-8BCA8945AC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D377DE-6D42-4C54-A671-F369C3E881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BC6379-94BA-4EAF-A5F0-56D5D8A34A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6703CD-3AF4-40DA-8ACB-AC8C3B1BD8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AD97B6-D14D-4492-981D-9E5985ABD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7C834-A5CE-43E4-B625-AB789F6C3506}" type="datetimeFigureOut">
              <a:rPr lang="en-IE" smtClean="0"/>
              <a:t>21/04/2023</a:t>
            </a:fld>
            <a:endParaRPr lang="en-IE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AF5ACA-2978-4461-B567-C1828EEBF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C78FD9-CB2B-47C6-BBB1-34C37D9BD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DC0E1-1BF4-49EF-B1C4-A6338AE8135E}" type="slidenum">
              <a:rPr lang="en-IE" smtClean="0"/>
              <a:t>‹nº›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494661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062B0-2AAE-47B3-B372-3873DE838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668849-2ECA-41D6-8B99-8AEF7D789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7C834-A5CE-43E4-B625-AB789F6C3506}" type="datetimeFigureOut">
              <a:rPr lang="en-IE" smtClean="0"/>
              <a:t>21/04/2023</a:t>
            </a:fld>
            <a:endParaRPr lang="en-I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A92668-5314-4E22-A07D-FD58100A1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4ABE01-6B71-4074-B5BB-31D11FC98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DC0E1-1BF4-49EF-B1C4-A6338AE8135E}" type="slidenum">
              <a:rPr lang="en-IE" smtClean="0"/>
              <a:t>‹nº›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8849939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6ADACF-9141-475B-A768-629D6B5DD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7C834-A5CE-43E4-B625-AB789F6C3506}" type="datetimeFigureOut">
              <a:rPr lang="en-IE" smtClean="0"/>
              <a:t>21/04/2023</a:t>
            </a:fld>
            <a:endParaRPr lang="en-I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0C1420-8C9C-4FAB-A47A-7EBBD9FB2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1776D2-042E-4A42-A66E-8F1795737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DC0E1-1BF4-49EF-B1C4-A6338AE8135E}" type="slidenum">
              <a:rPr lang="en-IE" smtClean="0"/>
              <a:t>‹nº›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56211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C000A-E381-47D4-AF28-55BB0241B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AB8355-5A5E-429E-8F48-A00C18A28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0CB366-EC27-4962-870E-2EE9271524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CF9126-C51B-4E7A-B8D9-60D71C13A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7C834-A5CE-43E4-B625-AB789F6C3506}" type="datetimeFigureOut">
              <a:rPr lang="en-IE" smtClean="0"/>
              <a:t>21/04/2023</a:t>
            </a:fld>
            <a:endParaRPr lang="en-I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FB720E-66A7-4BDF-A0AD-A966490D8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C8B8C2-0DC4-4088-A1DB-E6830AB10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DC0E1-1BF4-49EF-B1C4-A6338AE8135E}" type="slidenum">
              <a:rPr lang="en-IE" smtClean="0"/>
              <a:t>‹nº›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452956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D93ED-6302-D246-977B-8F8BA5C0D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FC9CB6-A44E-7C4F-86D6-67DB940F3A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9D9012-79B1-8944-A19F-C48919791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D0AB1-2F73-0E42-896D-EA55EB57A9A2}" type="datetimeFigureOut">
              <a:rPr lang="en-US" smtClean="0"/>
              <a:t>4/21/2023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202DBC-E88E-0047-934E-C09E7B0EB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C0B7D7-1BF2-294D-B08B-D95694171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C72B2-CAFB-B245-B977-6EA33A0A092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9778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DA93C-6AE5-42EF-AC5A-BAE80D1D5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ACB862-24A1-4C73-874F-5ABF0A6C9D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A8982A-E55E-40AB-8D33-87CAA5E954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86B1FB-6F77-44FF-A74B-DD36F0C63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7C834-A5CE-43E4-B625-AB789F6C3506}" type="datetimeFigureOut">
              <a:rPr lang="en-IE" smtClean="0"/>
              <a:t>21/04/2023</a:t>
            </a:fld>
            <a:endParaRPr lang="en-I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46FFC8-9077-4EE8-A16D-40FF4AD28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C64BA2-0198-47D5-B30B-9937B57EA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DC0E1-1BF4-49EF-B1C4-A6338AE8135E}" type="slidenum">
              <a:rPr lang="en-IE" smtClean="0"/>
              <a:t>‹nº›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894051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435B5-1345-4390-ABF6-AB2BE94C9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D27764-A8D9-412B-94A1-4E7F652394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02BF6F-1E67-4E1C-B37B-363F70A6C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7C834-A5CE-43E4-B625-AB789F6C3506}" type="datetimeFigureOut">
              <a:rPr lang="en-IE" smtClean="0"/>
              <a:t>21/04/2023</a:t>
            </a:fld>
            <a:endParaRPr lang="en-I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92106D-6913-4E05-B355-2DAF94616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89A64B-DF36-4E73-B4FF-5AD5DAA6E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DC0E1-1BF4-49EF-B1C4-A6338AE8135E}" type="slidenum">
              <a:rPr lang="en-IE" smtClean="0"/>
              <a:t>‹nº›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5698656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F292FF-A9F1-464A-A79D-EA6EB4A6AF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828A75-7C8D-42B2-93E7-180C8CD046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C562BC-2D92-4C40-8295-0A4269502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7C834-A5CE-43E4-B625-AB789F6C3506}" type="datetimeFigureOut">
              <a:rPr lang="en-IE" smtClean="0"/>
              <a:t>21/04/2023</a:t>
            </a:fld>
            <a:endParaRPr lang="en-I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41ED42-88C6-462A-B6E4-39D1521C0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3245CD-176A-423D-920E-FDCDCC2AC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DC0E1-1BF4-49EF-B1C4-A6338AE8135E}" type="slidenum">
              <a:rPr lang="en-IE" smtClean="0"/>
              <a:t>‹nº›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838849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8678A-3BB0-494D-AED6-8042B60B4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5B7E61-5127-A142-A378-34FC2D923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BFAA2E-3ADD-E94B-AF6B-1786FE5E4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D0AB1-2F73-0E42-896D-EA55EB57A9A2}" type="datetimeFigureOut">
              <a:rPr lang="en-US" smtClean="0"/>
              <a:t>4/21/2023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A8C191-3E7E-9547-B146-D67A56941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AC7C83-ECFD-9847-A34B-2F1A6F82F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C72B2-CAFB-B245-B977-6EA33A0A092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585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868F0-5703-5C4B-B9CF-2BFE4BA7F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489CF8-D32A-B948-937D-AACC16681C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B1CF87-3F24-5343-9FF0-64670146E2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A2B258-1646-1145-8C97-B71A230E1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D0AB1-2F73-0E42-896D-EA55EB57A9A2}" type="datetimeFigureOut">
              <a:rPr lang="en-US" smtClean="0"/>
              <a:t>4/21/2023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F1B314-387A-E548-A90A-D7FE45942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ADEE46-7BEA-D747-B33C-EFA24B9AC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C72B2-CAFB-B245-B977-6EA33A0A092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981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CCA18-CAE5-E945-9ADE-1513F08D5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57B73B-BB3A-1148-A5FE-E90EDACB96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85ACC2-7E90-A740-8022-3182679296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F85833-89F0-684D-BB4C-1803B6271D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5B0C3E-F3E6-BD47-86F8-9E0CBF13C8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FC4C9A-D933-A748-B85C-748D58132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D0AB1-2F73-0E42-896D-EA55EB57A9A2}" type="datetimeFigureOut">
              <a:rPr lang="en-US" smtClean="0"/>
              <a:t>4/21/2023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74B2F4-BD39-3A41-BE73-46D67F0AA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932877-40BF-504E-8347-5144C8D55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C72B2-CAFB-B245-B977-6EA33A0A092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350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5CD59-F5D5-0443-80D9-72F9259BB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CA507E-6EE2-234F-8DC0-3DD89C5F4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D0AB1-2F73-0E42-896D-EA55EB57A9A2}" type="datetimeFigureOut">
              <a:rPr lang="en-US" smtClean="0"/>
              <a:t>4/21/2023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91C29D-A9D2-2643-A696-A611ADC5F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64783B-119E-6A41-807F-3AE3F1300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C72B2-CAFB-B245-B977-6EA33A0A092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453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91D130-176F-9645-BC82-90A64D609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D0AB1-2F73-0E42-896D-EA55EB57A9A2}" type="datetimeFigureOut">
              <a:rPr lang="en-US" smtClean="0"/>
              <a:t>4/21/2023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6B9028-0EB6-574D-95AB-3F3AFB740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6E6402-5CF8-2549-9F4D-ED8180799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C72B2-CAFB-B245-B977-6EA33A0A092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853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D24C7-9FAF-6E49-A938-059C00D07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E0BF93-17B1-8A49-9FE3-8DE0146AC9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DD2111-12E7-A946-85B6-3B21CAC709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BFF97E-739C-8C4C-B202-84C2FBA86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D0AB1-2F73-0E42-896D-EA55EB57A9A2}" type="datetimeFigureOut">
              <a:rPr lang="en-US" smtClean="0"/>
              <a:t>4/21/2023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3D0CD0-4965-3A42-AD78-1DC2DAB78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35D337-2648-E441-A612-7294CF3BA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C72B2-CAFB-B245-B977-6EA33A0A092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43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1F841-B90A-7943-A378-8B8483062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9D1E67-D0C2-3540-835F-3E5F7EDF03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2D6AD1-F17D-4147-8C53-28118C1251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B54D54-B677-8C4B-BF15-FED123BB2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D0AB1-2F73-0E42-896D-EA55EB57A9A2}" type="datetimeFigureOut">
              <a:rPr lang="en-US" smtClean="0"/>
              <a:t>4/21/2023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191FAA-2DAA-EA4E-87C2-6E932DCDE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5135C7-FB15-A540-9156-F6B6F6FB9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C72B2-CAFB-B245-B977-6EA33A0A092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040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C91E4E-8655-3042-844C-A6176830A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Clique para editar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1FE06B-7EAF-554B-80BF-8F1E74FC47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Clique para editar estilos de texto Master</a:t>
            </a:r>
          </a:p>
          <a:p>
            <a:pPr lvl="1"/>
            <a:r>
              <a:rPr lang="en-GB"/>
              <a:t>Segundo nível</a:t>
            </a:r>
          </a:p>
          <a:p>
            <a:pPr lvl="2"/>
            <a:r>
              <a:rPr lang="en-GB"/>
              <a:t>Terceiro nível</a:t>
            </a:r>
          </a:p>
          <a:p>
            <a:pPr lvl="3"/>
            <a:r>
              <a:rPr lang="en-GB"/>
              <a:t>Quarto nível</a:t>
            </a:r>
          </a:p>
          <a:p>
            <a:pPr lvl="4"/>
            <a:r>
              <a:rPr lang="en-GB"/>
              <a:t>Quinto nível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53E6E3-EDF7-8A49-A874-CC9B24C227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D0AB1-2F73-0E42-896D-EA55EB57A9A2}" type="datetimeFigureOut">
              <a:rPr lang="en-US" smtClean="0"/>
              <a:t>4/21/2023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A8674-54F3-264D-B241-67774288AF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D6FE90-E84A-EC4D-8E71-82DBCB7DA7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8C72B2-CAFB-B245-B977-6EA33A0A092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03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7FADBC-06E6-4DC7-A36E-0B230B924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Clique para editar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F3DEDC-F874-4218-9AE2-21426387A3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Clique para editar estilos de texto Master</a:t>
            </a:r>
          </a:p>
          <a:p>
            <a:pPr lvl="1"/>
            <a:r>
              <a:rPr lang="en-US"/>
              <a:t>Segundo nível</a:t>
            </a:r>
          </a:p>
          <a:p>
            <a:pPr lvl="2"/>
            <a:r>
              <a:rPr lang="en-US"/>
              <a:t>Terceiro nível</a:t>
            </a:r>
          </a:p>
          <a:p>
            <a:pPr lvl="3"/>
            <a:r>
              <a:rPr lang="en-US"/>
              <a:t>Quarto nível</a:t>
            </a:r>
          </a:p>
          <a:p>
            <a:pPr lvl="4"/>
            <a:r>
              <a:rPr lang="en-US"/>
              <a:t>Quinto nível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43A371-3A0C-4CBA-8B38-8209AC1530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7C834-A5CE-43E4-B625-AB789F6C3506}" type="datetimeFigureOut">
              <a:rPr lang="en-IE" smtClean="0"/>
              <a:t>21/04/2023</a:t>
            </a:fld>
            <a:endParaRPr lang="en-I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72A1FB-42AD-46D0-8125-81AD06BA46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7D6539-CE22-465C-8A3F-3056CA46A8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0DC0E1-1BF4-49EF-B1C4-A6338AE8135E}" type="slidenum">
              <a:rPr lang="en-IE" smtClean="0"/>
              <a:t>‹nº›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031618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.jpg"/><Relationship Id="rId4" Type="http://schemas.openxmlformats.org/officeDocument/2006/relationships/image" Target="../media/image10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.jpg"/><Relationship Id="rId4" Type="http://schemas.openxmlformats.org/officeDocument/2006/relationships/image" Target="../media/image10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jpg"/><Relationship Id="rId5" Type="http://schemas.openxmlformats.org/officeDocument/2006/relationships/image" Target="../media/image8.png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brightconcept-consulting.com/en/blog/leadership/how-to-develop-the-7-skills-of-critical-thinking" TargetMode="External"/><Relationship Id="rId5" Type="http://schemas.openxmlformats.org/officeDocument/2006/relationships/image" Target="../media/image1.jpg"/><Relationship Id="rId4" Type="http://schemas.openxmlformats.org/officeDocument/2006/relationships/image" Target="../media/image10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jpg"/><Relationship Id="rId5" Type="http://schemas.openxmlformats.org/officeDocument/2006/relationships/image" Target="../media/image8.png"/><Relationship Id="rId4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.jpg"/><Relationship Id="rId4" Type="http://schemas.openxmlformats.org/officeDocument/2006/relationships/image" Target="../media/image10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.jp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jpg"/><Relationship Id="rId5" Type="http://schemas.openxmlformats.org/officeDocument/2006/relationships/image" Target="../media/image1.jpg"/><Relationship Id="rId4" Type="http://schemas.openxmlformats.org/officeDocument/2006/relationships/image" Target="../media/image10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.jpg"/><Relationship Id="rId4" Type="http://schemas.openxmlformats.org/officeDocument/2006/relationships/image" Target="../media/image10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.jpg"/><Relationship Id="rId4" Type="http://schemas.openxmlformats.org/officeDocument/2006/relationships/image" Target="../media/image10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jpg"/><Relationship Id="rId5" Type="http://schemas.openxmlformats.org/officeDocument/2006/relationships/image" Target="../media/image8.pn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6906A27-D795-4865-B42F-92014B3472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17304" y="6275993"/>
            <a:ext cx="1964299" cy="4121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641ED3A-6319-4C7F-B64E-B4981B7C9E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2909" y="855409"/>
            <a:ext cx="6558564" cy="3269778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77D51BA8-305D-BA4F-B053-601A01FD369A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297489" y="3524471"/>
            <a:ext cx="9597021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Proposta de Valor para recursos de </a:t>
            </a:r>
            <a:r>
              <a:rPr lang="en-US" sz="4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pró-atividade</a:t>
            </a:r>
            <a:r>
              <a:rPr lang="en-US" sz="4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trabalho à distância.</a:t>
            </a:r>
            <a:br>
              <a:rPr lang="en-US" sz="4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Associação B-Criativa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641ED3A-6319-4C7F-B64E-B4981B7C9E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3313" y="6022566"/>
            <a:ext cx="1405487" cy="55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1157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9DA9D5F8-D0F3-4C36-818E-D20791E16B56}"/>
              </a:ext>
            </a:extLst>
          </p:cNvPr>
          <p:cNvSpPr/>
          <p:nvPr/>
        </p:nvSpPr>
        <p:spPr>
          <a:xfrm>
            <a:off x="0" y="6193737"/>
            <a:ext cx="2293620" cy="5259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A9E998F-117B-4715-B50B-B2B3C1773516}"/>
              </a:ext>
            </a:extLst>
          </p:cNvPr>
          <p:cNvSpPr/>
          <p:nvPr/>
        </p:nvSpPr>
        <p:spPr>
          <a:xfrm>
            <a:off x="10827521" y="138329"/>
            <a:ext cx="1364479" cy="3573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Graphic 9">
            <a:extLst>
              <a:ext uri="{FF2B5EF4-FFF2-40B4-BE49-F238E27FC236}">
                <a16:creationId xmlns:a16="http://schemas.microsoft.com/office/drawing/2014/main" id="{F1D6E5A0-1E1F-4369-9458-C3EB1EDE32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02357" y="219532"/>
            <a:ext cx="1013552" cy="181798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F6B21156-075C-44E3-9F31-B9B82FFA00D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58606" t="-10505" b="-1"/>
          <a:stretch/>
        </p:blipFill>
        <p:spPr>
          <a:xfrm rot="6194706">
            <a:off x="5504334" y="-121185"/>
            <a:ext cx="6456704" cy="710037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27F612E9-0D13-4AE3-8260-976035DB806E}"/>
              </a:ext>
            </a:extLst>
          </p:cNvPr>
          <p:cNvSpPr/>
          <p:nvPr/>
        </p:nvSpPr>
        <p:spPr>
          <a:xfrm>
            <a:off x="0" y="6193737"/>
            <a:ext cx="2293620" cy="5259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5623234-8A2B-4AB9-9667-AA2D235D73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5341" y="6255161"/>
            <a:ext cx="1964299" cy="412100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6DF9DD5B-14FF-472F-A715-821145C0AE4C}"/>
              </a:ext>
            </a:extLst>
          </p:cNvPr>
          <p:cNvSpPr txBox="1"/>
          <p:nvPr/>
        </p:nvSpPr>
        <p:spPr>
          <a:xfrm>
            <a:off x="674255" y="1450539"/>
            <a:ext cx="6465454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Como melhorar as suas capacidades de pensamento crítico</a:t>
            </a:r>
          </a:p>
          <a:p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Saber exactamente o que se quer. Saber exactamente o que se quer é o primeiro passo no pensamento crítico.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Gerir os seus enviesamentos.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Considere as consequências das suas opções.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Faça a sua investigação.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Aceite o facto de nem sempre estar certo.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Partir</a:t>
            </a:r>
            <a:r>
              <a:rPr lang="en-US" dirty="0"/>
              <a:t> o </a:t>
            </a:r>
            <a:r>
              <a:rPr lang="en-US" dirty="0" err="1"/>
              <a:t>pensamento</a:t>
            </a:r>
            <a:r>
              <a:rPr lang="en-US" dirty="0"/>
              <a:t> em </a:t>
            </a:r>
            <a:r>
              <a:rPr lang="en-US" dirty="0" err="1"/>
              <a:t>pequenas</a:t>
            </a:r>
            <a:r>
              <a:rPr lang="en-US" dirty="0"/>
              <a:t> </a:t>
            </a:r>
            <a:r>
              <a:rPr lang="en-US" dirty="0" err="1"/>
              <a:t>partes</a:t>
            </a:r>
            <a:r>
              <a:rPr lang="en-US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Não comprima as coisas.</a:t>
            </a:r>
          </a:p>
        </p:txBody>
      </p:sp>
    </p:spTree>
    <p:extLst>
      <p:ext uri="{BB962C8B-B14F-4D97-AF65-F5344CB8AC3E}">
        <p14:creationId xmlns:p14="http://schemas.microsoft.com/office/powerpoint/2010/main" val="12875640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9DA9D5F8-D0F3-4C36-818E-D20791E16B56}"/>
              </a:ext>
            </a:extLst>
          </p:cNvPr>
          <p:cNvSpPr/>
          <p:nvPr/>
        </p:nvSpPr>
        <p:spPr>
          <a:xfrm>
            <a:off x="0" y="6193737"/>
            <a:ext cx="2293620" cy="5259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A9E998F-117B-4715-B50B-B2B3C1773516}"/>
              </a:ext>
            </a:extLst>
          </p:cNvPr>
          <p:cNvSpPr/>
          <p:nvPr/>
        </p:nvSpPr>
        <p:spPr>
          <a:xfrm>
            <a:off x="10827521" y="138329"/>
            <a:ext cx="1364479" cy="3573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Graphic 9">
            <a:extLst>
              <a:ext uri="{FF2B5EF4-FFF2-40B4-BE49-F238E27FC236}">
                <a16:creationId xmlns:a16="http://schemas.microsoft.com/office/drawing/2014/main" id="{F1D6E5A0-1E1F-4369-9458-C3EB1EDE32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02357" y="219532"/>
            <a:ext cx="1013552" cy="181798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F6B21156-075C-44E3-9F31-B9B82FFA00D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58606" t="-10505" b="-1"/>
          <a:stretch/>
        </p:blipFill>
        <p:spPr>
          <a:xfrm rot="6194706">
            <a:off x="5504334" y="-121185"/>
            <a:ext cx="6456704" cy="710037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27F612E9-0D13-4AE3-8260-976035DB806E}"/>
              </a:ext>
            </a:extLst>
          </p:cNvPr>
          <p:cNvSpPr/>
          <p:nvPr/>
        </p:nvSpPr>
        <p:spPr>
          <a:xfrm>
            <a:off x="0" y="6193737"/>
            <a:ext cx="2293620" cy="5259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5623234-8A2B-4AB9-9667-AA2D235D73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5341" y="6255161"/>
            <a:ext cx="1964299" cy="412100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6F2A0D33-D425-C9CC-2C26-95B9B628FD37}"/>
              </a:ext>
            </a:extLst>
          </p:cNvPr>
          <p:cNvSpPr txBox="1"/>
          <p:nvPr/>
        </p:nvSpPr>
        <p:spPr>
          <a:xfrm>
            <a:off x="729673" y="1339656"/>
            <a:ext cx="6465454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Como melhorar as suas capacidades de pensamento crítico em 7 passos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Identificar a questão.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Recolher informação.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Investigar e rever.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Determinar o que é relevante.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Auto-avaliação.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Tirar conclusões.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Explique as suas conclusões.</a:t>
            </a:r>
          </a:p>
        </p:txBody>
      </p:sp>
    </p:spTree>
    <p:extLst>
      <p:ext uri="{BB962C8B-B14F-4D97-AF65-F5344CB8AC3E}">
        <p14:creationId xmlns:p14="http://schemas.microsoft.com/office/powerpoint/2010/main" val="8400473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A7451D6F-223B-4F1A-BC33-F3D584599F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picture containing text, computer, indoor, person&#10;&#10;Description automatically generated">
            <a:extLst>
              <a:ext uri="{FF2B5EF4-FFF2-40B4-BE49-F238E27FC236}">
                <a16:creationId xmlns:a16="http://schemas.microsoft.com/office/drawing/2014/main" id="{14E9E103-7954-4632-AA83-60FD616CAE3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3" b="7891"/>
          <a:stretch/>
        </p:blipFill>
        <p:spPr>
          <a:xfrm>
            <a:off x="2" y="0"/>
            <a:ext cx="12191998" cy="6858000"/>
          </a:xfrm>
          <a:prstGeom prst="rect">
            <a:avLst/>
          </a:prstGeom>
          <a:solidFill>
            <a:srgbClr val="662483"/>
          </a:solidFill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763D3C6-6CCB-418E-B47E-BC9E5FCEC2DC}"/>
              </a:ext>
            </a:extLst>
          </p:cNvPr>
          <p:cNvSpPr txBox="1"/>
          <p:nvPr/>
        </p:nvSpPr>
        <p:spPr>
          <a:xfrm>
            <a:off x="342782" y="1157877"/>
            <a:ext cx="110826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Source Sans Pro Bold" panose="020B0703030403020204" pitchFamily="34" charset="0"/>
                <a:cs typeface="Segoe UI" panose="020B0502040204020203" pitchFamily="34" charset="0"/>
              </a:rPr>
              <a:t> </a:t>
            </a:r>
            <a:br>
              <a:rPr kumimoji="0" lang="en-IE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Source Sans Pro Bold" panose="020B0703030403020204" pitchFamily="34" charset="0"/>
                <a:cs typeface="Segoe UI" panose="020B0502040204020203" pitchFamily="34" charset="0"/>
              </a:rPr>
            </a:br>
            <a:r>
              <a:rPr kumimoji="0" lang="en-IE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Source Sans Pro Bold" panose="020B0703030403020204" pitchFamily="34" charset="0"/>
                <a:cs typeface="Segoe UI" panose="020B0502040204020203" pitchFamily="34" charset="0"/>
              </a:rPr>
              <a:t>ACTIVIDADE 2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1BE6ED7-F618-4511-8649-BBD3BEE03CF4}"/>
              </a:ext>
            </a:extLst>
          </p:cNvPr>
          <p:cNvSpPr/>
          <p:nvPr/>
        </p:nvSpPr>
        <p:spPr>
          <a:xfrm>
            <a:off x="0" y="6193737"/>
            <a:ext cx="2293620" cy="5259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8A5675-E98C-4C2A-B17C-0A06C9DE61D9}"/>
              </a:ext>
            </a:extLst>
          </p:cNvPr>
          <p:cNvSpPr/>
          <p:nvPr/>
        </p:nvSpPr>
        <p:spPr>
          <a:xfrm>
            <a:off x="10827521" y="138329"/>
            <a:ext cx="1364479" cy="3573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Graphic 9">
            <a:extLst>
              <a:ext uri="{FF2B5EF4-FFF2-40B4-BE49-F238E27FC236}">
                <a16:creationId xmlns:a16="http://schemas.microsoft.com/office/drawing/2014/main" id="{A7CF175D-35E4-4325-B6B9-CC3E09C4EE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02357" y="219532"/>
            <a:ext cx="1013552" cy="1817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225B812-AAB8-4801-A5B2-71C9D91750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5341" y="6255161"/>
            <a:ext cx="1964299" cy="412100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11A6F41F-CAC3-DAE0-6896-A245B1D8F453}"/>
              </a:ext>
            </a:extLst>
          </p:cNvPr>
          <p:cNvSpPr txBox="1"/>
          <p:nvPr/>
        </p:nvSpPr>
        <p:spPr>
          <a:xfrm>
            <a:off x="342782" y="3205018"/>
            <a:ext cx="61698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COMO DESENVOLVER AS 7 COMPETÊNCIAS DO PENSAMENTO CRÍTICO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5290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9DA9D5F8-D0F3-4C36-818E-D20791E16B56}"/>
              </a:ext>
            </a:extLst>
          </p:cNvPr>
          <p:cNvSpPr/>
          <p:nvPr/>
        </p:nvSpPr>
        <p:spPr>
          <a:xfrm>
            <a:off x="0" y="6193737"/>
            <a:ext cx="2293620" cy="5259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A9E998F-117B-4715-B50B-B2B3C1773516}"/>
              </a:ext>
            </a:extLst>
          </p:cNvPr>
          <p:cNvSpPr/>
          <p:nvPr/>
        </p:nvSpPr>
        <p:spPr>
          <a:xfrm>
            <a:off x="10827521" y="138329"/>
            <a:ext cx="1364479" cy="3573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Graphic 9">
            <a:extLst>
              <a:ext uri="{FF2B5EF4-FFF2-40B4-BE49-F238E27FC236}">
                <a16:creationId xmlns:a16="http://schemas.microsoft.com/office/drawing/2014/main" id="{F1D6E5A0-1E1F-4369-9458-C3EB1EDE32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02357" y="219532"/>
            <a:ext cx="1013552" cy="181798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F6B21156-075C-44E3-9F31-B9B82FFA00D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58606" t="-10505" b="-1"/>
          <a:stretch/>
        </p:blipFill>
        <p:spPr>
          <a:xfrm rot="6194706">
            <a:off x="5504334" y="-121185"/>
            <a:ext cx="6456704" cy="710037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27F612E9-0D13-4AE3-8260-976035DB806E}"/>
              </a:ext>
            </a:extLst>
          </p:cNvPr>
          <p:cNvSpPr/>
          <p:nvPr/>
        </p:nvSpPr>
        <p:spPr>
          <a:xfrm>
            <a:off x="0" y="6193737"/>
            <a:ext cx="2293620" cy="5259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5623234-8A2B-4AB9-9667-AA2D235D73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5341" y="6255161"/>
            <a:ext cx="1964299" cy="412100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B015AAFD-ED8F-04AB-1BBA-522C5FA97B7E}"/>
              </a:ext>
            </a:extLst>
          </p:cNvPr>
          <p:cNvSpPr txBox="1"/>
          <p:nvPr/>
        </p:nvSpPr>
        <p:spPr>
          <a:xfrm>
            <a:off x="538318" y="1440872"/>
            <a:ext cx="575425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Este recurso é uma auto-avaliação de pensamento crítico e ver se precisa de melhorar as suas capacidades de pensamento crítico. </a:t>
            </a:r>
          </a:p>
          <a:p>
            <a:endParaRPr lang="en-US" dirty="0"/>
          </a:p>
          <a:p>
            <a:r>
              <a:rPr lang="en-US" dirty="0"/>
              <a:t>Após a auto-avaliação, poderá ler mais sobre como desenvolver as suas capacidades de pensamento crítico. </a:t>
            </a:r>
          </a:p>
          <a:p>
            <a:endParaRPr lang="en-US" dirty="0"/>
          </a:p>
          <a:p>
            <a:r>
              <a:rPr lang="en-US" dirty="0"/>
              <a:t>Link para o recurso: </a:t>
            </a:r>
          </a:p>
          <a:p>
            <a:r>
              <a:rPr lang="en-GB" dirty="0">
                <a:hlinkClick r:id="rId6"/>
              </a:rPr>
              <a:t>https://www.brightconcept-consulting.com/en/blog/leadership/how-to-develop-the-7-skills-of-critical-thinking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73255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A7451D6F-223B-4F1A-BC33-F3D584599F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picture containing text, computer, indoor, person&#10;&#10;Description automatically generated">
            <a:extLst>
              <a:ext uri="{FF2B5EF4-FFF2-40B4-BE49-F238E27FC236}">
                <a16:creationId xmlns:a16="http://schemas.microsoft.com/office/drawing/2014/main" id="{14E9E103-7954-4632-AA83-60FD616CAE3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3" b="7891"/>
          <a:stretch/>
        </p:blipFill>
        <p:spPr>
          <a:xfrm>
            <a:off x="1" y="0"/>
            <a:ext cx="12191998" cy="6858000"/>
          </a:xfrm>
          <a:prstGeom prst="rect">
            <a:avLst/>
          </a:prstGeom>
          <a:solidFill>
            <a:srgbClr val="662483"/>
          </a:solidFill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763D3C6-6CCB-418E-B47E-BC9E5FCEC2DC}"/>
              </a:ext>
            </a:extLst>
          </p:cNvPr>
          <p:cNvSpPr txBox="1"/>
          <p:nvPr/>
        </p:nvSpPr>
        <p:spPr>
          <a:xfrm>
            <a:off x="342782" y="1157877"/>
            <a:ext cx="1134121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Source Sans Pro Bold" panose="020B0703030403020204" pitchFamily="34" charset="0"/>
                <a:cs typeface="Segoe UI" panose="020B0502040204020203" pitchFamily="34" charset="0"/>
              </a:rPr>
              <a:t> </a:t>
            </a:r>
            <a:br>
              <a:rPr kumimoji="0" lang="en-IE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Source Sans Pro Bold" panose="020B0703030403020204" pitchFamily="34" charset="0"/>
                <a:cs typeface="Segoe UI" panose="020B0502040204020203" pitchFamily="34" charset="0"/>
              </a:rPr>
            </a:br>
            <a:r>
              <a:rPr kumimoji="0" lang="en-IE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Source Sans Pro Bold" panose="020B0703030403020204" pitchFamily="34" charset="0"/>
                <a:cs typeface="Segoe UI" panose="020B0502040204020203" pitchFamily="34" charset="0"/>
              </a:rPr>
              <a:t> FECHAR &amp; </a:t>
            </a:r>
            <a:r>
              <a:rPr kumimoji="0" lang="en-IE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CONCLUIR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1BE6ED7-F618-4511-8649-BBD3BEE03CF4}"/>
              </a:ext>
            </a:extLst>
          </p:cNvPr>
          <p:cNvSpPr/>
          <p:nvPr/>
        </p:nvSpPr>
        <p:spPr>
          <a:xfrm>
            <a:off x="0" y="6193737"/>
            <a:ext cx="2293620" cy="5259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8A5675-E98C-4C2A-B17C-0A06C9DE61D9}"/>
              </a:ext>
            </a:extLst>
          </p:cNvPr>
          <p:cNvSpPr/>
          <p:nvPr/>
        </p:nvSpPr>
        <p:spPr>
          <a:xfrm>
            <a:off x="10827521" y="138329"/>
            <a:ext cx="1364479" cy="3573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Graphic 9">
            <a:extLst>
              <a:ext uri="{FF2B5EF4-FFF2-40B4-BE49-F238E27FC236}">
                <a16:creationId xmlns:a16="http://schemas.microsoft.com/office/drawing/2014/main" id="{A7CF175D-35E4-4325-B6B9-CC3E09C4EE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02357" y="219532"/>
            <a:ext cx="1013552" cy="1817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225B812-AAB8-4801-A5B2-71C9D91750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5341" y="6255161"/>
            <a:ext cx="1964299" cy="41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84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9DA9D5F8-D0F3-4C36-818E-D20791E16B56}"/>
              </a:ext>
            </a:extLst>
          </p:cNvPr>
          <p:cNvSpPr/>
          <p:nvPr/>
        </p:nvSpPr>
        <p:spPr>
          <a:xfrm>
            <a:off x="0" y="6193737"/>
            <a:ext cx="2293620" cy="5259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A9E998F-117B-4715-B50B-B2B3C1773516}"/>
              </a:ext>
            </a:extLst>
          </p:cNvPr>
          <p:cNvSpPr/>
          <p:nvPr/>
        </p:nvSpPr>
        <p:spPr>
          <a:xfrm>
            <a:off x="10827521" y="138329"/>
            <a:ext cx="1364479" cy="3573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Graphic 9">
            <a:extLst>
              <a:ext uri="{FF2B5EF4-FFF2-40B4-BE49-F238E27FC236}">
                <a16:creationId xmlns:a16="http://schemas.microsoft.com/office/drawing/2014/main" id="{F1D6E5A0-1E1F-4369-9458-C3EB1EDE32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02357" y="219532"/>
            <a:ext cx="1013552" cy="181798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F6B21156-075C-44E3-9F31-B9B82FFA00D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58606" t="-10505" b="-1"/>
          <a:stretch/>
        </p:blipFill>
        <p:spPr>
          <a:xfrm rot="6194706">
            <a:off x="5504333" y="-121186"/>
            <a:ext cx="6456704" cy="710037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27F612E9-0D13-4AE3-8260-976035DB806E}"/>
              </a:ext>
            </a:extLst>
          </p:cNvPr>
          <p:cNvSpPr/>
          <p:nvPr/>
        </p:nvSpPr>
        <p:spPr>
          <a:xfrm>
            <a:off x="0" y="6193737"/>
            <a:ext cx="2293620" cy="5259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5623234-8A2B-4AB9-9667-AA2D235D73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5341" y="6255161"/>
            <a:ext cx="1964299" cy="412100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A670A1EE-214F-0881-9A3D-32838E6C4CF3}"/>
              </a:ext>
            </a:extLst>
          </p:cNvPr>
          <p:cNvSpPr txBox="1"/>
          <p:nvPr/>
        </p:nvSpPr>
        <p:spPr>
          <a:xfrm>
            <a:off x="822036" y="905961"/>
            <a:ext cx="646545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/>
              <a:t>O pensamento crítico difere do pensamento comum na medida em que se tenta pensar de forma diferente - de uma nova forma - por alguma razão. Pode ser que se queira tentar ver algo de uma nova perspectiva ou problematizá-lo.</a:t>
            </a:r>
          </a:p>
          <a:p>
            <a:endParaRPr lang="en-GB" sz="1600" dirty="0"/>
          </a:p>
          <a:p>
            <a:r>
              <a:rPr lang="en-GB" sz="1600" dirty="0"/>
              <a:t>O pensamento crítico também difere do pensamento especializado. Enquanto o perito se caracteriza pelos seus diferentes instrumentos de pensamento e formas flexíveis de pensar - frequentemente graças ao seu profundo conhecimento - não é realmente necessário um grande conhecimento para pensar criticamente. Claro que o perito pode pensar criticamente com a ajuda do seu pensamento de perito e muitas </a:t>
            </a:r>
            <a:r>
              <a:rPr lang="en-GB" sz="1600" dirty="0" err="1"/>
              <a:t>vezes</a:t>
            </a:r>
            <a:r>
              <a:rPr lang="en-GB" sz="1600" dirty="0"/>
              <a:t> </a:t>
            </a:r>
            <a:r>
              <a:rPr lang="en-GB" sz="1600" dirty="0" err="1"/>
              <a:t>pensa</a:t>
            </a:r>
            <a:r>
              <a:rPr lang="en-GB" sz="1600" dirty="0"/>
              <a:t> dessa forma. Mas isso não é um pré-requisito para o pensamento crítico.</a:t>
            </a:r>
          </a:p>
          <a:p>
            <a:endParaRPr lang="en-GB" sz="1600" dirty="0"/>
          </a:p>
          <a:p>
            <a:r>
              <a:rPr lang="en-GB" sz="1600" dirty="0"/>
              <a:t>Uma forma comum de classificar o pensamento crítico é utilizar os conceitos de competências, traços de carácter e acção. As competências são comuns e são frequentemente ensinadas já na escola, sob a forma, por exemplo, de análise de argumentação ou de crítica de fonte.</a:t>
            </a:r>
          </a:p>
        </p:txBody>
      </p:sp>
    </p:spTree>
    <p:extLst>
      <p:ext uri="{BB962C8B-B14F-4D97-AF65-F5344CB8AC3E}">
        <p14:creationId xmlns:p14="http://schemas.microsoft.com/office/powerpoint/2010/main" val="30393448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22EEF9A8-0EF0-4F47-9334-882352D03E6F}"/>
              </a:ext>
            </a:extLst>
          </p:cNvPr>
          <p:cNvSpPr txBox="1"/>
          <p:nvPr/>
        </p:nvSpPr>
        <p:spPr>
          <a:xfrm>
            <a:off x="5185019" y="6117074"/>
            <a:ext cx="6771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E" sz="1000" dirty="0">
                <a:latin typeface="Segoe UI" panose="020B0502040204020203" pitchFamily="34" charset="0"/>
                <a:ea typeface="Source Sans Pro" panose="020B0503030403020204" pitchFamily="34" charset="0"/>
                <a:cs typeface="Segoe UI" panose="020B0502040204020203" pitchFamily="34" charset="0"/>
              </a:rPr>
              <a:t>"</a:t>
            </a:r>
            <a:r>
              <a:rPr lang="pt-PT" sz="1000" dirty="0">
                <a:latin typeface="Segoe UI" panose="020B0502040204020203" pitchFamily="34" charset="0"/>
                <a:ea typeface="Source Sans Pro" panose="020B0503030403020204" pitchFamily="34" charset="0"/>
                <a:cs typeface="Segoe UI" panose="020B0502040204020203" pitchFamily="34" charset="0"/>
              </a:rPr>
              <a:t>Financiado pela União Europeia. Os pontos de vista e as opiniões expressas são as do(s) autor(es) e não refletem necessariamente a posição da União Europeia ou da Agência de Execução Europeia da Educação e da Cultura (EACEA). Nem a União Europeia nem a EACEA podem ser tidos como responsáveis por essas opiniões</a:t>
            </a:r>
            <a:r>
              <a:rPr lang="en-IE" sz="1000" dirty="0">
                <a:latin typeface="Segoe UI" panose="020B0502040204020203" pitchFamily="34" charset="0"/>
                <a:ea typeface="Source Sans Pro" panose="020B0503030403020204" pitchFamily="34" charset="0"/>
                <a:cs typeface="Segoe UI" panose="020B0502040204020203" pitchFamily="34" charset="0"/>
              </a:rPr>
              <a:t>". Número de Projecto: 2021-1-SE01-KA220-VET-000032922</a:t>
            </a:r>
          </a:p>
        </p:txBody>
      </p:sp>
      <p:pic>
        <p:nvPicPr>
          <p:cNvPr id="17" name="Google Shape;123;p19">
            <a:extLst>
              <a:ext uri="{FF2B5EF4-FFF2-40B4-BE49-F238E27FC236}">
                <a16:creationId xmlns:a16="http://schemas.microsoft.com/office/drawing/2014/main" id="{8B66006C-4DCB-433C-BE7A-F55AD5F33B2E}"/>
              </a:ext>
            </a:extLst>
          </p:cNvPr>
          <p:cNvPicPr preferRelativeResize="0"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3930" y="974010"/>
            <a:ext cx="4077070" cy="2355115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BED7CE50-14A4-4A31-8650-6A391461465B}"/>
              </a:ext>
            </a:extLst>
          </p:cNvPr>
          <p:cNvSpPr/>
          <p:nvPr/>
        </p:nvSpPr>
        <p:spPr>
          <a:xfrm>
            <a:off x="10353554" y="57149"/>
            <a:ext cx="1838446" cy="7935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17B786-ED52-4C2E-9DEF-14A96470614A}"/>
              </a:ext>
            </a:extLst>
          </p:cNvPr>
          <p:cNvSpPr/>
          <p:nvPr/>
        </p:nvSpPr>
        <p:spPr>
          <a:xfrm>
            <a:off x="10827521" y="138329"/>
            <a:ext cx="1364479" cy="3573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B80AD3-AF0A-4194-AD8D-7555188CBF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97323" y="3690456"/>
            <a:ext cx="7597354" cy="16096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E81700D-F452-4CAC-A942-A29E9FF0DF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20720" y="6185590"/>
            <a:ext cx="1964299" cy="4121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641ED3A-6319-4C7F-B64E-B4981B7C9E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3313" y="6185590"/>
            <a:ext cx="1405487" cy="55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763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1855A15-BE3E-1C4E-83F9-911B673102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6000"/>
          </a:blip>
          <a:srcRect t="15454" r="-1" b="15474"/>
          <a:stretch/>
        </p:blipFill>
        <p:spPr>
          <a:xfrm>
            <a:off x="838200" y="-1"/>
            <a:ext cx="9928860" cy="685800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607B98-7700-4DC9-8BE8-A876255F9C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B4DB5102-2185-C54C-B51D-9C03258022F4}"/>
              </a:ext>
            </a:extLst>
          </p:cNvPr>
          <p:cNvSpPr/>
          <p:nvPr/>
        </p:nvSpPr>
        <p:spPr>
          <a:xfrm>
            <a:off x="465826" y="1095556"/>
            <a:ext cx="10423739" cy="48273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4ED3AF-267B-4B43-BA34-DEB6042E0540}"/>
              </a:ext>
            </a:extLst>
          </p:cNvPr>
          <p:cNvSpPr txBox="1"/>
          <p:nvPr/>
        </p:nvSpPr>
        <p:spPr>
          <a:xfrm>
            <a:off x="388267" y="1282474"/>
            <a:ext cx="10633125" cy="144655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Pró-atividade</a:t>
            </a:r>
            <a:r>
              <a:rPr lang="en-US" sz="4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trabalho à distância - Tópicos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2D1785-DD3D-3548-A725-6EE3B057D9F4}"/>
              </a:ext>
            </a:extLst>
          </p:cNvPr>
          <p:cNvSpPr txBox="1"/>
          <p:nvPr/>
        </p:nvSpPr>
        <p:spPr>
          <a:xfrm>
            <a:off x="1302435" y="2675619"/>
            <a:ext cx="881486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>
                <a:latin typeface="Arial" panose="020B0604020202020204" pitchFamily="34" charset="0"/>
                <a:cs typeface="Arial" panose="020B0604020202020204" pitchFamily="34" charset="0"/>
              </a:rPr>
              <a:t>No âmbito do projecto RETAIN ME serão abordados os seguintes 6 tópicos de preparação para o trabalho remoto:</a:t>
            </a:r>
          </a:p>
          <a:p>
            <a:endParaRPr lang="en-IE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E" sz="2000" b="1" dirty="0">
                <a:latin typeface="Arial" panose="020B0604020202020204" pitchFamily="34" charset="0"/>
                <a:cs typeface="Arial" panose="020B0604020202020204" pitchFamily="34" charset="0"/>
              </a:rPr>
              <a:t>Tópicos de preparação para o trabalho:</a:t>
            </a:r>
          </a:p>
          <a:p>
            <a:pPr marL="457200" indent="-457200"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Capacidade de trabalhar remotamente em equipa.</a:t>
            </a:r>
          </a:p>
          <a:p>
            <a:pPr marL="457200" indent="-457200"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Compreender a comunicação virtual.</a:t>
            </a:r>
          </a:p>
          <a:p>
            <a:pPr marL="457200" indent="-457200"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Desenvolvimento de competências de gestão e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organização do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tempo.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4.    Compreender e desenvolver a resolução de problemas criativos.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5.    Desenvolver aptidões para o pensamento crítico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6.    Melhorar a capacidade de aplicar disciplina</a:t>
            </a:r>
            <a:endParaRPr lang="en-IE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F593A6-F399-D844-9CA7-BE394639EA10}"/>
              </a:ext>
            </a:extLst>
          </p:cNvPr>
          <p:cNvSpPr/>
          <p:nvPr/>
        </p:nvSpPr>
        <p:spPr>
          <a:xfrm>
            <a:off x="0" y="0"/>
            <a:ext cx="12192000" cy="84749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641ED3A-6319-4C7F-B64E-B4981B7C9E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1472" y="6257669"/>
            <a:ext cx="1405487" cy="55886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6906A27-D795-4865-B42F-92014B3472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17304" y="6365502"/>
            <a:ext cx="1964299" cy="41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956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1855A15-BE3E-1C4E-83F9-911B673102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6000"/>
          </a:blip>
          <a:srcRect t="15454" r="-1" b="15474"/>
          <a:stretch/>
        </p:blipFill>
        <p:spPr>
          <a:xfrm>
            <a:off x="838200" y="-1"/>
            <a:ext cx="9928860" cy="685800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607B98-7700-4DC9-8BE8-A876255F9C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B4DB5102-2185-C54C-B51D-9C03258022F4}"/>
              </a:ext>
            </a:extLst>
          </p:cNvPr>
          <p:cNvSpPr/>
          <p:nvPr/>
        </p:nvSpPr>
        <p:spPr>
          <a:xfrm>
            <a:off x="263514" y="1388853"/>
            <a:ext cx="11771468" cy="453832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4ED3AF-267B-4B43-BA34-DEB6042E0540}"/>
              </a:ext>
            </a:extLst>
          </p:cNvPr>
          <p:cNvSpPr txBox="1"/>
          <p:nvPr/>
        </p:nvSpPr>
        <p:spPr>
          <a:xfrm>
            <a:off x="636479" y="1656090"/>
            <a:ext cx="10717321" cy="132343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Pró-atividade</a:t>
            </a:r>
            <a:r>
              <a:rPr lang="en-US" sz="4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trabalho à distância - Proposta de valor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2D1785-DD3D-3548-A725-6EE3B057D9F4}"/>
              </a:ext>
            </a:extLst>
          </p:cNvPr>
          <p:cNvSpPr txBox="1"/>
          <p:nvPr/>
        </p:nvSpPr>
        <p:spPr>
          <a:xfrm>
            <a:off x="1424940" y="3153585"/>
            <a:ext cx="9809823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>
                <a:latin typeface="Arial" panose="020B0604020202020204" pitchFamily="34" charset="0"/>
                <a:cs typeface="Arial" panose="020B0604020202020204" pitchFamily="34" charset="0"/>
              </a:rPr>
              <a:t>É benéfico para os utilizadores finais do projecto RETAIN ME porque os trabalhadores com </a:t>
            </a:r>
            <a:r>
              <a:rPr lang="en-IE" sz="2000" dirty="0" err="1">
                <a:latin typeface="Arial" panose="020B0604020202020204" pitchFamily="34" charset="0"/>
                <a:cs typeface="Arial" panose="020B0604020202020204" pitchFamily="34" charset="0"/>
              </a:rPr>
              <a:t>pró-atividade</a:t>
            </a:r>
            <a:r>
              <a:rPr lang="en-IE" sz="2000" dirty="0">
                <a:latin typeface="Arial" panose="020B0604020202020204" pitchFamily="34" charset="0"/>
                <a:cs typeface="Arial" panose="020B0604020202020204" pitchFamily="34" charset="0"/>
              </a:rPr>
              <a:t> e conhecimento de trabalho à distância:</a:t>
            </a:r>
          </a:p>
          <a:p>
            <a:r>
              <a:rPr lang="en-IE" sz="2000" dirty="0">
                <a:latin typeface="Arial" panose="020B0604020202020204" pitchFamily="34" charset="0"/>
                <a:cs typeface="Arial" panose="020B0604020202020204" pitchFamily="34" charset="0"/>
              </a:rPr>
              <a:t>... estão mais conscientes das diferentes formas de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trabalho à distância numa equipa </a:t>
            </a:r>
          </a:p>
          <a:p>
            <a:r>
              <a:rPr lang="en-IE" sz="2000" dirty="0">
                <a:latin typeface="Arial" panose="020B0604020202020204" pitchFamily="34" charset="0"/>
                <a:cs typeface="Arial" panose="020B0604020202020204" pitchFamily="34" charset="0"/>
              </a:rPr>
              <a:t>... são mais de resolução criativa de problemas</a:t>
            </a:r>
          </a:p>
          <a:p>
            <a:r>
              <a:rPr lang="en-IE" sz="2000" dirty="0">
                <a:latin typeface="Arial" panose="020B0604020202020204" pitchFamily="34" charset="0"/>
                <a:cs typeface="Arial" panose="020B0604020202020204" pitchFamily="34" charset="0"/>
              </a:rPr>
              <a:t>... sabem como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se preparar para a comunicação virtual</a:t>
            </a:r>
          </a:p>
          <a:p>
            <a:r>
              <a:rPr lang="en-IE" sz="2000" dirty="0">
                <a:latin typeface="Arial" panose="020B0604020202020204" pitchFamily="34" charset="0"/>
                <a:cs typeface="Arial" panose="020B0604020202020204" pitchFamily="34" charset="0"/>
              </a:rPr>
              <a:t>... saber pensar criticamente</a:t>
            </a:r>
          </a:p>
          <a:p>
            <a:r>
              <a:rPr lang="en-IE" sz="2000" dirty="0">
                <a:latin typeface="Arial" panose="020B0604020202020204" pitchFamily="34" charset="0"/>
                <a:cs typeface="Arial" panose="020B0604020202020204" pitchFamily="34" charset="0"/>
              </a:rPr>
              <a:t>... conhecer as competências e conhecimentos mais necessários para a gestão do tempo </a:t>
            </a:r>
            <a:endParaRPr lang="en-IE" dirty="0"/>
          </a:p>
          <a:p>
            <a:endParaRPr lang="en-US" dirty="0"/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E500CD68-A721-D845-9A32-4E3B6356E4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43440" y="6040310"/>
            <a:ext cx="2047240" cy="58399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DF593A6-F399-D844-9CA7-BE394639EA10}"/>
              </a:ext>
            </a:extLst>
          </p:cNvPr>
          <p:cNvSpPr/>
          <p:nvPr/>
        </p:nvSpPr>
        <p:spPr>
          <a:xfrm>
            <a:off x="0" y="0"/>
            <a:ext cx="12192000" cy="84749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641ED3A-6319-4C7F-B64E-B4981B7C9E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3514" y="6040310"/>
            <a:ext cx="1405487" cy="55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728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1855A15-BE3E-1C4E-83F9-911B673102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6000"/>
          </a:blip>
          <a:srcRect t="15454" r="-1" b="15474"/>
          <a:stretch/>
        </p:blipFill>
        <p:spPr>
          <a:xfrm>
            <a:off x="838200" y="-1"/>
            <a:ext cx="9928860" cy="685800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607B98-7700-4DC9-8BE8-A876255F9C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B4DB5102-2185-C54C-B51D-9C03258022F4}"/>
              </a:ext>
            </a:extLst>
          </p:cNvPr>
          <p:cNvSpPr/>
          <p:nvPr/>
        </p:nvSpPr>
        <p:spPr>
          <a:xfrm>
            <a:off x="0" y="1391024"/>
            <a:ext cx="11955486" cy="456954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4ED3AF-267B-4B43-BA34-DEB6042E0540}"/>
              </a:ext>
            </a:extLst>
          </p:cNvPr>
          <p:cNvSpPr txBox="1"/>
          <p:nvPr/>
        </p:nvSpPr>
        <p:spPr>
          <a:xfrm>
            <a:off x="266700" y="1473038"/>
            <a:ext cx="11785980" cy="120032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Pró-atividade</a:t>
            </a:r>
            <a:r>
              <a:rPr lang="en-US" sz="3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o trabalho à distância - Principais objectivos de aprendizagem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2D1785-DD3D-3548-A725-6EE3B057D9F4}"/>
              </a:ext>
            </a:extLst>
          </p:cNvPr>
          <p:cNvSpPr txBox="1"/>
          <p:nvPr/>
        </p:nvSpPr>
        <p:spPr>
          <a:xfrm>
            <a:off x="1080655" y="2742003"/>
            <a:ext cx="9151939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b="1" dirty="0">
                <a:latin typeface="Arial" panose="020B0604020202020204" pitchFamily="34" charset="0"/>
                <a:cs typeface="Arial" panose="020B0604020202020204" pitchFamily="34" charset="0"/>
              </a:rPr>
              <a:t>Os principais objectivos de aprendizagem para o capítulo da preparação para o trabalho à distância são: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Os participantes sabem como trabalhar remotamente em equipa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Os participantes compreendem a comunicação virtual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Os participantes </a:t>
            </a:r>
            <a:r>
              <a:rPr lang="en-IE" sz="2000" dirty="0">
                <a:latin typeface="Arial" panose="020B0604020202020204" pitchFamily="34" charset="0"/>
                <a:cs typeface="Arial" panose="020B0604020202020204" pitchFamily="34" charset="0"/>
              </a:rPr>
              <a:t>compreendem o pensamento crítico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Os participantes sabem como organizar e gerir melhor o tempo</a:t>
            </a:r>
          </a:p>
          <a:p>
            <a:pPr marL="342900" indent="-342900">
              <a:buFont typeface="+mj-lt"/>
              <a:buAutoNum type="arabicPeriod"/>
            </a:pPr>
            <a:r>
              <a:rPr lang="en-IE" sz="2000" dirty="0">
                <a:latin typeface="Arial" panose="020B0604020202020204" pitchFamily="34" charset="0"/>
                <a:cs typeface="Arial" panose="020B0604020202020204" pitchFamily="34" charset="0"/>
              </a:rPr>
              <a:t>Os participantes sabem como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utilizar a resolução criativa de problemas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Os participantes </a:t>
            </a:r>
            <a:r>
              <a:rPr lang="en-IE" sz="2000" dirty="0">
                <a:latin typeface="Arial" panose="020B0604020202020204" pitchFamily="34" charset="0"/>
                <a:cs typeface="Arial" panose="020B0604020202020204" pitchFamily="34" charset="0"/>
              </a:rPr>
              <a:t>sabem como aplicar a disciplina</a:t>
            </a:r>
            <a:endParaRPr lang="en-IE" dirty="0"/>
          </a:p>
          <a:p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F593A6-F399-D844-9CA7-BE394639EA10}"/>
              </a:ext>
            </a:extLst>
          </p:cNvPr>
          <p:cNvSpPr/>
          <p:nvPr/>
        </p:nvSpPr>
        <p:spPr>
          <a:xfrm>
            <a:off x="0" y="0"/>
            <a:ext cx="12192000" cy="84749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641ED3A-6319-4C7F-B64E-B4981B7C9E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3313" y="6022566"/>
            <a:ext cx="1405487" cy="55886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6906A27-D795-4865-B42F-92014B3472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91187" y="6203232"/>
            <a:ext cx="1964299" cy="41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310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F2ECD066-6695-4258-BD5D-6EBC0CF889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9610" t="15389"/>
          <a:stretch/>
        </p:blipFill>
        <p:spPr>
          <a:xfrm>
            <a:off x="-1" y="0"/>
            <a:ext cx="10914939" cy="540452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8559E724-BE85-4A13-A524-B0E886E785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5262" t="6246"/>
          <a:stretch/>
        </p:blipFill>
        <p:spPr>
          <a:xfrm rot="10800000">
            <a:off x="-230354" y="434732"/>
            <a:ext cx="12187012" cy="5988533"/>
          </a:xfrm>
          <a:prstGeom prst="rect">
            <a:avLst/>
          </a:prstGeom>
        </p:spPr>
      </p:pic>
      <p:sp>
        <p:nvSpPr>
          <p:cNvPr id="6" name="Google Shape;1127;p41">
            <a:extLst>
              <a:ext uri="{FF2B5EF4-FFF2-40B4-BE49-F238E27FC236}">
                <a16:creationId xmlns:a16="http://schemas.microsoft.com/office/drawing/2014/main" id="{C9FF4707-6790-47F6-BECA-37A20E8A9C99}"/>
              </a:ext>
            </a:extLst>
          </p:cNvPr>
          <p:cNvSpPr txBox="1">
            <a:spLocks noGrp="1"/>
          </p:cNvSpPr>
          <p:nvPr/>
        </p:nvSpPr>
        <p:spPr>
          <a:xfrm>
            <a:off x="1158240" y="1702410"/>
            <a:ext cx="9235440" cy="1963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Fjalla One"/>
              <a:buNone/>
              <a:defRPr sz="3600" b="0" i="0" u="none" strike="noStrike" cap="none">
                <a:solidFill>
                  <a:schemeClr val="lt1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3600"/>
              <a:buFont typeface="Fjalla One"/>
              <a:buNone/>
              <a:tabLst/>
              <a:defRPr/>
            </a:pPr>
            <a:r>
              <a:rPr kumimoji="0" lang="e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Source Sans Pro Bold" panose="020B0703030403020204" pitchFamily="34" charset="0"/>
                <a:cs typeface="Segoe UI" panose="020B0502040204020203" pitchFamily="34" charset="0"/>
                <a:sym typeface="Fjalla One"/>
              </a:rPr>
              <a:t>INTRODUÇÃO</a:t>
            </a:r>
            <a:endParaRPr kumimoji="0" sz="6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egoe UI" panose="020B0502040204020203" pitchFamily="34" charset="0"/>
              <a:ea typeface="Source Sans Pro Bold" panose="020B0703030403020204" pitchFamily="34" charset="0"/>
              <a:cs typeface="Segoe UI" panose="020B0502040204020203" pitchFamily="34" charset="0"/>
              <a:sym typeface="Fjalla One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6939BD-C1A0-4275-8F03-125F5ED3DCD2}"/>
              </a:ext>
            </a:extLst>
          </p:cNvPr>
          <p:cNvSpPr txBox="1"/>
          <p:nvPr/>
        </p:nvSpPr>
        <p:spPr>
          <a:xfrm>
            <a:off x="2468442" y="2957030"/>
            <a:ext cx="6980357" cy="37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solidFill>
                  <a:srgbClr val="1B3C6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Desenvolver competências para o pensamento crítico</a:t>
            </a:r>
            <a:endParaRPr lang="sv-SE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49374D-3348-4A1C-9326-5E7780BA9123}"/>
              </a:ext>
            </a:extLst>
          </p:cNvPr>
          <p:cNvSpPr/>
          <p:nvPr/>
        </p:nvSpPr>
        <p:spPr>
          <a:xfrm>
            <a:off x="0" y="6193737"/>
            <a:ext cx="2293620" cy="5259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5484480-1BD9-4180-8B87-93483EAB028C}"/>
              </a:ext>
            </a:extLst>
          </p:cNvPr>
          <p:cNvSpPr/>
          <p:nvPr/>
        </p:nvSpPr>
        <p:spPr>
          <a:xfrm>
            <a:off x="10827521" y="138329"/>
            <a:ext cx="1364479" cy="3573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Graphic 9">
            <a:extLst>
              <a:ext uri="{FF2B5EF4-FFF2-40B4-BE49-F238E27FC236}">
                <a16:creationId xmlns:a16="http://schemas.microsoft.com/office/drawing/2014/main" id="{9D251A91-C4C4-4256-AD76-5CC3610AE2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02357" y="219532"/>
            <a:ext cx="1013552" cy="1817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35BE5B6-8A80-497D-9E71-F72E98E8DE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5341" y="6255161"/>
            <a:ext cx="1964299" cy="41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577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9DA9D5F8-D0F3-4C36-818E-D20791E16B56}"/>
              </a:ext>
            </a:extLst>
          </p:cNvPr>
          <p:cNvSpPr/>
          <p:nvPr/>
        </p:nvSpPr>
        <p:spPr>
          <a:xfrm>
            <a:off x="0" y="6193737"/>
            <a:ext cx="2293620" cy="5259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A9E998F-117B-4715-B50B-B2B3C1773516}"/>
              </a:ext>
            </a:extLst>
          </p:cNvPr>
          <p:cNvSpPr/>
          <p:nvPr/>
        </p:nvSpPr>
        <p:spPr>
          <a:xfrm>
            <a:off x="10827521" y="138329"/>
            <a:ext cx="1364479" cy="3573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Graphic 9">
            <a:extLst>
              <a:ext uri="{FF2B5EF4-FFF2-40B4-BE49-F238E27FC236}">
                <a16:creationId xmlns:a16="http://schemas.microsoft.com/office/drawing/2014/main" id="{F1D6E5A0-1E1F-4369-9458-C3EB1EDE32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02357" y="219532"/>
            <a:ext cx="1013552" cy="181798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F6B21156-075C-44E3-9F31-B9B82FFA00D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58606" t="-10505" b="-1"/>
          <a:stretch/>
        </p:blipFill>
        <p:spPr>
          <a:xfrm rot="6194706">
            <a:off x="5504334" y="-121185"/>
            <a:ext cx="6456704" cy="710037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27F612E9-0D13-4AE3-8260-976035DB806E}"/>
              </a:ext>
            </a:extLst>
          </p:cNvPr>
          <p:cNvSpPr/>
          <p:nvPr/>
        </p:nvSpPr>
        <p:spPr>
          <a:xfrm>
            <a:off x="0" y="6193737"/>
            <a:ext cx="2293620" cy="5259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5623234-8A2B-4AB9-9667-AA2D235D73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5341" y="6255161"/>
            <a:ext cx="1964299" cy="412100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EA668566-9D85-699B-6C8F-57D76AB102B2}"/>
              </a:ext>
            </a:extLst>
          </p:cNvPr>
          <p:cNvSpPr txBox="1"/>
          <p:nvPr/>
        </p:nvSpPr>
        <p:spPr>
          <a:xfrm>
            <a:off x="581891" y="356813"/>
            <a:ext cx="646545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Quais são as noções básicas do pensamento crítico?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 pensamento crítico é o processo intelectualmente disciplinado de conceptualizar, aplicar, analisar, sintetizar e/ou avaliar informação recolhida de, ou gerada por, observação, experiência, reflexão, raciocínio, ou comunicação, como um guia para a crença e acção.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EB381915-E0C4-C538-0EA9-9D85A378904E}"/>
              </a:ext>
            </a:extLst>
          </p:cNvPr>
          <p:cNvSpPr txBox="1"/>
          <p:nvPr/>
        </p:nvSpPr>
        <p:spPr>
          <a:xfrm>
            <a:off x="3500582" y="5728241"/>
            <a:ext cx="646545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Imagem por conjunto de histórias no Freepik</a:t>
            </a:r>
            <a:endParaRPr lang="en-GB" sz="1100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665FB0E2-A18F-CFE7-7AEE-487D36D228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17050" y="2833239"/>
            <a:ext cx="2895002" cy="2895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189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9DA9D5F8-D0F3-4C36-818E-D20791E16B56}"/>
              </a:ext>
            </a:extLst>
          </p:cNvPr>
          <p:cNvSpPr/>
          <p:nvPr/>
        </p:nvSpPr>
        <p:spPr>
          <a:xfrm>
            <a:off x="0" y="6193737"/>
            <a:ext cx="2293620" cy="5259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A9E998F-117B-4715-B50B-B2B3C1773516}"/>
              </a:ext>
            </a:extLst>
          </p:cNvPr>
          <p:cNvSpPr/>
          <p:nvPr/>
        </p:nvSpPr>
        <p:spPr>
          <a:xfrm>
            <a:off x="10827521" y="138329"/>
            <a:ext cx="1364479" cy="3573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Graphic 9">
            <a:extLst>
              <a:ext uri="{FF2B5EF4-FFF2-40B4-BE49-F238E27FC236}">
                <a16:creationId xmlns:a16="http://schemas.microsoft.com/office/drawing/2014/main" id="{F1D6E5A0-1E1F-4369-9458-C3EB1EDE32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02357" y="219532"/>
            <a:ext cx="1013552" cy="181798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F6B21156-075C-44E3-9F31-B9B82FFA00D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58606" t="-10505" b="-1"/>
          <a:stretch/>
        </p:blipFill>
        <p:spPr>
          <a:xfrm rot="6194706">
            <a:off x="5504334" y="-121185"/>
            <a:ext cx="6456704" cy="710037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27F612E9-0D13-4AE3-8260-976035DB806E}"/>
              </a:ext>
            </a:extLst>
          </p:cNvPr>
          <p:cNvSpPr/>
          <p:nvPr/>
        </p:nvSpPr>
        <p:spPr>
          <a:xfrm>
            <a:off x="0" y="6193737"/>
            <a:ext cx="2293620" cy="5259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5623234-8A2B-4AB9-9667-AA2D235D73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5341" y="6255161"/>
            <a:ext cx="1964299" cy="412100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F5ED21F8-3299-2790-5D12-C134E8437C91}"/>
              </a:ext>
            </a:extLst>
          </p:cNvPr>
          <p:cNvSpPr txBox="1"/>
          <p:nvPr/>
        </p:nvSpPr>
        <p:spPr>
          <a:xfrm>
            <a:off x="600363" y="914967"/>
            <a:ext cx="646545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O pensamento crítico é uma habilidade?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 pensamento crítico é a análise de uma questão ou situação e dos factos, dados, ou provas relacionadas com a mesma. O pensamento crítico é uma habilidade que lhe permite tomar decisões lógicas e informadas o melhor que puder.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Quais são as 5 capacidades de pensamento crítico?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As competências de pensamento crítico mais importantes são a análise, interpretação, inferência, explicação, auto-regulação, abertura e resolução de problemas.</a:t>
            </a:r>
          </a:p>
        </p:txBody>
      </p:sp>
    </p:spTree>
    <p:extLst>
      <p:ext uri="{BB962C8B-B14F-4D97-AF65-F5344CB8AC3E}">
        <p14:creationId xmlns:p14="http://schemas.microsoft.com/office/powerpoint/2010/main" val="4204293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9DA9D5F8-D0F3-4C36-818E-D20791E16B56}"/>
              </a:ext>
            </a:extLst>
          </p:cNvPr>
          <p:cNvSpPr/>
          <p:nvPr/>
        </p:nvSpPr>
        <p:spPr>
          <a:xfrm>
            <a:off x="0" y="6193737"/>
            <a:ext cx="2293620" cy="5259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A9E998F-117B-4715-B50B-B2B3C1773516}"/>
              </a:ext>
            </a:extLst>
          </p:cNvPr>
          <p:cNvSpPr/>
          <p:nvPr/>
        </p:nvSpPr>
        <p:spPr>
          <a:xfrm>
            <a:off x="10827521" y="138329"/>
            <a:ext cx="1364479" cy="3573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Graphic 9">
            <a:extLst>
              <a:ext uri="{FF2B5EF4-FFF2-40B4-BE49-F238E27FC236}">
                <a16:creationId xmlns:a16="http://schemas.microsoft.com/office/drawing/2014/main" id="{F1D6E5A0-1E1F-4369-9458-C3EB1EDE32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02357" y="219532"/>
            <a:ext cx="1013552" cy="181798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F6B21156-075C-44E3-9F31-B9B82FFA00D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58606" t="-10505" b="-1"/>
          <a:stretch/>
        </p:blipFill>
        <p:spPr>
          <a:xfrm rot="6194706">
            <a:off x="5504334" y="-121185"/>
            <a:ext cx="6456704" cy="710037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27F612E9-0D13-4AE3-8260-976035DB806E}"/>
              </a:ext>
            </a:extLst>
          </p:cNvPr>
          <p:cNvSpPr/>
          <p:nvPr/>
        </p:nvSpPr>
        <p:spPr>
          <a:xfrm>
            <a:off x="0" y="6193737"/>
            <a:ext cx="2293620" cy="5259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5623234-8A2B-4AB9-9667-AA2D235D73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5341" y="6255161"/>
            <a:ext cx="1964299" cy="412100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B7D01560-6CD3-E2D7-BB3C-3E761CC30C1B}"/>
              </a:ext>
            </a:extLst>
          </p:cNvPr>
          <p:cNvSpPr txBox="1"/>
          <p:nvPr/>
        </p:nvSpPr>
        <p:spPr>
          <a:xfrm>
            <a:off x="397163" y="510533"/>
            <a:ext cx="6465454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 que faz de uma pessoa um pensador crítico?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 pensamento crítico é a capacidade de pensar clara e racionalmente sobre o que fazer ou em que acreditar. Inclui a capacidade de se empenhar num pensamento reflexivo e independente. Alguém com pensamento crítico pode fazer o seguinte: compreender as ligações lógicas entre ideias.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Ao trabalhar a partir de casa, deparar-se-á inevitavelmente com questões relacionadas com o trabalho que terá de resolver por si próprio. As capacidades de pensamento crítico são cruciais para pensar no trabalho, quer se trate de resolver você mesmo questões relacionadas com o trabalho ou determinar a melhor direcção para um projecto de trabalho. Os trabalhadores à distância são mais independentes por natureza, pelo que é necessário pensar por si próprio para levar o seu trabalho para o nível seguinte.</a:t>
            </a:r>
          </a:p>
        </p:txBody>
      </p:sp>
    </p:spTree>
    <p:extLst>
      <p:ext uri="{BB962C8B-B14F-4D97-AF65-F5344CB8AC3E}">
        <p14:creationId xmlns:p14="http://schemas.microsoft.com/office/powerpoint/2010/main" val="20745634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A7451D6F-223B-4F1A-BC33-F3D584599F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picture containing text, computer, indoor, person&#10;&#10;Description automatically generated">
            <a:extLst>
              <a:ext uri="{FF2B5EF4-FFF2-40B4-BE49-F238E27FC236}">
                <a16:creationId xmlns:a16="http://schemas.microsoft.com/office/drawing/2014/main" id="{14E9E103-7954-4632-AA83-60FD616CAE3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3" b="7891"/>
          <a:stretch/>
        </p:blipFill>
        <p:spPr>
          <a:xfrm>
            <a:off x="1" y="0"/>
            <a:ext cx="12191998" cy="6858000"/>
          </a:xfrm>
          <a:prstGeom prst="rect">
            <a:avLst/>
          </a:prstGeom>
          <a:solidFill>
            <a:srgbClr val="662483"/>
          </a:solidFill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763D3C6-6CCB-418E-B47E-BC9E5FCEC2DC}"/>
              </a:ext>
            </a:extLst>
          </p:cNvPr>
          <p:cNvSpPr txBox="1"/>
          <p:nvPr/>
        </p:nvSpPr>
        <p:spPr>
          <a:xfrm>
            <a:off x="342782" y="1157877"/>
            <a:ext cx="110826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Source Sans Pro Bold" panose="020B0703030403020204" pitchFamily="34" charset="0"/>
                <a:cs typeface="Segoe UI" panose="020B0502040204020203" pitchFamily="34" charset="0"/>
              </a:rPr>
              <a:t> </a:t>
            </a:r>
            <a:br>
              <a:rPr kumimoji="0" lang="en-IE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Source Sans Pro Bold" panose="020B0703030403020204" pitchFamily="34" charset="0"/>
                <a:cs typeface="Segoe UI" panose="020B0502040204020203" pitchFamily="34" charset="0"/>
              </a:rPr>
            </a:br>
            <a:r>
              <a:rPr kumimoji="0" lang="en-IE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Source Sans Pro Bold" panose="020B0703030403020204" pitchFamily="34" charset="0"/>
                <a:cs typeface="Segoe UI" panose="020B0502040204020203" pitchFamily="34" charset="0"/>
              </a:rPr>
              <a:t>ACTIVIDADE 1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1BE6ED7-F618-4511-8649-BBD3BEE03CF4}"/>
              </a:ext>
            </a:extLst>
          </p:cNvPr>
          <p:cNvSpPr/>
          <p:nvPr/>
        </p:nvSpPr>
        <p:spPr>
          <a:xfrm>
            <a:off x="0" y="6193737"/>
            <a:ext cx="2293620" cy="5259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8A5675-E98C-4C2A-B17C-0A06C9DE61D9}"/>
              </a:ext>
            </a:extLst>
          </p:cNvPr>
          <p:cNvSpPr/>
          <p:nvPr/>
        </p:nvSpPr>
        <p:spPr>
          <a:xfrm>
            <a:off x="10827521" y="138329"/>
            <a:ext cx="1364479" cy="3573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Graphic 9">
            <a:extLst>
              <a:ext uri="{FF2B5EF4-FFF2-40B4-BE49-F238E27FC236}">
                <a16:creationId xmlns:a16="http://schemas.microsoft.com/office/drawing/2014/main" id="{A7CF175D-35E4-4325-B6B9-CC3E09C4EE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02357" y="219532"/>
            <a:ext cx="1013552" cy="1817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225B812-AAB8-4801-A5B2-71C9D91750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5341" y="6255161"/>
            <a:ext cx="1964299" cy="412100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4157923F-DCEF-CDBD-4F44-8539A005596B}"/>
              </a:ext>
            </a:extLst>
          </p:cNvPr>
          <p:cNvSpPr txBox="1"/>
          <p:nvPr/>
        </p:nvSpPr>
        <p:spPr>
          <a:xfrm>
            <a:off x="342782" y="3158293"/>
            <a:ext cx="61698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DICAS SOBRE COMO MELHORAR AS SUAS CAPACIDADES DE PENSAMENTO CRÍTICO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404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6206</TotalTime>
  <Words>981</Words>
  <Application>Microsoft Office PowerPoint</Application>
  <PresentationFormat>Ecrã Panorâmico</PresentationFormat>
  <Paragraphs>80</Paragraphs>
  <Slides>16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dos diapositivos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Fjalla One</vt:lpstr>
      <vt:lpstr>Segoe UI</vt:lpstr>
      <vt:lpstr>Office Theme</vt:lpstr>
      <vt:lpstr>1_Office Theme</vt:lpstr>
      <vt:lpstr>Proposta de Valor para recursos de pró-atividade de trabalho à distância. Associação B-Criativa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Keegan</dc:creator>
  <cp:keywords>, docId:8CC5E7B6D7817FAD78513312F55F69B6</cp:keywords>
  <cp:lastModifiedBy>RightChallenge Associação</cp:lastModifiedBy>
  <cp:revision>66</cp:revision>
  <cp:lastPrinted>2019-12-06T16:57:25Z</cp:lastPrinted>
  <dcterms:created xsi:type="dcterms:W3CDTF">2019-09-26T16:12:10Z</dcterms:created>
  <dcterms:modified xsi:type="dcterms:W3CDTF">2023-04-21T16:46:53Z</dcterms:modified>
</cp:coreProperties>
</file>