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jalla One" panose="02000506040000020004" pitchFamily="2" charset="0"/>
      <p:regular r:id="rId18"/>
    </p:embeddedFont>
    <p:embeddedFont>
      <p:font typeface="Quattrocento Sans" panose="020B05020500000200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LEBn4mJNOsnra/DsUpYweH+R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ed.com/career-advice/finding-a-job/how-to-research-career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298769" y="4838310"/>
            <a:ext cx="5585974" cy="6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Quattrocento Sans"/>
              <a:buNone/>
            </a:pPr>
            <a:r>
              <a:rPr lang="en-IE" sz="2000" dirty="0">
                <a:solidFill>
                  <a:srgbClr val="757070"/>
                </a:solidFill>
                <a:latin typeface="Quattrocento Sans"/>
                <a:sym typeface="Quattrocento Sans"/>
              </a:rPr>
              <a:t>Realização de Investigação </a:t>
            </a:r>
            <a:endParaRPr dirty="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474" y="1174035"/>
            <a:ext cx="6558564" cy="326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A picture containing person, table, indoor, window&#10;&#10;Description automatically generated"/>
          <p:cNvPicPr preferRelativeResize="0"/>
          <p:nvPr/>
        </p:nvPicPr>
        <p:blipFill rotWithShape="1">
          <a:blip r:embed="rId4">
            <a:alphaModFix amt="15000"/>
          </a:blip>
          <a:srcRect b="15623"/>
          <a:stretch/>
        </p:blipFill>
        <p:spPr>
          <a:xfrm>
            <a:off x="127" y="0"/>
            <a:ext cx="12191746" cy="6858000"/>
          </a:xfrm>
          <a:prstGeom prst="rect">
            <a:avLst/>
          </a:prstGeom>
          <a:solidFill>
            <a:srgbClr val="BE1522"/>
          </a:solidFill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3425070" y="899745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Mais investigação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2414600" y="3086100"/>
            <a:ext cx="6386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>
                <a:solidFill>
                  <a:schemeClr val="lt1"/>
                </a:solidFill>
              </a:rPr>
              <a:t>Indeed.com, um dos maiores quadros de avisos de emprego do mundo compilou 8 dicas sobre como conduzir pesquisas de carreira Para saber mais sobre estas dicas, pode ir aqui </a:t>
            </a:r>
            <a:r>
              <a:rPr lang="en-IE" sz="24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https://www.indeed.com/career-advice/finding-a-job/how-to-research-career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5185059" y="6031450"/>
            <a:ext cx="67716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</a:t>
            </a:r>
            <a:r>
              <a:rPr lang="pt-PT" sz="1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".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2021-1-SE01-KA220-VET-000032922</a:t>
            </a:r>
            <a:endParaRPr dirty="0"/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1" cy="189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/>
          <p:nvPr/>
        </p:nvSpPr>
        <p:spPr>
          <a:xfrm>
            <a:off x="10353554" y="57149"/>
            <a:ext cx="1838400" cy="7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0827521" y="138329"/>
            <a:ext cx="1364400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49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7" cy="16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7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459132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989883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803086" y="2336853"/>
            <a:ext cx="16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9051388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475509" y="953543"/>
            <a:ext cx="51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Hdbchdcbcbhwdcbdwhc wdhbc hwdc hd chc hc hc hc hd chdc condhdcldbcdhbcw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572000" y="1343025"/>
            <a:ext cx="7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459125" y="356075"/>
            <a:ext cx="892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900" b="1" i="1"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en-IE" sz="3600" b="1" i="1">
                <a:latin typeface="Calibri"/>
                <a:ea typeface="Calibri"/>
                <a:cs typeface="Calibri"/>
                <a:sym typeface="Calibri"/>
              </a:rPr>
              <a:t> de Investigação </a:t>
            </a:r>
            <a:endParaRPr sz="29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803075" y="4446238"/>
            <a:ext cx="79296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600" b="1">
                <a:solidFill>
                  <a:schemeClr val="dk1"/>
                </a:solidFill>
              </a:rPr>
              <a:t>Não há investigação sem acção, não há acção sem investigação".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250" i="1">
                <a:solidFill>
                  <a:schemeClr val="dk1"/>
                </a:solidFill>
              </a:rPr>
              <a:t>- Kurt Lewin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293620" y="1257622"/>
            <a:ext cx="7664221" cy="402761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943584" y="1974013"/>
            <a:ext cx="6138423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Habilidades de Investigação </a:t>
            </a:r>
            <a:endParaRPr sz="3600" b="1" dirty="0">
              <a:solidFill>
                <a:srgbClr val="BE152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943584" y="2857245"/>
            <a:ext cx="64863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</a:pPr>
            <a:r>
              <a:rPr lang="en-IE" sz="1800" dirty="0">
                <a:solidFill>
                  <a:schemeClr val="dk1"/>
                </a:solidFill>
              </a:rPr>
              <a:t> As competências de investigação são competências úteis em muitas áreas da vida, ao conduzir correctamente a investigação aumenta a quantidade de informação disponível, isto torna o processo de tomada de decisão muito mais fácil e pode impedi-lo de cometer erros prejudiciais. Quanto mais souber sobre um assunto, mais provável será que tome boas decisões; isto é verdade em todos os sectores da vida e especialmente quando decide sobre uma nova carreira.</a:t>
            </a:r>
            <a:endParaRPr sz="1700"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3786886" y="438146"/>
            <a:ext cx="4618228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522"/>
              </a:buClr>
              <a:buSzPts val="3600"/>
              <a:buFont typeface="Quattrocento Sans"/>
              <a:buNone/>
            </a:pPr>
            <a:r>
              <a:rPr lang="en-IE" sz="3600" b="1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Início do processo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2251311" y="1471132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3" name="Google Shape;123;p4"/>
          <p:cNvSpPr txBox="1"/>
          <p:nvPr/>
        </p:nvSpPr>
        <p:spPr>
          <a:xfrm flipH="1">
            <a:off x="3026825" y="1366130"/>
            <a:ext cx="7261200" cy="390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 dirty="0" err="1">
                <a:solidFill>
                  <a:schemeClr val="dk1"/>
                </a:solidFill>
              </a:rPr>
              <a:t>Conduzir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pesquisas</a:t>
            </a:r>
            <a:r>
              <a:rPr lang="en-IE" sz="2100" dirty="0">
                <a:solidFill>
                  <a:schemeClr val="dk1"/>
                </a:solidFill>
              </a:rPr>
              <a:t> para </a:t>
            </a:r>
            <a:r>
              <a:rPr lang="en-IE" sz="2100" dirty="0" err="1">
                <a:solidFill>
                  <a:schemeClr val="dk1"/>
                </a:solidFill>
              </a:rPr>
              <a:t>encontrar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trabalho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remoto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pode</a:t>
            </a:r>
            <a:r>
              <a:rPr lang="en-IE" sz="2100" dirty="0">
                <a:solidFill>
                  <a:schemeClr val="dk1"/>
                </a:solidFill>
              </a:rPr>
              <a:t> ser </a:t>
            </a:r>
            <a:r>
              <a:rPr lang="en-IE" sz="2100" dirty="0" err="1">
                <a:solidFill>
                  <a:schemeClr val="dk1"/>
                </a:solidFill>
              </a:rPr>
              <a:t>uma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tarefa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assustadora</a:t>
            </a:r>
            <a:r>
              <a:rPr lang="en-IE" sz="2100" dirty="0">
                <a:solidFill>
                  <a:schemeClr val="dk1"/>
                </a:solidFill>
              </a:rPr>
              <a:t> e </a:t>
            </a:r>
            <a:r>
              <a:rPr lang="en-IE" sz="2100" dirty="0" err="1">
                <a:solidFill>
                  <a:schemeClr val="dk1"/>
                </a:solidFill>
              </a:rPr>
              <a:t>pode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ter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dificuldades</a:t>
            </a:r>
            <a:r>
              <a:rPr lang="en-IE" sz="2100" dirty="0">
                <a:solidFill>
                  <a:schemeClr val="dk1"/>
                </a:solidFill>
              </a:rPr>
              <a:t> com um </a:t>
            </a:r>
            <a:r>
              <a:rPr lang="en-IE" sz="2100" dirty="0" err="1">
                <a:solidFill>
                  <a:schemeClr val="dk1"/>
                </a:solidFill>
              </a:rPr>
              <a:t>lugar</a:t>
            </a:r>
            <a:r>
              <a:rPr lang="en-IE" sz="2100" dirty="0">
                <a:solidFill>
                  <a:schemeClr val="dk1"/>
                </a:solidFill>
              </a:rPr>
              <a:t> para </a:t>
            </a:r>
            <a:r>
              <a:rPr lang="en-IE" sz="2100" dirty="0" err="1">
                <a:solidFill>
                  <a:schemeClr val="dk1"/>
                </a:solidFill>
              </a:rPr>
              <a:t>começar</a:t>
            </a:r>
            <a:r>
              <a:rPr lang="en-IE" sz="2100" dirty="0">
                <a:solidFill>
                  <a:schemeClr val="dk1"/>
                </a:solidFill>
              </a:rPr>
              <a:t>, mas </a:t>
            </a:r>
            <a:r>
              <a:rPr lang="en-IE" sz="2100" dirty="0" err="1">
                <a:solidFill>
                  <a:schemeClr val="dk1"/>
                </a:solidFill>
              </a:rPr>
              <a:t>uma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vez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iniciado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este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processo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pode</a:t>
            </a:r>
            <a:r>
              <a:rPr lang="en-IE" sz="2100" dirty="0">
                <a:solidFill>
                  <a:schemeClr val="dk1"/>
                </a:solidFill>
              </a:rPr>
              <a:t> ser </a:t>
            </a:r>
            <a:r>
              <a:rPr lang="en-IE" sz="2100" dirty="0" err="1">
                <a:solidFill>
                  <a:schemeClr val="dk1"/>
                </a:solidFill>
              </a:rPr>
              <a:t>uma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experiência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emocionante</a:t>
            </a:r>
            <a:r>
              <a:rPr lang="en-IE" sz="2100" dirty="0">
                <a:solidFill>
                  <a:schemeClr val="dk1"/>
                </a:solidFill>
              </a:rPr>
              <a:t> à </a:t>
            </a:r>
            <a:r>
              <a:rPr lang="en-IE" sz="2100" dirty="0" err="1">
                <a:solidFill>
                  <a:schemeClr val="dk1"/>
                </a:solidFill>
              </a:rPr>
              <a:t>medida</a:t>
            </a:r>
            <a:r>
              <a:rPr lang="en-IE" sz="2100" dirty="0">
                <a:solidFill>
                  <a:schemeClr val="dk1"/>
                </a:solidFill>
              </a:rPr>
              <a:t> que </a:t>
            </a:r>
            <a:r>
              <a:rPr lang="en-IE" sz="2100" dirty="0" err="1">
                <a:solidFill>
                  <a:schemeClr val="dk1"/>
                </a:solidFill>
              </a:rPr>
              <a:t>descobre</a:t>
            </a:r>
            <a:r>
              <a:rPr lang="en-IE" sz="2100" dirty="0">
                <a:solidFill>
                  <a:schemeClr val="dk1"/>
                </a:solidFill>
              </a:rPr>
              <a:t> as </a:t>
            </a:r>
            <a:r>
              <a:rPr lang="en-IE" sz="2100" dirty="0" err="1">
                <a:solidFill>
                  <a:schemeClr val="dk1"/>
                </a:solidFill>
              </a:rPr>
              <a:t>oportunidades</a:t>
            </a:r>
            <a:r>
              <a:rPr lang="en-IE" sz="2100" dirty="0">
                <a:solidFill>
                  <a:schemeClr val="dk1"/>
                </a:solidFill>
              </a:rPr>
              <a:t> que </a:t>
            </a:r>
            <a:r>
              <a:rPr lang="en-IE" sz="2100" dirty="0" err="1">
                <a:solidFill>
                  <a:schemeClr val="dk1"/>
                </a:solidFill>
              </a:rPr>
              <a:t>estão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disponíveis</a:t>
            </a:r>
            <a:r>
              <a:rPr lang="en-IE" sz="2100" dirty="0">
                <a:solidFill>
                  <a:schemeClr val="dk1"/>
                </a:solidFill>
              </a:rPr>
              <a:t> para a </a:t>
            </a:r>
            <a:r>
              <a:rPr lang="en-IE" sz="2100" dirty="0" err="1">
                <a:solidFill>
                  <a:schemeClr val="dk1"/>
                </a:solidFill>
              </a:rPr>
              <a:t>sua</a:t>
            </a:r>
            <a:r>
              <a:rPr lang="en-IE" sz="2100" dirty="0">
                <a:solidFill>
                  <a:schemeClr val="dk1"/>
                </a:solidFill>
              </a:rPr>
              <a:t> nova </a:t>
            </a:r>
            <a:r>
              <a:rPr lang="en-IE" sz="2100" dirty="0" err="1">
                <a:solidFill>
                  <a:schemeClr val="dk1"/>
                </a:solidFill>
              </a:rPr>
              <a:t>carreira</a:t>
            </a:r>
            <a:r>
              <a:rPr lang="en-IE" sz="2100" dirty="0">
                <a:solidFill>
                  <a:schemeClr val="dk1"/>
                </a:solidFill>
              </a:rPr>
              <a:t>. É </a:t>
            </a:r>
            <a:r>
              <a:rPr lang="en-IE" sz="2100" dirty="0" err="1">
                <a:solidFill>
                  <a:schemeClr val="dk1"/>
                </a:solidFill>
              </a:rPr>
              <a:t>melhor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entrar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neste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processo</a:t>
            </a:r>
            <a:r>
              <a:rPr lang="en-IE" sz="2100" dirty="0">
                <a:solidFill>
                  <a:schemeClr val="dk1"/>
                </a:solidFill>
              </a:rPr>
              <a:t> com </a:t>
            </a:r>
            <a:r>
              <a:rPr lang="en-IE" sz="2100" dirty="0" err="1">
                <a:solidFill>
                  <a:schemeClr val="dk1"/>
                </a:solidFill>
              </a:rPr>
              <a:t>uma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mente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aberta</a:t>
            </a:r>
            <a:r>
              <a:rPr lang="en-IE" sz="2100" dirty="0">
                <a:solidFill>
                  <a:schemeClr val="dk1"/>
                </a:solidFill>
              </a:rPr>
              <a:t> e </a:t>
            </a:r>
            <a:r>
              <a:rPr lang="en-IE" sz="2100" dirty="0" err="1">
                <a:solidFill>
                  <a:schemeClr val="dk1"/>
                </a:solidFill>
              </a:rPr>
              <a:t>conduzir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uma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ampla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pesquisa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sobre</a:t>
            </a:r>
            <a:r>
              <a:rPr lang="en-IE" sz="2100" dirty="0">
                <a:solidFill>
                  <a:schemeClr val="dk1"/>
                </a:solidFill>
              </a:rPr>
              <a:t> as </a:t>
            </a:r>
            <a:r>
              <a:rPr lang="en-IE" sz="2100" dirty="0" err="1">
                <a:solidFill>
                  <a:schemeClr val="dk1"/>
                </a:solidFill>
              </a:rPr>
              <a:t>suas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possíveis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opções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disponíveis</a:t>
            </a:r>
            <a:r>
              <a:rPr lang="en-IE" sz="2100" dirty="0">
                <a:solidFill>
                  <a:schemeClr val="dk1"/>
                </a:solidFill>
              </a:rPr>
              <a:t>, pois </a:t>
            </a:r>
            <a:r>
              <a:rPr lang="en-IE" sz="2100" dirty="0" err="1">
                <a:solidFill>
                  <a:schemeClr val="dk1"/>
                </a:solidFill>
              </a:rPr>
              <a:t>poderá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nunca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ter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ouvido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falar</a:t>
            </a:r>
            <a:r>
              <a:rPr lang="en-IE" sz="2100" dirty="0">
                <a:solidFill>
                  <a:schemeClr val="dk1"/>
                </a:solidFill>
              </a:rPr>
              <a:t> de </a:t>
            </a:r>
            <a:r>
              <a:rPr lang="en-IE" sz="2100" dirty="0" err="1">
                <a:solidFill>
                  <a:schemeClr val="dk1"/>
                </a:solidFill>
              </a:rPr>
              <a:t>papéis</a:t>
            </a:r>
            <a:r>
              <a:rPr lang="en-IE" sz="2100" dirty="0">
                <a:solidFill>
                  <a:schemeClr val="dk1"/>
                </a:solidFill>
              </a:rPr>
              <a:t> que </a:t>
            </a:r>
            <a:r>
              <a:rPr lang="en-IE" sz="2100" dirty="0" err="1">
                <a:solidFill>
                  <a:schemeClr val="dk1"/>
                </a:solidFill>
              </a:rPr>
              <a:t>lhe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possam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interessar</a:t>
            </a:r>
            <a:r>
              <a:rPr lang="en-IE" sz="2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4" name="Google Shape;124;p4"/>
          <p:cNvSpPr txBox="1"/>
          <p:nvPr/>
        </p:nvSpPr>
        <p:spPr>
          <a:xfrm>
            <a:off x="2251311" y="2737598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251311" y="3917766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251311" y="5158500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3741208" y="5158500"/>
            <a:ext cx="7261149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Quattrocento Sans"/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3017850" y="818406"/>
            <a:ext cx="5739338" cy="52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3"/>
              </a:buClr>
              <a:buSzPts val="3600"/>
              <a:buFont typeface="Quattrocento Sans"/>
              <a:buNone/>
            </a:pPr>
            <a:r>
              <a:rPr lang="en-IE" sz="3600" b="1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Honrar as suas aptidões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4241" y="164749"/>
            <a:ext cx="1068327" cy="2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928825" y="2200275"/>
            <a:ext cx="8401200" cy="23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>
                <a:solidFill>
                  <a:schemeClr val="dk1"/>
                </a:solidFill>
              </a:rPr>
              <a:t>As competências de investigação são melhoradas pela prática, por isso no início deste processo é importante manter-se positivo e lembrar-se de que será mais fácil à medida que se vai avançando. Quanto mais investigação completa, maior se torna a sua reserva de conhecimentos sobre um assunto e mais fácil se torna a investigação, à medida que se vão recolhendo as palavras-chave que são necessárias para encontrar a informação que se procura.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8325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228037" y="2211031"/>
            <a:ext cx="176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jalla One"/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1743075" y="495650"/>
            <a:ext cx="787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Qualificações de Investigação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293625" y="2211025"/>
            <a:ext cx="7329600" cy="29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200" dirty="0" err="1">
                <a:solidFill>
                  <a:schemeClr val="lt1"/>
                </a:solidFill>
              </a:rPr>
              <a:t>Ao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realizar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investigação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sobre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oportunidades</a:t>
            </a:r>
            <a:r>
              <a:rPr lang="en-IE" sz="2200" dirty="0">
                <a:solidFill>
                  <a:schemeClr val="lt1"/>
                </a:solidFill>
              </a:rPr>
              <a:t> de </a:t>
            </a:r>
            <a:r>
              <a:rPr lang="en-IE" sz="2200" dirty="0" err="1">
                <a:solidFill>
                  <a:schemeClr val="lt1"/>
                </a:solidFill>
              </a:rPr>
              <a:t>carreira</a:t>
            </a:r>
            <a:r>
              <a:rPr lang="en-IE" sz="2200" dirty="0">
                <a:solidFill>
                  <a:schemeClr val="lt1"/>
                </a:solidFill>
              </a:rPr>
              <a:t>, </a:t>
            </a:r>
            <a:r>
              <a:rPr lang="en-IE" sz="2200" dirty="0" err="1">
                <a:solidFill>
                  <a:schemeClr val="lt1"/>
                </a:solidFill>
              </a:rPr>
              <a:t>deparar</a:t>
            </a:r>
            <a:r>
              <a:rPr lang="en-IE" sz="2200" dirty="0">
                <a:solidFill>
                  <a:schemeClr val="lt1"/>
                </a:solidFill>
              </a:rPr>
              <a:t>-se-á com as </a:t>
            </a:r>
            <a:r>
              <a:rPr lang="en-IE" sz="2200" dirty="0" err="1">
                <a:solidFill>
                  <a:schemeClr val="lt1"/>
                </a:solidFill>
              </a:rPr>
              <a:t>competências</a:t>
            </a:r>
            <a:r>
              <a:rPr lang="en-IE" sz="2200" dirty="0">
                <a:solidFill>
                  <a:schemeClr val="lt1"/>
                </a:solidFill>
              </a:rPr>
              <a:t> ou </a:t>
            </a:r>
            <a:r>
              <a:rPr lang="en-IE" sz="2200" dirty="0" err="1">
                <a:solidFill>
                  <a:schemeClr val="lt1"/>
                </a:solidFill>
              </a:rPr>
              <a:t>qualificações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necessárias</a:t>
            </a:r>
            <a:r>
              <a:rPr lang="en-IE" sz="2200" dirty="0">
                <a:solidFill>
                  <a:schemeClr val="lt1"/>
                </a:solidFill>
              </a:rPr>
              <a:t> para se </a:t>
            </a:r>
            <a:r>
              <a:rPr lang="en-IE" sz="2200" dirty="0" err="1">
                <a:solidFill>
                  <a:schemeClr val="lt1"/>
                </a:solidFill>
              </a:rPr>
              <a:t>candidatar</a:t>
            </a:r>
            <a:r>
              <a:rPr lang="en-IE" sz="2200" dirty="0">
                <a:solidFill>
                  <a:schemeClr val="lt1"/>
                </a:solidFill>
              </a:rPr>
              <a:t> a </a:t>
            </a:r>
            <a:r>
              <a:rPr lang="en-IE" sz="2200" dirty="0" err="1">
                <a:solidFill>
                  <a:schemeClr val="lt1"/>
                </a:solidFill>
              </a:rPr>
              <a:t>determinadas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funções</a:t>
            </a:r>
            <a:r>
              <a:rPr lang="en-IE" sz="2200" dirty="0">
                <a:solidFill>
                  <a:schemeClr val="lt1"/>
                </a:solidFill>
              </a:rPr>
              <a:t>. </a:t>
            </a:r>
            <a:r>
              <a:rPr lang="en-IE" sz="2200" dirty="0" err="1">
                <a:solidFill>
                  <a:schemeClr val="lt1"/>
                </a:solidFill>
              </a:rPr>
              <a:t>Ao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realizar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uma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investigação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antecipada</a:t>
            </a:r>
            <a:r>
              <a:rPr lang="en-IE" sz="2200" dirty="0">
                <a:solidFill>
                  <a:schemeClr val="lt1"/>
                </a:solidFill>
              </a:rPr>
              <a:t> e </a:t>
            </a:r>
            <a:r>
              <a:rPr lang="en-IE" sz="2200" dirty="0" err="1">
                <a:solidFill>
                  <a:schemeClr val="lt1"/>
                </a:solidFill>
              </a:rPr>
              <a:t>extensiva</a:t>
            </a:r>
            <a:r>
              <a:rPr lang="en-IE" sz="2200" dirty="0">
                <a:solidFill>
                  <a:schemeClr val="lt1"/>
                </a:solidFill>
              </a:rPr>
              <a:t>, </a:t>
            </a:r>
            <a:r>
              <a:rPr lang="en-IE" sz="2200" dirty="0" err="1">
                <a:solidFill>
                  <a:schemeClr val="lt1"/>
                </a:solidFill>
              </a:rPr>
              <a:t>dá</a:t>
            </a:r>
            <a:r>
              <a:rPr lang="en-IE" sz="2200" dirty="0">
                <a:solidFill>
                  <a:schemeClr val="lt1"/>
                </a:solidFill>
              </a:rPr>
              <a:t> a </a:t>
            </a:r>
            <a:r>
              <a:rPr lang="en-IE" sz="2200" dirty="0" err="1">
                <a:solidFill>
                  <a:schemeClr val="lt1"/>
                </a:solidFill>
              </a:rPr>
              <a:t>si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próprio</a:t>
            </a:r>
            <a:r>
              <a:rPr lang="en-IE" sz="2200" dirty="0">
                <a:solidFill>
                  <a:schemeClr val="lt1"/>
                </a:solidFill>
              </a:rPr>
              <a:t> a </a:t>
            </a:r>
            <a:r>
              <a:rPr lang="en-IE" sz="2200" dirty="0" err="1">
                <a:solidFill>
                  <a:schemeClr val="lt1"/>
                </a:solidFill>
              </a:rPr>
              <a:t>melhor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oportunidade</a:t>
            </a:r>
            <a:r>
              <a:rPr lang="en-IE" sz="2200" dirty="0">
                <a:solidFill>
                  <a:schemeClr val="lt1"/>
                </a:solidFill>
              </a:rPr>
              <a:t> de </a:t>
            </a:r>
            <a:r>
              <a:rPr lang="en-IE" sz="2200" dirty="0" err="1">
                <a:solidFill>
                  <a:schemeClr val="lt1"/>
                </a:solidFill>
              </a:rPr>
              <a:t>compreender</a:t>
            </a:r>
            <a:r>
              <a:rPr lang="en-IE" sz="2200" dirty="0">
                <a:solidFill>
                  <a:schemeClr val="lt1"/>
                </a:solidFill>
              </a:rPr>
              <a:t> e </a:t>
            </a:r>
            <a:r>
              <a:rPr lang="en-IE" sz="2200" dirty="0" err="1">
                <a:solidFill>
                  <a:schemeClr val="lt1"/>
                </a:solidFill>
              </a:rPr>
              <a:t>possivelmente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alcançar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os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pré-requisitos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necessários</a:t>
            </a:r>
            <a:r>
              <a:rPr lang="en-IE" sz="2200" dirty="0">
                <a:solidFill>
                  <a:schemeClr val="lt1"/>
                </a:solidFill>
              </a:rPr>
              <a:t> para as </a:t>
            </a:r>
            <a:r>
              <a:rPr lang="en-IE" sz="2200" dirty="0" err="1">
                <a:solidFill>
                  <a:schemeClr val="lt1"/>
                </a:solidFill>
              </a:rPr>
              <a:t>funções</a:t>
            </a:r>
            <a:r>
              <a:rPr lang="en-IE" sz="2200" dirty="0">
                <a:solidFill>
                  <a:schemeClr val="lt1"/>
                </a:solidFill>
              </a:rPr>
              <a:t> em que </a:t>
            </a:r>
            <a:r>
              <a:rPr lang="en-IE" sz="2200" dirty="0" err="1">
                <a:solidFill>
                  <a:schemeClr val="lt1"/>
                </a:solidFill>
              </a:rPr>
              <a:t>está</a:t>
            </a:r>
            <a:r>
              <a:rPr lang="en-IE" sz="2200" dirty="0">
                <a:solidFill>
                  <a:schemeClr val="lt1"/>
                </a:solidFill>
              </a:rPr>
              <a:t> </a:t>
            </a:r>
            <a:r>
              <a:rPr lang="en-IE" sz="2200" dirty="0" err="1">
                <a:solidFill>
                  <a:schemeClr val="lt1"/>
                </a:solidFill>
              </a:rPr>
              <a:t>interessado</a:t>
            </a:r>
            <a:r>
              <a:rPr lang="en-IE" sz="2200" dirty="0">
                <a:solidFill>
                  <a:schemeClr val="lt1"/>
                </a:solidFill>
              </a:rPr>
              <a:t>.</a:t>
            </a: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3025277" y="1095150"/>
            <a:ext cx="45567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IE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Pesquisa sobre remunerações</a:t>
            </a:r>
            <a:endParaRPr sz="44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1511630" y="2739187"/>
            <a:ext cx="7858200" cy="25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300" dirty="0" err="1">
                <a:solidFill>
                  <a:schemeClr val="lt1"/>
                </a:solidFill>
              </a:rPr>
              <a:t>Ao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realizar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pesquisas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sobre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oportunidades</a:t>
            </a:r>
            <a:r>
              <a:rPr lang="en-IE" sz="2300" dirty="0">
                <a:solidFill>
                  <a:schemeClr val="lt1"/>
                </a:solidFill>
              </a:rPr>
              <a:t> de </a:t>
            </a:r>
            <a:r>
              <a:rPr lang="en-IE" sz="2300" dirty="0" err="1">
                <a:solidFill>
                  <a:schemeClr val="lt1"/>
                </a:solidFill>
              </a:rPr>
              <a:t>carreira</a:t>
            </a:r>
            <a:r>
              <a:rPr lang="en-IE" sz="2300" dirty="0">
                <a:solidFill>
                  <a:schemeClr val="lt1"/>
                </a:solidFill>
              </a:rPr>
              <a:t>, </a:t>
            </a:r>
            <a:r>
              <a:rPr lang="en-IE" sz="2300" dirty="0" err="1">
                <a:solidFill>
                  <a:schemeClr val="lt1"/>
                </a:solidFill>
              </a:rPr>
              <a:t>deparar</a:t>
            </a:r>
            <a:r>
              <a:rPr lang="en-IE" sz="2300" dirty="0">
                <a:solidFill>
                  <a:schemeClr val="lt1"/>
                </a:solidFill>
              </a:rPr>
              <a:t>-se-á com </a:t>
            </a:r>
            <a:r>
              <a:rPr lang="en-IE" sz="2300" dirty="0" err="1">
                <a:solidFill>
                  <a:schemeClr val="lt1"/>
                </a:solidFill>
              </a:rPr>
              <a:t>uma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gama</a:t>
            </a:r>
            <a:r>
              <a:rPr lang="en-IE" sz="2300" dirty="0">
                <a:solidFill>
                  <a:schemeClr val="lt1"/>
                </a:solidFill>
              </a:rPr>
              <a:t> de </a:t>
            </a:r>
            <a:r>
              <a:rPr lang="en-IE" sz="2300" dirty="0" err="1">
                <a:solidFill>
                  <a:schemeClr val="lt1"/>
                </a:solidFill>
              </a:rPr>
              <a:t>níveis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salariais</a:t>
            </a:r>
            <a:r>
              <a:rPr lang="en-IE" sz="2300" dirty="0">
                <a:solidFill>
                  <a:schemeClr val="lt1"/>
                </a:solidFill>
              </a:rPr>
              <a:t> que </a:t>
            </a:r>
            <a:r>
              <a:rPr lang="en-IE" sz="2300" dirty="0" err="1">
                <a:solidFill>
                  <a:schemeClr val="lt1"/>
                </a:solidFill>
              </a:rPr>
              <a:t>existem</a:t>
            </a:r>
            <a:r>
              <a:rPr lang="en-IE" sz="2300" dirty="0">
                <a:solidFill>
                  <a:schemeClr val="lt1"/>
                </a:solidFill>
              </a:rPr>
              <a:t> para </a:t>
            </a:r>
            <a:r>
              <a:rPr lang="en-IE" sz="2300" dirty="0" err="1">
                <a:solidFill>
                  <a:schemeClr val="lt1"/>
                </a:solidFill>
              </a:rPr>
              <a:t>determinadas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funções</a:t>
            </a:r>
            <a:r>
              <a:rPr lang="en-IE" sz="2300" dirty="0">
                <a:solidFill>
                  <a:schemeClr val="lt1"/>
                </a:solidFill>
              </a:rPr>
              <a:t>, </a:t>
            </a:r>
            <a:r>
              <a:rPr lang="en-IE" sz="2300" dirty="0" err="1">
                <a:solidFill>
                  <a:schemeClr val="lt1"/>
                </a:solidFill>
              </a:rPr>
              <a:t>esta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informação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ajudá</a:t>
            </a:r>
            <a:r>
              <a:rPr lang="en-IE" sz="2300" dirty="0">
                <a:solidFill>
                  <a:schemeClr val="lt1"/>
                </a:solidFill>
              </a:rPr>
              <a:t>-lo-á a </a:t>
            </a:r>
            <a:r>
              <a:rPr lang="en-IE" sz="2300" dirty="0" err="1">
                <a:solidFill>
                  <a:schemeClr val="lt1"/>
                </a:solidFill>
              </a:rPr>
              <a:t>compreender</a:t>
            </a:r>
            <a:r>
              <a:rPr lang="en-IE" sz="2300" dirty="0">
                <a:solidFill>
                  <a:schemeClr val="lt1"/>
                </a:solidFill>
              </a:rPr>
              <a:t> o </a:t>
            </a:r>
            <a:r>
              <a:rPr lang="en-IE" sz="2300" dirty="0" err="1">
                <a:solidFill>
                  <a:schemeClr val="lt1"/>
                </a:solidFill>
              </a:rPr>
              <a:t>salário</a:t>
            </a:r>
            <a:r>
              <a:rPr lang="en-IE" sz="2300" dirty="0">
                <a:solidFill>
                  <a:schemeClr val="lt1"/>
                </a:solidFill>
              </a:rPr>
              <a:t> que </a:t>
            </a:r>
            <a:r>
              <a:rPr lang="en-IE" sz="2300" dirty="0" err="1">
                <a:solidFill>
                  <a:schemeClr val="lt1"/>
                </a:solidFill>
              </a:rPr>
              <a:t>deverá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esperar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receber</a:t>
            </a:r>
            <a:r>
              <a:rPr lang="en-IE" sz="2300" dirty="0">
                <a:solidFill>
                  <a:schemeClr val="lt1"/>
                </a:solidFill>
              </a:rPr>
              <a:t>. </a:t>
            </a:r>
            <a:r>
              <a:rPr lang="en-IE" sz="2300" dirty="0" err="1">
                <a:solidFill>
                  <a:schemeClr val="lt1"/>
                </a:solidFill>
              </a:rPr>
              <a:t>Esta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informação</a:t>
            </a:r>
            <a:r>
              <a:rPr lang="en-IE" sz="2300" dirty="0">
                <a:solidFill>
                  <a:schemeClr val="lt1"/>
                </a:solidFill>
              </a:rPr>
              <a:t> é fundamental </a:t>
            </a:r>
            <a:r>
              <a:rPr lang="en-IE" sz="2300" dirty="0" err="1">
                <a:solidFill>
                  <a:schemeClr val="lt1"/>
                </a:solidFill>
              </a:rPr>
              <a:t>quando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negoceia</a:t>
            </a:r>
            <a:r>
              <a:rPr lang="en-IE" sz="2300" dirty="0">
                <a:solidFill>
                  <a:schemeClr val="lt1"/>
                </a:solidFill>
              </a:rPr>
              <a:t> com </a:t>
            </a:r>
            <a:r>
              <a:rPr lang="en-IE" sz="2300" dirty="0" err="1">
                <a:solidFill>
                  <a:schemeClr val="lt1"/>
                </a:solidFill>
              </a:rPr>
              <a:t>os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empregadores</a:t>
            </a:r>
            <a:r>
              <a:rPr lang="en-IE" sz="2300" dirty="0">
                <a:solidFill>
                  <a:schemeClr val="lt1"/>
                </a:solidFill>
              </a:rPr>
              <a:t> para </a:t>
            </a:r>
            <a:r>
              <a:rPr lang="en-IE" sz="2300" dirty="0" err="1">
                <a:solidFill>
                  <a:schemeClr val="lt1"/>
                </a:solidFill>
              </a:rPr>
              <a:t>garantir</a:t>
            </a:r>
            <a:r>
              <a:rPr lang="en-IE" sz="2300" dirty="0">
                <a:solidFill>
                  <a:schemeClr val="lt1"/>
                </a:solidFill>
              </a:rPr>
              <a:t> que </a:t>
            </a:r>
            <a:r>
              <a:rPr lang="en-IE" sz="2300" dirty="0" err="1">
                <a:solidFill>
                  <a:schemeClr val="lt1"/>
                </a:solidFill>
              </a:rPr>
              <a:t>recebe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uma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compensação</a:t>
            </a:r>
            <a:r>
              <a:rPr lang="en-IE" sz="2300" dirty="0">
                <a:solidFill>
                  <a:schemeClr val="lt1"/>
                </a:solidFill>
              </a:rPr>
              <a:t> </a:t>
            </a:r>
            <a:r>
              <a:rPr lang="en-IE" sz="2300" dirty="0" err="1">
                <a:solidFill>
                  <a:schemeClr val="lt1"/>
                </a:solidFill>
              </a:rPr>
              <a:t>justa</a:t>
            </a:r>
            <a:r>
              <a:rPr lang="en-IE" sz="2300" dirty="0">
                <a:solidFill>
                  <a:schemeClr val="lt1"/>
                </a:solidFill>
              </a:rPr>
              <a:t>.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952975" y="628648"/>
            <a:ext cx="701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Viés de informação</a:t>
            </a:r>
            <a:endParaRPr sz="3600" b="1">
              <a:solidFill>
                <a:srgbClr val="66248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l="58606" t="-10505"/>
          <a:stretch/>
        </p:blipFill>
        <p:spPr>
          <a:xfrm rot="5400000">
            <a:off x="4460481" y="-321833"/>
            <a:ext cx="6456703" cy="710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28675" y="1800225"/>
            <a:ext cx="55149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>
                <a:solidFill>
                  <a:schemeClr val="dk1"/>
                </a:solidFill>
              </a:rPr>
              <a:t>Ao realizar pesquisas sobre empregadores, é importante compreender que qualquer informação divulgada pelo empregador, ou seja, o seu website, é concebida para retratar o seu negócio sob uma boa luz e pode não reflectir a realidade das condições de trabalho que proporcionam. É mais útil obter informações sobre uma determinada organização a partir de muitas fontes, uma vez que isso lhe dará uma ideia mais ampla e muito provavelmente mais precisa de como será trabalhar nessa organização.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 descr="A picture containing person, standing, indoor, dresse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 b="152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4288876" y="600843"/>
            <a:ext cx="3391544" cy="81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IE" sz="3600" b="1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Investigação de papel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2651699" y="5205733"/>
            <a:ext cx="1871400" cy="42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jalla One"/>
              <a:buNone/>
            </a:pPr>
            <a:endParaRPr sz="20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2686050" y="2343150"/>
            <a:ext cx="63294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200">
                <a:solidFill>
                  <a:schemeClr val="lt1"/>
                </a:solidFill>
              </a:rPr>
              <a:t>Embora a investigação sobre a organização seja importante, poderá ser mais relevante para si investigar o papel específico que espera desempenhar. Trabalhos que possa considerar glamorosos ou excitantes podem conter muitos elementos menos conhecidos e que pode não estar disposto a fazer.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658</Words>
  <Application>Microsoft Office PowerPoint</Application>
  <PresentationFormat>Ecrã Panorâmico</PresentationFormat>
  <Paragraphs>25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Calibri</vt:lpstr>
      <vt:lpstr>Arial</vt:lpstr>
      <vt:lpstr>Fjalla One</vt:lpstr>
      <vt:lpstr>Quattrocento Sans</vt:lpstr>
      <vt:lpstr>Arial</vt:lpstr>
      <vt:lpstr>Office Theme</vt:lpstr>
      <vt:lpstr>Realização de Investigação </vt:lpstr>
      <vt:lpstr>Apresentação do PowerPoint</vt:lpstr>
      <vt:lpstr>Apresentação do PowerPoint</vt:lpstr>
      <vt:lpstr>Início do processo</vt:lpstr>
      <vt:lpstr>Honrar as suas aptidões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Research </dc:title>
  <dc:creator>Gary</dc:creator>
  <cp:keywords>, docId:1A8B76026F5EF6B82D68EF506F5A10E6</cp:keywords>
  <cp:lastModifiedBy>RightChallenge Associação</cp:lastModifiedBy>
  <cp:revision>2</cp:revision>
  <dcterms:created xsi:type="dcterms:W3CDTF">2021-04-20T08:47:25Z</dcterms:created>
  <dcterms:modified xsi:type="dcterms:W3CDTF">2023-04-20T16:13:15Z</dcterms:modified>
</cp:coreProperties>
</file>