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Quattrocento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icqgi6QmGohz1ntOXrQoRAD2Ud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QuattrocentoSans-bold.fntdata"/><Relationship Id="rId16" Type="http://schemas.openxmlformats.org/officeDocument/2006/relationships/font" Target="fonts/QuattrocentoSans-regular.fntdata"/><Relationship Id="rId5" Type="http://schemas.openxmlformats.org/officeDocument/2006/relationships/slide" Target="slides/slide1.xml"/><Relationship Id="rId19" Type="http://schemas.openxmlformats.org/officeDocument/2006/relationships/font" Target="fonts/QuattrocentoSans-boldItalic.fntdata"/><Relationship Id="rId6" Type="http://schemas.openxmlformats.org/officeDocument/2006/relationships/slide" Target="slides/slide2.xml"/><Relationship Id="rId18" Type="http://schemas.openxmlformats.org/officeDocument/2006/relationships/font" Target="fonts/QuattrocentoSans-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image" Target="../media/image2.jpg"/><Relationship Id="rId6" Type="http://schemas.openxmlformats.org/officeDocument/2006/relationships/hyperlink" Target="https://www.indeed.com/career-advice/finding-a-job/how-to-research-care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8.png"/><Relationship Id="rId5" Type="http://schemas.openxmlformats.org/officeDocument/2006/relationships/image" Target="../media/image4.png"/><Relationship Id="rId6"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298769" y="4838310"/>
            <a:ext cx="5585974" cy="60637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57070"/>
              </a:buClr>
              <a:buSzPts val="2000"/>
              <a:buFont typeface="Quattrocento Sans"/>
              <a:buNone/>
            </a:pPr>
            <a:r>
              <a:rPr lang="en-IE" sz="2000">
                <a:solidFill>
                  <a:srgbClr val="757070"/>
                </a:solidFill>
                <a:latin typeface="Quattrocento Sans"/>
                <a:ea typeface="Quattrocento Sans"/>
                <a:cs typeface="Quattrocento Sans"/>
                <a:sym typeface="Quattrocento Sans"/>
              </a:rPr>
              <a:t>Durchführung von Forschung </a:t>
            </a:r>
            <a:endParaRPr/>
          </a:p>
        </p:txBody>
      </p:sp>
      <p:pic>
        <p:nvPicPr>
          <p:cNvPr id="85" name="Google Shape;85;p1"/>
          <p:cNvPicPr preferRelativeResize="0"/>
          <p:nvPr/>
        </p:nvPicPr>
        <p:blipFill rotWithShape="1">
          <a:blip r:embed="rId3">
            <a:alphaModFix/>
          </a:blip>
          <a:srcRect b="0" l="0" r="0" t="0"/>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person, table, indoor, window&#10;&#10;Description automatically generated" id="196" name="Google Shape;196;p10"/>
          <p:cNvPicPr preferRelativeResize="0"/>
          <p:nvPr/>
        </p:nvPicPr>
        <p:blipFill rotWithShape="1">
          <a:blip r:embed="rId4">
            <a:alphaModFix amt="15000"/>
          </a:blip>
          <a:srcRect b="15622" l="0" r="0" t="0"/>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chemeClr val="lt1"/>
                </a:solidFill>
                <a:latin typeface="Quattrocento Sans"/>
                <a:ea typeface="Quattrocento Sans"/>
                <a:cs typeface="Quattrocento Sans"/>
                <a:sym typeface="Quattrocento Sans"/>
              </a:rPr>
              <a:t>Weitere Forschung</a:t>
            </a:r>
            <a:endParaRPr b="1" i="0" sz="3600" u="none" cap="none" strike="noStrike">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3000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0" i="0" lang="en-IE" sz="2400" u="none" cap="none" strike="noStrike">
                <a:solidFill>
                  <a:schemeClr val="lt1"/>
                </a:solidFill>
                <a:latin typeface="Arial"/>
                <a:ea typeface="Arial"/>
                <a:cs typeface="Arial"/>
                <a:sym typeface="Arial"/>
              </a:rPr>
              <a:t>Indeed.com, eine der weltweit größten Jobbörsen, hat 8 Tipps für die Berufsrecherche zusammengestellt. Mehr über diese Tipps erfahren Sie hier </a:t>
            </a:r>
            <a:r>
              <a:rPr b="0" i="0" lang="en-IE" sz="2400" u="sng" cap="none" strike="noStrike">
                <a:solidFill>
                  <a:schemeClr val="lt1"/>
                </a:solidFill>
                <a:latin typeface="Arial"/>
                <a:ea typeface="Arial"/>
                <a:cs typeface="Arial"/>
                <a:sym typeface="Arial"/>
                <a:hlinkClick r:id="rId6">
                  <a:extLst>
                    <a:ext uri="{A12FA001-AC4F-418D-AE19-62706E023703}">
                      <ahyp:hlinkClr val="tx"/>
                    </a:ext>
                  </a:extLst>
                </a:hlinkClick>
              </a:rPr>
              <a:t>https://www.indeed.com/career-advice/finding-a-job/how-to-research-career</a:t>
            </a:r>
            <a:endParaRPr b="0" i="0" sz="24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IE" sz="1000" u="none" cap="none" strike="noStrik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2021-1-SE01-KA220-VET-000032922</a:t>
            </a:r>
            <a:endParaRPr b="0" i="0" sz="1400" u="none" cap="none" strike="noStrike">
              <a:solidFill>
                <a:srgbClr val="000000"/>
              </a:solidFill>
              <a:latin typeface="Arial"/>
              <a:ea typeface="Arial"/>
              <a:cs typeface="Arial"/>
              <a:sym typeface="Arial"/>
            </a:endParaRPr>
          </a:p>
        </p:txBody>
      </p:sp>
      <p:pic>
        <p:nvPicPr>
          <p:cNvPr id="207" name="Google Shape;207;p18"/>
          <p:cNvPicPr preferRelativeResize="0"/>
          <p:nvPr/>
        </p:nvPicPr>
        <p:blipFill rotWithShape="1">
          <a:blip r:embed="rId3">
            <a:alphaModFix/>
          </a:blip>
          <a:srcRect b="0" l="0" r="0" t="0"/>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b="0" l="0" r="0" t="0"/>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b="0" l="0" r="0" t="0"/>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b="0" l="0" r="0" t="0"/>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txBox="1"/>
          <p:nvPr/>
        </p:nvSpPr>
        <p:spPr>
          <a:xfrm>
            <a:off x="3989883"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txBox="1"/>
          <p:nvPr/>
        </p:nvSpPr>
        <p:spPr>
          <a:xfrm>
            <a:off x="1803086" y="2336853"/>
            <a:ext cx="1681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9051388"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3475509" y="953543"/>
            <a:ext cx="5125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Hdbchdcbhwdcbdwhc wdhbc hwdc hd chc hc hc hd chdc condhdclhwdbcdhbcw</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99" name="Google Shape;99;p2"/>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b="0" l="0" r="0" t="0"/>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3" name="Google Shape;103;p2"/>
          <p:cNvSpPr txBox="1"/>
          <p:nvPr/>
        </p:nvSpPr>
        <p:spPr>
          <a:xfrm>
            <a:off x="1459125" y="356075"/>
            <a:ext cx="8929800" cy="144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1" lang="en-IE" sz="2900" u="none" cap="none" strike="noStrike">
                <a:solidFill>
                  <a:srgbClr val="000000"/>
                </a:solidFill>
                <a:latin typeface="Calibri"/>
                <a:ea typeface="Calibri"/>
                <a:cs typeface="Calibri"/>
                <a:sym typeface="Calibri"/>
              </a:rPr>
              <a:t>Handbuch</a:t>
            </a:r>
            <a:r>
              <a:rPr b="1" i="1" lang="en-IE" sz="3600" u="none" cap="none" strike="noStrike">
                <a:solidFill>
                  <a:srgbClr val="000000"/>
                </a:solidFill>
                <a:latin typeface="Calibri"/>
                <a:ea typeface="Calibri"/>
                <a:cs typeface="Calibri"/>
                <a:sym typeface="Calibri"/>
              </a:rPr>
              <a:t> zur Durchführung von Forschungsarbeiten </a:t>
            </a:r>
            <a:endParaRPr b="1" i="1" sz="2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1" i="1" sz="2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1" i="1" sz="2300" u="none" cap="none" strike="noStrike">
              <a:solidFill>
                <a:srgbClr val="000000"/>
              </a:solidFill>
              <a:latin typeface="Calibri"/>
              <a:ea typeface="Calibri"/>
              <a:cs typeface="Calibri"/>
              <a:sym typeface="Calibri"/>
            </a:endParaRPr>
          </a:p>
        </p:txBody>
      </p:sp>
      <p:sp>
        <p:nvSpPr>
          <p:cNvPr id="104" name="Google Shape;104;p2"/>
          <p:cNvSpPr txBox="1"/>
          <p:nvPr/>
        </p:nvSpPr>
        <p:spPr>
          <a:xfrm>
            <a:off x="1803075" y="4446238"/>
            <a:ext cx="7929600" cy="9051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3000"/>
              </a:spcBef>
              <a:spcAft>
                <a:spcPts val="0"/>
              </a:spcAft>
              <a:buClr>
                <a:schemeClr val="dk1"/>
              </a:buClr>
              <a:buSzPts val="1100"/>
              <a:buFont typeface="Arial"/>
              <a:buNone/>
            </a:pPr>
            <a:r>
              <a:rPr b="1" i="0" lang="en-IE" sz="2600" u="none" cap="none" strike="noStrike">
                <a:solidFill>
                  <a:schemeClr val="dk1"/>
                </a:solidFill>
                <a:latin typeface="Arial"/>
                <a:ea typeface="Arial"/>
                <a:cs typeface="Arial"/>
                <a:sym typeface="Arial"/>
              </a:rPr>
              <a:t>Keine Forschung ohne Aktion, keine Aktion ohne Forschung"</a:t>
            </a:r>
            <a:endParaRPr b="1" i="0" sz="2600" u="none" cap="none" strike="noStrike">
              <a:solidFill>
                <a:schemeClr val="dk1"/>
              </a:solidFill>
              <a:latin typeface="Arial"/>
              <a:ea typeface="Arial"/>
              <a:cs typeface="Arial"/>
              <a:sym typeface="Arial"/>
            </a:endParaRPr>
          </a:p>
          <a:p>
            <a:pPr indent="0" lvl="0" marL="0" marR="0" rtl="0" algn="l">
              <a:lnSpc>
                <a:spcPct val="115000"/>
              </a:lnSpc>
              <a:spcBef>
                <a:spcPts val="1500"/>
              </a:spcBef>
              <a:spcAft>
                <a:spcPts val="1500"/>
              </a:spcAft>
              <a:buClr>
                <a:schemeClr val="dk1"/>
              </a:buClr>
              <a:buSzPts val="1100"/>
              <a:buFont typeface="Arial"/>
              <a:buNone/>
            </a:pPr>
            <a:r>
              <a:rPr b="0" i="1" lang="en-IE" sz="2250" u="none" cap="none" strike="noStrike">
                <a:solidFill>
                  <a:schemeClr val="dk1"/>
                </a:solidFill>
                <a:latin typeface="Arial"/>
                <a:ea typeface="Arial"/>
                <a:cs typeface="Arial"/>
                <a:sym typeface="Arial"/>
              </a:rPr>
              <a:t>- Kurt Lewin</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3"/>
          <p:cNvSpPr txBox="1"/>
          <p:nvPr/>
        </p:nvSpPr>
        <p:spPr>
          <a:xfrm>
            <a:off x="2943584" y="1974013"/>
            <a:ext cx="6138423"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BE1522"/>
                </a:solidFill>
                <a:latin typeface="Quattrocento Sans"/>
                <a:ea typeface="Quattrocento Sans"/>
                <a:cs typeface="Quattrocento Sans"/>
                <a:sym typeface="Quattrocento Sans"/>
              </a:rPr>
              <a:t>Forschungskompetenzen </a:t>
            </a:r>
            <a:endParaRPr b="1" i="0" sz="3600" u="none" cap="none" strike="noStrike">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Quattrocento Sans"/>
              <a:buNone/>
            </a:pPr>
            <a:r>
              <a:rPr b="0" i="0" lang="en-IE" sz="1800" u="none" cap="none" strike="noStrike">
                <a:solidFill>
                  <a:schemeClr val="dk1"/>
                </a:solidFill>
                <a:latin typeface="Arial"/>
                <a:ea typeface="Arial"/>
                <a:cs typeface="Arial"/>
                <a:sym typeface="Arial"/>
              </a:rPr>
              <a:t> Recherchieren ist eine nützliche Fähigkeit in vielen Bereichen des Lebens. Wenn Sie richtig recherchieren, erhöhen Sie die Menge an Informationen, die Ihnen zur Verfügung stehen, was den Entscheidungsprozess wesentlich erleichtert und Sie davor bewahren kann, schädliche Fehler zu machen. Je mehr Sie über ein Thema wissen, desto wahrscheinlicher ist es, dass Sie gute Entscheidungen treffen; dies gilt für alle Lebensbereiche und insbesondere für die Entscheidung über eine neue Karriere.</a:t>
            </a:r>
            <a:endParaRPr b="0" i="0" sz="1700" u="none" cap="none" strike="noStrike">
              <a:solidFill>
                <a:srgbClr val="000000"/>
              </a:solidFill>
              <a:latin typeface="Arial"/>
              <a:ea typeface="Arial"/>
              <a:cs typeface="Arial"/>
              <a:sym typeface="Arial"/>
            </a:endParaRPr>
          </a:p>
        </p:txBody>
      </p:sp>
      <p:pic>
        <p:nvPicPr>
          <p:cNvPr id="115" name="Google Shape;115;p3"/>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3786886" y="438146"/>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E1522"/>
              </a:buClr>
              <a:buSzPts val="3600"/>
              <a:buFont typeface="Quattrocento Sans"/>
              <a:buNone/>
            </a:pPr>
            <a:r>
              <a:rPr b="1" lang="en-IE" sz="3600">
                <a:solidFill>
                  <a:srgbClr val="BE1522"/>
                </a:solidFill>
                <a:latin typeface="Quattrocento Sans"/>
                <a:ea typeface="Quattrocento Sans"/>
                <a:cs typeface="Quattrocento Sans"/>
                <a:sym typeface="Quattrocento Sans"/>
              </a:rPr>
              <a:t>Beginn des Prozesses</a:t>
            </a:r>
            <a:endParaRPr/>
          </a:p>
        </p:txBody>
      </p:sp>
      <p:sp>
        <p:nvSpPr>
          <p:cNvPr id="122" name="Google Shape;122;p4"/>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3" name="Google Shape;123;p4"/>
          <p:cNvSpPr txBox="1"/>
          <p:nvPr/>
        </p:nvSpPr>
        <p:spPr>
          <a:xfrm flipH="1">
            <a:off x="3026825" y="2051930"/>
            <a:ext cx="7261200" cy="15804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i="0" lang="en-IE" sz="2100" u="none" cap="none" strike="noStrike">
                <a:solidFill>
                  <a:schemeClr val="dk1"/>
                </a:solidFill>
                <a:latin typeface="Arial"/>
                <a:ea typeface="Arial"/>
                <a:cs typeface="Arial"/>
                <a:sym typeface="Arial"/>
              </a:rPr>
              <a:t>Die Suche nach einer Fernarbeit kann eine entmutigende Aufgabe sein, und Sie wissen vielleicht nicht, wo Sie anfangen sollen, aber wenn Sie erst einmal damit begonnen haben, kann es eine aufregende Erfahrung sein, wenn Sie die Möglichkeiten entdecken, die sich Ihnen für Ihre neue Karriere bieten. Am besten gehen Sie unvoreingenommen an die Arbeit heran und recherchieren gründlich, denn es kann sein, dass Sie noch nie von einer Tätigkeit gehört haben, die Sie interessieren könnte</a:t>
            </a:r>
            <a:r>
              <a:rPr b="0" i="0" lang="en-IE" sz="15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4" name="Google Shape;124;p4"/>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5" name="Google Shape;125;p4"/>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6" name="Google Shape;126;p4"/>
          <p:cNvSpPr txBox="1"/>
          <p:nvPr/>
        </p:nvSpPr>
        <p:spPr>
          <a:xfrm>
            <a:off x="2251311" y="5158500"/>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7" name="Google Shape;127;p4"/>
          <p:cNvSpPr txBox="1"/>
          <p:nvPr/>
        </p:nvSpPr>
        <p:spPr>
          <a:xfrm>
            <a:off x="3741208" y="5158500"/>
            <a:ext cx="7261149"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0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8" name="Google Shape;128;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9" name="Google Shape;129;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3017850" y="818406"/>
            <a:ext cx="5739338" cy="5259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62483"/>
              </a:buClr>
              <a:buSzPts val="3600"/>
              <a:buFont typeface="Quattrocento Sans"/>
              <a:buNone/>
            </a:pPr>
            <a:r>
              <a:rPr b="1" lang="en-IE" sz="3600">
                <a:solidFill>
                  <a:srgbClr val="662483"/>
                </a:solidFill>
                <a:latin typeface="Quattrocento Sans"/>
                <a:ea typeface="Quattrocento Sans"/>
                <a:cs typeface="Quattrocento Sans"/>
                <a:sym typeface="Quattrocento Sans"/>
              </a:rPr>
              <a:t>Verbesserung Ihrer Fähigkeiten</a:t>
            </a:r>
            <a:endParaRPr/>
          </a:p>
        </p:txBody>
      </p:sp>
      <p:sp>
        <p:nvSpPr>
          <p:cNvPr id="139" name="Google Shape;139;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b="0" l="0" r="0" t="0"/>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2366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100" u="none" cap="none" strike="noStrike">
                <a:solidFill>
                  <a:schemeClr val="dk1"/>
                </a:solidFill>
                <a:latin typeface="Arial"/>
                <a:ea typeface="Arial"/>
                <a:cs typeface="Arial"/>
                <a:sym typeface="Arial"/>
              </a:rPr>
              <a:t>Recherchefähigkeiten lassen sich am besten durch Übung verbessern. Zu Beginn dieses Prozesses ist es daher wichtig, positiv zu bleiben und sich daran zu erinnern, dass es mit der Zeit immer einfacher wird. Je mehr Sie recherchieren, desto größer wird Ihr Wissensschatz zu einem Thema und desto einfacher wird die Recherche, da Sie die Schlüsselwörter lernen, die Sie benötigen, um die gesuchten Informationen zu finden</a:t>
            </a:r>
            <a:r>
              <a:rPr b="0" i="0" lang="en-IE" sz="1500" u="none" cap="none" strike="noStrike">
                <a:solidFill>
                  <a:schemeClr val="dk1"/>
                </a:solidFill>
                <a:latin typeface="Arial"/>
                <a:ea typeface="Arial"/>
                <a:cs typeface="Arial"/>
                <a:sym typeface="Arial"/>
              </a:rPr>
              <a:t>.</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b="0" l="0" r="0" t="0"/>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t/>
            </a:r>
            <a:endParaRPr b="0" i="0" sz="1400" u="none" cap="none" strike="noStrike">
              <a:solidFill>
                <a:srgbClr val="000000"/>
              </a:solidFill>
              <a:latin typeface="Arial"/>
              <a:ea typeface="Arial"/>
              <a:cs typeface="Arial"/>
              <a:sym typeface="Arial"/>
            </a:endParaRPr>
          </a:p>
        </p:txBody>
      </p:sp>
      <p:sp>
        <p:nvSpPr>
          <p:cNvPr id="149" name="Google Shape;149;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IE" sz="3600" u="none" cap="none" strike="noStrike">
                <a:solidFill>
                  <a:schemeClr val="lt1"/>
                </a:solidFill>
                <a:latin typeface="Calibri"/>
                <a:ea typeface="Calibri"/>
                <a:cs typeface="Calibri"/>
                <a:sym typeface="Calibri"/>
              </a:rPr>
              <a:t>Recherche von Qualifikationen</a:t>
            </a:r>
            <a:endParaRPr b="0" i="0" sz="3600" u="none" cap="none" strike="noStrike">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2859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200" u="none" cap="none" strike="noStrike">
                <a:solidFill>
                  <a:schemeClr val="lt1"/>
                </a:solidFill>
                <a:latin typeface="Arial"/>
                <a:ea typeface="Arial"/>
                <a:cs typeface="Arial"/>
                <a:sym typeface="Arial"/>
              </a:rPr>
              <a:t>Wenn Sie sich über Karrieremöglichkeiten informieren, werden Sie auf die Fähigkeiten oder Qualifikationen stoßen, die für die Bewerbung auf bestimmte Stellen erforderlich sind. Wenn Sie frühzeitig und umfassend recherchieren, haben Sie die besten Chancen, die Voraussetzungen zu verstehen und möglicherweise zu erfüllen, die für die von Ihnen angestrebten Stellen erforderlich sind.</a:t>
            </a:r>
            <a:endParaRPr b="0" i="0" sz="21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IE" sz="3600" u="none" cap="none" strike="noStrike">
                <a:solidFill>
                  <a:schemeClr val="lt1"/>
                </a:solidFill>
                <a:latin typeface="Quattrocento Sans"/>
                <a:ea typeface="Quattrocento Sans"/>
                <a:cs typeface="Quattrocento Sans"/>
                <a:sym typeface="Quattrocento Sans"/>
              </a:rPr>
              <a:t>Vergütungsforschung</a:t>
            </a:r>
            <a:endParaRPr b="1" i="0" sz="4400" u="none" cap="none" strike="noStrike">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257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300" u="none" cap="none" strike="noStrike">
                <a:solidFill>
                  <a:schemeClr val="lt1"/>
                </a:solidFill>
                <a:latin typeface="Arial"/>
                <a:ea typeface="Arial"/>
                <a:cs typeface="Arial"/>
                <a:sym typeface="Arial"/>
              </a:rPr>
              <a:t>Wenn Sie sich über Karrieremöglichkeiten informieren, werden Sie auf eine Reihe von Gehaltsniveaus stoßen, die es für bestimmte Funktionen gibt. Diese Informationen helfen Ihnen, das Gehalt zu verstehen, das Sie erwarten sollten. Diese Informationen sind wichtig, wenn Sie mit Arbeitgebern verhandeln, um sicherzustellen, dass Sie eine angemessene Vergütung erhalten.</a:t>
            </a:r>
            <a:endParaRPr b="0" i="0" sz="22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nvSpPr>
        <p:spPr>
          <a:xfrm>
            <a:off x="952975" y="628648"/>
            <a:ext cx="7014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662483"/>
                </a:solidFill>
                <a:latin typeface="Quattrocento Sans"/>
                <a:ea typeface="Quattrocento Sans"/>
                <a:cs typeface="Quattrocento Sans"/>
                <a:sym typeface="Quattrocento Sans"/>
              </a:rPr>
              <a:t>Informationsverzerrung</a:t>
            </a:r>
            <a:endParaRPr b="1" i="0" sz="3600" u="none" cap="none" strike="noStrike">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b="0" l="58606" r="0" t="-10505"/>
          <a:stretch/>
        </p:blipFill>
        <p:spPr>
          <a:xfrm rot="5400000">
            <a:off x="4460481"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77" name="Google Shape;177;p8"/>
          <p:cNvSpPr txBox="1"/>
          <p:nvPr/>
        </p:nvSpPr>
        <p:spPr>
          <a:xfrm>
            <a:off x="828675" y="1800225"/>
            <a:ext cx="5514900" cy="417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1900" u="none" cap="none" strike="noStrike">
                <a:solidFill>
                  <a:schemeClr val="dk1"/>
                </a:solidFill>
                <a:latin typeface="Arial"/>
                <a:ea typeface="Arial"/>
                <a:cs typeface="Arial"/>
                <a:sym typeface="Arial"/>
              </a:rPr>
              <a:t>Bei der Recherche über Arbeitgeber ist es wichtig zu verstehen, dass alle Informationen, die vom Arbeitgeber veröffentlicht werden, z. B. auf seiner Website, dazu dienen, das Unternehmen in einem guten Licht darzustellen, und nicht unbedingt die Realität der Arbeitsbedingungen widerspiegeln. Es ist sinnvoller, sich aus verschiedenen Quellen über ein bestimmtes Unternehmen zu informieren, da Sie so eine umfassendere und wahrscheinlich auch genauere Vorstellung davon bekommen, wie die Arbeit in diesem Unternehmen aussieht.</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A picture containing person, standing, indoor, dressed&#10;&#10;Description automatically generated" id="182" name="Google Shape;182;p9"/>
          <p:cNvPicPr preferRelativeResize="0"/>
          <p:nvPr/>
        </p:nvPicPr>
        <p:blipFill rotWithShape="1">
          <a:blip r:embed="rId3">
            <a:alphaModFix amt="20000"/>
          </a:blip>
          <a:srcRect b="15224" l="0" r="0" t="0"/>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b="0" l="0" r="0" t="0"/>
          <a:stretch/>
        </p:blipFill>
        <p:spPr>
          <a:xfrm>
            <a:off x="0" y="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Fjalla One"/>
              <a:buNone/>
            </a:pPr>
            <a:r>
              <a:rPr b="1" i="0" lang="en-IE" sz="3600" u="none" cap="none" strike="noStrike">
                <a:solidFill>
                  <a:srgbClr val="662483"/>
                </a:solidFill>
                <a:latin typeface="Quattrocento Sans"/>
                <a:ea typeface="Quattrocento Sans"/>
                <a:cs typeface="Quattrocento Sans"/>
                <a:sym typeface="Quattrocento Sans"/>
              </a:rPr>
              <a:t>Rollenforschung</a:t>
            </a:r>
            <a:endParaRPr b="0" i="0" sz="1400" u="none" cap="none" strike="noStrike">
              <a:solidFill>
                <a:srgbClr val="000000"/>
              </a:solidFill>
              <a:latin typeface="Arial"/>
              <a:ea typeface="Arial"/>
              <a:cs typeface="Arial"/>
              <a:sym typeface="Arial"/>
            </a:endParaRPr>
          </a:p>
        </p:txBody>
      </p:sp>
      <p:sp>
        <p:nvSpPr>
          <p:cNvPr id="185" name="Google Shape;185;p9"/>
          <p:cNvSpPr txBox="1"/>
          <p:nvPr/>
        </p:nvSpPr>
        <p:spPr>
          <a:xfrm>
            <a:off x="2651699" y="5205733"/>
            <a:ext cx="1871400" cy="42353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Fjalla One"/>
              <a:buNone/>
            </a:pPr>
            <a:r>
              <a:t/>
            </a:r>
            <a:endParaRPr b="1" i="0" sz="2000" u="none" cap="none" strike="noStrik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2470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200" u="none" cap="none" strike="noStrike">
                <a:solidFill>
                  <a:schemeClr val="lt1"/>
                </a:solidFill>
                <a:latin typeface="Arial"/>
                <a:ea typeface="Arial"/>
                <a:cs typeface="Arial"/>
                <a:sym typeface="Arial"/>
              </a:rPr>
              <a:t>Es ist zwar wichtig, sich über das Unternehmen zu informieren, aber vielleicht ist es für Sie relevanter, sich über die spezifische Aufgabe zu informieren, die Sie zu erfüllen hoffen. Jobs, die Sie vielleicht als glamourös oder aufregend empfinden, können viele Elemente enthalten, die weniger bekannt sind und die Sie vielleicht nicht machen wollen.</a:t>
            </a:r>
            <a:endParaRPr b="0" i="0" sz="21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