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hxOC+skbvKK+ER9RJzJfgWL+/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 Target="slides/slide1.xml"/><Relationship Id="rId19" Type="http://schemas.openxmlformats.org/officeDocument/2006/relationships/font" Target="fonts/QuattrocentoSans-boldItalic.fntdata"/><Relationship Id="rId6" Type="http://schemas.openxmlformats.org/officeDocument/2006/relationships/slide" Target="slides/slide2.xml"/><Relationship Id="rId18" Type="http://schemas.openxmlformats.org/officeDocument/2006/relationships/font" Target="fonts/Quattrocento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jpg"/><Relationship Id="rId5" Type="http://schemas.openxmlformats.org/officeDocument/2006/relationships/image" Target="../media/image16.jpg"/><Relationship Id="rId6" Type="http://schemas.openxmlformats.org/officeDocument/2006/relationships/hyperlink" Target="https://www.indeed.com/career-advice/career-development/what-is-virtual-communic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298769" y="4838310"/>
            <a:ext cx="5585974" cy="606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57070"/>
              </a:buClr>
              <a:buSzPts val="2000"/>
              <a:buFont typeface="Quattrocento Sans"/>
              <a:buNone/>
            </a:pPr>
            <a:r>
              <a:rPr lang="en-IE" sz="2000">
                <a:solidFill>
                  <a:schemeClr val="lt1"/>
                </a:solidFill>
                <a:latin typeface="Quattrocento Sans"/>
                <a:ea typeface="Quattrocento Sans"/>
                <a:cs typeface="Quattrocento Sans"/>
                <a:sym typeface="Quattrocento Sans"/>
              </a:rPr>
              <a:t>PowerPoint Vorlage</a:t>
            </a:r>
            <a:endParaRPr>
              <a:solidFill>
                <a:schemeClr val="lt1"/>
              </a:solidFill>
            </a:endParaRPr>
          </a:p>
        </p:txBody>
      </p:sp>
      <p:pic>
        <p:nvPicPr>
          <p:cNvPr id="85" name="Google Shape;85;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96" name="Google Shape;196;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chemeClr val="lt1"/>
                </a:solidFill>
                <a:latin typeface="Quattrocento Sans"/>
                <a:ea typeface="Quattrocento Sans"/>
                <a:cs typeface="Quattrocento Sans"/>
                <a:sym typeface="Quattrocento Sans"/>
              </a:rPr>
              <a:t>Weitere Forschung</a:t>
            </a:r>
            <a:endParaRPr b="1" i="0" sz="3600" u="none" cap="none" strike="noStrik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0" i="0" lang="en-IE" sz="2400" u="none" cap="none" strike="noStrike">
                <a:solidFill>
                  <a:schemeClr val="lt1"/>
                </a:solidFill>
                <a:latin typeface="Arial"/>
                <a:ea typeface="Arial"/>
                <a:cs typeface="Arial"/>
                <a:sym typeface="Arial"/>
              </a:rPr>
              <a:t>Indeed.com, eine der weltweit größten Jobbörsen, hat Tipps zusammengestellt, wie man effektiv virtuell kommuniziert. Um mehr über diese Tipps zu erfahren, können Sie hier gehen </a:t>
            </a:r>
            <a:r>
              <a:rPr b="0" i="0" lang="en-IE" sz="2400" u="sng" cap="none" strike="noStrike">
                <a:solidFill>
                  <a:schemeClr val="hlink"/>
                </a:solidFill>
                <a:latin typeface="Arial"/>
                <a:ea typeface="Arial"/>
                <a:cs typeface="Arial"/>
                <a:sym typeface="Arial"/>
                <a:hlinkClick r:id="rId6"/>
              </a:rPr>
              <a:t>https://www.indeed.com/career-advice/career-development/what-is-virtual-communication</a:t>
            </a:r>
            <a:endParaRPr b="0" i="0" sz="24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200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1" lang="en-IE" sz="2900" u="none" cap="none" strike="noStrike">
                <a:solidFill>
                  <a:srgbClr val="000000"/>
                </a:solidFill>
                <a:latin typeface="Calibri"/>
                <a:ea typeface="Calibri"/>
                <a:cs typeface="Calibri"/>
                <a:sym typeface="Calibri"/>
              </a:rPr>
              <a:t>Handbuch</a:t>
            </a:r>
            <a:r>
              <a:rPr b="1" i="1" lang="en-IE" sz="3600" u="none" cap="none" strike="noStrike">
                <a:solidFill>
                  <a:srgbClr val="000000"/>
                </a:solidFill>
                <a:latin typeface="Calibri"/>
                <a:ea typeface="Calibri"/>
                <a:cs typeface="Calibri"/>
                <a:sym typeface="Calibri"/>
              </a:rPr>
              <a:t> </a:t>
            </a:r>
            <a:r>
              <a:rPr b="1" i="1" lang="en-IE" sz="3600" u="none" cap="none" strike="noStrike">
                <a:solidFill>
                  <a:srgbClr val="000000"/>
                </a:solidFill>
                <a:latin typeface="Calibri"/>
                <a:ea typeface="Calibri"/>
                <a:cs typeface="Calibri"/>
                <a:sym typeface="Calibri"/>
              </a:rPr>
              <a:t>für virtuelle Kommunikation mit Arbeitgebern </a:t>
            </a:r>
            <a:endParaRPr b="1" i="1" sz="2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1" lang="en-IE" sz="2400" u="none" cap="none" strike="noStrike">
                <a:solidFill>
                  <a:schemeClr val="dk1"/>
                </a:solidFill>
                <a:latin typeface="Arial"/>
                <a:ea typeface="Arial"/>
                <a:cs typeface="Arial"/>
                <a:sym typeface="Arial"/>
              </a:rPr>
              <a:t>Um effektiv kommunizieren zu können, müssen wir erkennen, dass wir alle unterschiedlich in der Art und Weise sind, wie wir die Welt wahrnehmen, und dieses Verständnis als Leitfaden für unsere Kommunikation mit anderen nutzen.</a:t>
            </a:r>
            <a:endParaRPr b="1" i="1" sz="2400" u="none" cap="none" strike="noStrike">
              <a:solidFill>
                <a:schemeClr val="dk1"/>
              </a:solidFill>
              <a:latin typeface="Arial"/>
              <a:ea typeface="Arial"/>
              <a:cs typeface="Arial"/>
              <a:sym typeface="Arial"/>
            </a:endParaRPr>
          </a:p>
          <a:p>
            <a:pPr indent="0" lvl="0" marL="36830" marR="0" rtl="0" algn="ctr">
              <a:lnSpc>
                <a:spcPct val="100000"/>
              </a:lnSpc>
              <a:spcBef>
                <a:spcPts val="0"/>
              </a:spcBef>
              <a:spcAft>
                <a:spcPts val="0"/>
              </a:spcAft>
              <a:buClr>
                <a:schemeClr val="dk1"/>
              </a:buClr>
              <a:buSzPts val="1100"/>
              <a:buFont typeface="Arial"/>
              <a:buNone/>
            </a:pPr>
            <a:r>
              <a:rPr b="1" i="1" lang="en-IE" sz="2400" u="none" cap="none" strike="noStrike">
                <a:solidFill>
                  <a:schemeClr val="dk1"/>
                </a:solidFill>
                <a:latin typeface="Arial"/>
                <a:ea typeface="Arial"/>
                <a:cs typeface="Arial"/>
                <a:sym typeface="Arial"/>
              </a:rPr>
              <a:t>Tony Robbins</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1500"/>
              </a:spcBef>
              <a:spcAft>
                <a:spcPts val="1500"/>
              </a:spcAft>
              <a:buClr>
                <a:schemeClr val="dk1"/>
              </a:buClr>
              <a:buSzPts val="1100"/>
              <a:buFont typeface="Arial"/>
              <a:buNone/>
            </a:pPr>
            <a:r>
              <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BE1522"/>
                </a:solidFill>
                <a:latin typeface="Quattrocento Sans"/>
                <a:ea typeface="Quattrocento Sans"/>
                <a:cs typeface="Quattrocento Sans"/>
                <a:sym typeface="Quattrocento Sans"/>
              </a:rPr>
              <a:t>Virtuelle Kommunikation </a:t>
            </a:r>
            <a:endParaRPr b="1" i="0" sz="3600" u="none" cap="none" strike="noStrik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691645"/>
            <a:ext cx="6486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Quattrocento Sans"/>
              <a:buNone/>
            </a:pPr>
            <a:r>
              <a:rPr b="0" i="0" lang="en-IE" sz="1800" u="none" cap="none" strike="noStrike">
                <a:solidFill>
                  <a:schemeClr val="dk1"/>
                </a:solidFill>
                <a:latin typeface="Arial"/>
                <a:ea typeface="Arial"/>
                <a:cs typeface="Arial"/>
                <a:sym typeface="Arial"/>
              </a:rPr>
              <a:t>Virtuelle Kommunikation bezieht sich auf jede Art von Kommunikation, bei der Technologie eingesetzt wird, um Menschen an verschiedenen Orten miteinander kommunizieren zu lassen</a:t>
            </a:r>
            <a:r>
              <a:rPr b="0" i="0" lang="en-IE" sz="1600" u="none" cap="none" strike="noStrike">
                <a:solidFill>
                  <a:schemeClr val="dk1"/>
                </a:solidFill>
                <a:latin typeface="Arial"/>
                <a:ea typeface="Arial"/>
                <a:cs typeface="Arial"/>
                <a:sym typeface="Arial"/>
              </a:rPr>
              <a:t>. </a:t>
            </a:r>
            <a:r>
              <a:rPr b="0" i="0" lang="en-IE" sz="1800" u="none" cap="none" strike="noStrike">
                <a:solidFill>
                  <a:schemeClr val="dk1"/>
                </a:solidFill>
                <a:latin typeface="Arial"/>
                <a:ea typeface="Arial"/>
                <a:cs typeface="Arial"/>
                <a:sym typeface="Arial"/>
              </a:rPr>
              <a:t>Infolge der zunehmenden Fernarbeit ist die virtuelle Kommunikation sehr viel populärer geworden, und es ist fast garantiert, dass Sie sich mit dieser Form der Kommunikation beschäftigen müssen, wenn Sie eine Karriere als Fernarbeiter beginnen möchten.</a:t>
            </a:r>
            <a:endParaRPr b="0" i="0" sz="1800" u="none" cap="none" strike="noStrike">
              <a:solidFill>
                <a:srgbClr val="00000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3786886" y="700321"/>
            <a:ext cx="4618200" cy="49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3600">
                <a:solidFill>
                  <a:srgbClr val="BE1522"/>
                </a:solidFill>
                <a:latin typeface="Quattrocento Sans"/>
                <a:ea typeface="Quattrocento Sans"/>
                <a:cs typeface="Quattrocento Sans"/>
                <a:sym typeface="Quattrocento Sans"/>
              </a:rPr>
              <a:t>Arten der virtuellen Kommunikation</a:t>
            </a:r>
            <a:endParaRPr/>
          </a:p>
        </p:txBody>
      </p:sp>
      <p:sp>
        <p:nvSpPr>
          <p:cNvPr id="122" name="Google Shape;122;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flipH="1">
            <a:off x="3026825" y="2051922"/>
            <a:ext cx="7261200" cy="2357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Arial"/>
                <a:ea typeface="Arial"/>
                <a:cs typeface="Arial"/>
                <a:sym typeface="Arial"/>
              </a:rPr>
              <a:t>Wenn Sie an virtuelle Kommunikation denken, denken Sie vielleicht an Videokonferenzsoftware wie Zoom und Skype, aber es umfasst auch jede Kommunikation, die über soziale Medien, E-Mail oder Messaging-Apps stattfindet. Bei Ihrer Suche nach einer Karriere im Bereich der Fernarbeit sollten Sie all diese Methoden der virtuellen Kommunikation mit der gleichen Einstellung und Professionalität behandeln, damit Sie von Anfang an den richtigen Eindruck vermitteln.</a:t>
            </a:r>
            <a:endParaRPr b="0" i="0" sz="2000" u="none" cap="none" strike="noStrik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9" name="Google Shape;129;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3017850" y="818406"/>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Font typeface="Quattrocento Sans"/>
              <a:buNone/>
            </a:pPr>
            <a:r>
              <a:rPr b="1" lang="en-IE" sz="3600">
                <a:solidFill>
                  <a:srgbClr val="662483"/>
                </a:solidFill>
                <a:latin typeface="Quattrocento Sans"/>
                <a:ea typeface="Quattrocento Sans"/>
                <a:cs typeface="Quattrocento Sans"/>
                <a:sym typeface="Quattrocento Sans"/>
              </a:rPr>
              <a:t>Für Klarheit sorgen </a:t>
            </a:r>
            <a:endParaRPr/>
          </a:p>
        </p:txBody>
      </p:sp>
      <p:sp>
        <p:nvSpPr>
          <p:cNvPr id="139" name="Google Shape;139;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311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100" u="none" cap="none" strike="noStrike">
                <a:solidFill>
                  <a:schemeClr val="dk1"/>
                </a:solidFill>
                <a:latin typeface="Arial"/>
                <a:ea typeface="Arial"/>
                <a:cs typeface="Arial"/>
                <a:sym typeface="Arial"/>
              </a:rPr>
              <a:t>Obwohl es in den letzten Jahren große Sprünge in der Technologie für die virtuelle Kommunikation gegeben hat, besteht immer noch ein ziemlicher Rückstand gegenüber der Kommunikation unter vier Augen</a:t>
            </a:r>
            <a:r>
              <a:rPr b="0" i="0" lang="en-IE" sz="1500" u="none" cap="none" strike="noStrike">
                <a:solidFill>
                  <a:schemeClr val="dk1"/>
                </a:solidFill>
                <a:latin typeface="Arial"/>
                <a:ea typeface="Arial"/>
                <a:cs typeface="Arial"/>
                <a:sym typeface="Arial"/>
              </a:rPr>
              <a:t>. </a:t>
            </a:r>
            <a:r>
              <a:rPr b="0" i="0" lang="en-IE" sz="2100" u="none" cap="none" strike="noStrike">
                <a:solidFill>
                  <a:schemeClr val="dk1"/>
                </a:solidFill>
                <a:latin typeface="Arial"/>
                <a:ea typeface="Arial"/>
                <a:cs typeface="Arial"/>
                <a:sym typeface="Arial"/>
              </a:rPr>
              <a:t>Das bedeutet, dass Sie sich besonders anstrengen müssen, um sicherzustellen, dass Sie effektiv kommunizieren. Wenn Sie per Text kommunizieren, sollten Sie alles tun, um sich so klar wie möglich auszudrücken, und wenn Sie Mitteilungen erhalten, sollten Sie klärende Fragen stellen, um Missverständnisse zu vermeiden</a:t>
            </a:r>
            <a:r>
              <a:rPr b="0" i="0" lang="en-IE" sz="1500" u="none" cap="none" strike="noStrike">
                <a:solidFill>
                  <a:schemeClr val="dk1"/>
                </a:solidFill>
                <a:latin typeface="Arial"/>
                <a:ea typeface="Arial"/>
                <a:cs typeface="Arial"/>
                <a:sym typeface="Arial"/>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0" l="0" r="0" t="0"/>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IE" sz="3600" u="none" cap="none" strike="noStrike">
                <a:solidFill>
                  <a:schemeClr val="lt1"/>
                </a:solidFill>
                <a:latin typeface="Calibri"/>
                <a:ea typeface="Calibri"/>
                <a:cs typeface="Calibri"/>
                <a:sym typeface="Calibri"/>
              </a:rPr>
              <a:t>Testen Sie Ihre Technik</a:t>
            </a:r>
            <a:endParaRPr b="0" i="0" sz="3600" u="none" cap="none" strike="noStrik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324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Um effektiv virtuell kommunizieren zu können, benötigen Sie die erforderliche Technologie. Wenn diese vorhanden ist, müssen Sie sicherstellen, dass die Technologie effektiv für Sie arbeitet. Wenn Sie per E-Mail kommunizieren, sollten Sie Benachrichtigungen aktivieren, damit Sie keine Gelegenheiten verpassen; dies gilt auch für Messaging-Apps. Wenn Sie ein virtuelles Vorstellungsgespräch führen, sollten Sie Ihre Kamera und Ihr Mikrofon im Voraus testen.</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IE" sz="3600" u="none" cap="none" strike="noStrike">
                <a:solidFill>
                  <a:schemeClr val="lt1"/>
                </a:solidFill>
                <a:latin typeface="Quattrocento Sans"/>
                <a:ea typeface="Quattrocento Sans"/>
                <a:cs typeface="Quattrocento Sans"/>
                <a:sym typeface="Quattrocento Sans"/>
              </a:rPr>
              <a:t> Virtuelle Interviews</a:t>
            </a:r>
            <a:endParaRPr b="1" i="0" sz="4400" u="none" cap="none" strike="noStrik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5" name="Google Shape;165;p7"/>
          <p:cNvSpPr txBox="1"/>
          <p:nvPr/>
        </p:nvSpPr>
        <p:spPr>
          <a:xfrm>
            <a:off x="1543550" y="2144350"/>
            <a:ext cx="7858200" cy="348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100" u="none" cap="none" strike="noStrike">
                <a:solidFill>
                  <a:schemeClr val="lt1"/>
                </a:solidFill>
                <a:latin typeface="Arial"/>
                <a:ea typeface="Arial"/>
                <a:cs typeface="Arial"/>
                <a:sym typeface="Arial"/>
              </a:rPr>
              <a:t>Ein virtuelles Vorstellungsgespräch sollte mit demselben Respekt und derselben Vorbereitung behandelt werden wie ein persönliches Gespräch. Sie sollten sich angemessen kleiden und frühzeitig in der virtuellen Lobby erscheinen. Es ist auch wichtig, dass Sie einen ruhigen Ort mit einer stabilen Internetverbindung finden und versuchen, das Risiko einer Unterbrechung zu verringern. Sobald das Vorstellungsgespräch beginnt, sollten Sie ihm Ihre ungeteilte Aufmerksamkeit widmen, als ob Sie den Gesprächspartner persönlich treffen würden. </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662483"/>
                </a:solidFill>
                <a:latin typeface="Quattrocento Sans"/>
                <a:ea typeface="Quattrocento Sans"/>
                <a:cs typeface="Quattrocento Sans"/>
                <a:sym typeface="Quattrocento Sans"/>
              </a:rPr>
              <a:t>Vorbereitung auf virtuelle Interviews </a:t>
            </a:r>
            <a:endParaRPr b="1" i="0" sz="3600" u="none" cap="none" strike="noStrik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b="0" l="58606" r="0"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7" name="Google Shape;177;p8"/>
          <p:cNvSpPr txBox="1"/>
          <p:nvPr/>
        </p:nvSpPr>
        <p:spPr>
          <a:xfrm>
            <a:off x="952975" y="2269375"/>
            <a:ext cx="5514900" cy="297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dk1"/>
                </a:solidFill>
                <a:latin typeface="Arial"/>
                <a:ea typeface="Arial"/>
                <a:cs typeface="Arial"/>
                <a:sym typeface="Arial"/>
              </a:rPr>
              <a:t>Da Sie Ihrem Gesprächspartner nicht physisch gegenüberstehen, können Sie sich besser vorbereiten als bei einem persönlichen Gespräch. Sie können vor dem Gespräch recherchieren und haben Notizen zur Hand, um Fragen zu beantworten. Verlassen Sie sich nicht zu sehr darauf, und seien Sie trotzdem bei Ihrem Gesprächspartner anwesend. </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A picture containing person, standing, indoor, dressed&#10;&#10;Description automatically generated" id="182" name="Google Shape;182;p9"/>
          <p:cNvPicPr preferRelativeResize="0"/>
          <p:nvPr/>
        </p:nvPicPr>
        <p:blipFill rotWithShape="1">
          <a:blip r:embed="rId3">
            <a:alphaModFix amt="20000"/>
          </a:blip>
          <a:srcRect b="15224" l="0" r="0" t="0"/>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b="0" l="0" r="0" t="0"/>
          <a:stretch/>
        </p:blipFill>
        <p:spPr>
          <a:xfrm>
            <a:off x="0" y="0"/>
            <a:ext cx="12192000" cy="6858001"/>
          </a:xfrm>
          <a:prstGeom prst="rect">
            <a:avLst/>
          </a:prstGeom>
          <a:noFill/>
          <a:ln>
            <a:noFill/>
          </a:ln>
        </p:spPr>
      </p:pic>
      <p:sp>
        <p:nvSpPr>
          <p:cNvPr id="184" name="Google Shape;184;p9"/>
          <p:cNvSpPr txBox="1"/>
          <p:nvPr/>
        </p:nvSpPr>
        <p:spPr>
          <a:xfrm>
            <a:off x="3612601" y="794025"/>
            <a:ext cx="4310700" cy="81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IE" sz="3600" u="none" cap="none" strike="noStrike">
                <a:solidFill>
                  <a:srgbClr val="662483"/>
                </a:solidFill>
                <a:latin typeface="Quattrocento Sans"/>
                <a:ea typeface="Quattrocento Sans"/>
                <a:cs typeface="Quattrocento Sans"/>
                <a:sym typeface="Quattrocento Sans"/>
              </a:rPr>
              <a:t>Eine Verbindung herstellen</a:t>
            </a:r>
            <a:endParaRPr b="0" i="0" sz="1400" u="none" cap="none" strike="noStrik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t/>
            </a:r>
            <a:endParaRPr b="1" i="0" sz="2000" u="none" cap="none" strike="noStrik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2200" u="none" cap="none" strike="noStrike">
                <a:solidFill>
                  <a:schemeClr val="lt1"/>
                </a:solidFill>
                <a:latin typeface="Arial"/>
                <a:ea typeface="Arial"/>
                <a:cs typeface="Arial"/>
                <a:sym typeface="Arial"/>
              </a:rPr>
              <a:t>Virtuelle Vorstellungsgespräche sind zwar kein Ersatz für ein persönliches Gespräch, aber Sie sollten dennoch Ihr Bestes geben, um eine menschliche Verbindung zu Ihrem Gesprächspartner herzustellen. Arbeitgeber schätzen Ihre Persönlichkeit wahrscheinlich genauso sehr wie Ihre Qualifikationen, daher ist es wichtig, dass Sie Ihre Persönlichkeit zum Vorschein bringen.</a:t>
            </a:r>
            <a:endParaRPr b="0" i="0" sz="21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