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Fjalla One" panose="02000506040000020004" pitchFamily="2" charset="0"/>
      <p:regular r:id="rId18"/>
    </p:embeddedFont>
    <p:embeddedFont>
      <p:font typeface="Quattrocento Sans" panose="020B050205000002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eCE0Ws7nO/rboEQq3HIpe3/3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career-development/what-is-virtual-communication"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57070"/>
              </a:buClr>
              <a:buSzPts val="2000"/>
              <a:buFont typeface="Quattrocento Sans"/>
              <a:buNone/>
            </a:pPr>
            <a:r>
              <a:rPr lang="en-IE" sz="2000">
                <a:solidFill>
                  <a:schemeClr val="lt1"/>
                </a:solidFill>
                <a:latin typeface="Quattrocento Sans"/>
                <a:ea typeface="Quattrocento Sans"/>
                <a:cs typeface="Quattrocento Sans"/>
                <a:sym typeface="Quattrocento Sans"/>
              </a:rPr>
              <a:t>PowerPoint Template</a:t>
            </a:r>
            <a:endParaRPr>
              <a:solidFill>
                <a:schemeClr val="lt1"/>
              </a:solidFill>
            </a:endParaRPr>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2"/>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1200288"/>
          </a:xfrm>
          <a:prstGeom prst="rect">
            <a:avLst/>
          </a:prstGeom>
          <a:noFill/>
          <a:ln>
            <a:noFill/>
          </a:ln>
        </p:spPr>
        <p:txBody>
          <a:bodyPr spcFirstLastPara="1" wrap="square" lIns="91425" tIns="45700" rIns="91425" bIns="45700" anchor="t" anchorCtr="0">
            <a:spAutoFit/>
          </a:bodyPr>
          <a:lstStyle/>
          <a:p>
            <a:pPr lvl="0">
              <a:buSzPts val="3600"/>
            </a:pPr>
            <a:r>
              <a:rPr lang="en-IE" sz="3600" b="1" dirty="0" err="1">
                <a:solidFill>
                  <a:schemeClr val="lt1"/>
                </a:solidFill>
                <a:latin typeface="Quattrocento Sans"/>
                <a:ea typeface="Quattrocento Sans"/>
                <a:cs typeface="Quattrocento Sans"/>
                <a:sym typeface="Quattrocento Sans"/>
              </a:rPr>
              <a:t>Ytterligare</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forskning</a:t>
            </a:r>
            <a:r>
              <a:rPr lang="en-IE" sz="3600" b="1" dirty="0">
                <a:solidFill>
                  <a:schemeClr val="lt1"/>
                </a:solidFill>
                <a:latin typeface="Quattrocento Sans"/>
                <a:ea typeface="Quattrocento Sans"/>
                <a:cs typeface="Quattrocento Sans"/>
                <a:sym typeface="Quattrocento Sans"/>
              </a:rPr>
              <a:t>
</a:t>
            </a:r>
            <a:endParaRPr sz="3600" b="1" i="0" u="none" strike="noStrike" cap="none" dirty="0">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4024918"/>
          </a:xfrm>
          <a:prstGeom prst="rect">
            <a:avLst/>
          </a:prstGeom>
          <a:noFill/>
          <a:ln>
            <a:noFill/>
          </a:ln>
        </p:spPr>
        <p:txBody>
          <a:bodyPr spcFirstLastPara="1" wrap="square" lIns="91425" tIns="91425" rIns="91425" bIns="91425" anchor="t" anchorCtr="0">
            <a:spAutoFit/>
          </a:bodyPr>
          <a:lstStyle/>
          <a:p>
            <a:pPr lvl="0">
              <a:lnSpc>
                <a:spcPct val="115000"/>
              </a:lnSpc>
              <a:buSzPts val="2600"/>
            </a:pPr>
            <a:r>
              <a:rPr lang="sv-SE" sz="2600" dirty="0">
                <a:solidFill>
                  <a:schemeClr val="lt1"/>
                </a:solidFill>
              </a:rPr>
              <a:t>Indeed.com har en av världens största anslagstavlor som har sammanställt tips om hur man effektivt kommunicerar virtuellt. För att lära dig mer om dessa tips kan du besöka deras hemsida  </a:t>
            </a:r>
            <a:r>
              <a:rPr lang="en-IE" sz="2400" u="sng" dirty="0">
                <a:solidFill>
                  <a:schemeClr val="hlink"/>
                </a:solidFill>
                <a:hlinkClick r:id="rId6"/>
              </a:rPr>
              <a:t>https://www.indeed.com/career-advice/career-development/what-is-virtual-communication</a:t>
            </a:r>
            <a:endParaRPr sz="2400" b="0" i="0" u="none" strike="noStrike" cap="none" dirty="0">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IE"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Hdbchdcbhwdcbdwhc wdhbc hwdc hd chc hc hc hd chdc condhdclhwdbcdhbcw</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2200572"/>
          </a:xfrm>
          <a:prstGeom prst="rect">
            <a:avLst/>
          </a:prstGeom>
          <a:noFill/>
          <a:ln>
            <a:noFill/>
          </a:ln>
        </p:spPr>
        <p:txBody>
          <a:bodyPr spcFirstLastPara="1" wrap="square" lIns="91425" tIns="91425" rIns="91425" bIns="91425" anchor="t" anchorCtr="0">
            <a:spAutoFit/>
          </a:bodyPr>
          <a:lstStyle/>
          <a:p>
            <a:pPr lvl="0">
              <a:buSzPts val="3600"/>
            </a:pPr>
            <a:r>
              <a:rPr lang="sv-SE" sz="3600" b="1" i="1" dirty="0">
                <a:latin typeface="Calibri"/>
                <a:ea typeface="Calibri"/>
                <a:cs typeface="Calibri"/>
                <a:sym typeface="Calibri"/>
              </a:rPr>
              <a:t>Handbok för virtuell kommunikation med arbetsgivare 
</a:t>
            </a:r>
            <a:endParaRPr sz="2300" b="1"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dirty="0">
              <a:solidFill>
                <a:srgbClr val="000000"/>
              </a:solidFill>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sv-SE" sz="2400" b="1" i="1" dirty="0">
                <a:solidFill>
                  <a:schemeClr val="dk1"/>
                </a:solidFill>
              </a:rPr>
              <a:t>För att effektivt kommunicera måste vi inse att vi alla är olika i hur vi uppfattar världen och använda denna förståelse som en guide till vår kommunikation med andra "
</a:t>
            </a:r>
            <a:r>
              <a:rPr lang="en-IE" sz="2400" b="1" i="1" dirty="0">
                <a:solidFill>
                  <a:schemeClr val="dk1"/>
                </a:solidFill>
              </a:rPr>
              <a:t>Tony Robbins</a:t>
            </a:r>
            <a:endParaRPr sz="2400" b="1" dirty="0">
              <a:solidFill>
                <a:schemeClr val="dk1"/>
              </a:solidFill>
            </a:endParaRPr>
          </a:p>
          <a:p>
            <a:pPr marL="0" marR="0" lvl="0" indent="0" algn="l" rtl="0">
              <a:lnSpc>
                <a:spcPct val="115000"/>
              </a:lnSpc>
              <a:spcBef>
                <a:spcPts val="1500"/>
              </a:spcBef>
              <a:spcAft>
                <a:spcPts val="1500"/>
              </a:spcAft>
              <a:buClr>
                <a:schemeClr val="dk1"/>
              </a:buClr>
              <a:buSzPts val="1100"/>
              <a:buFont typeface="Arial"/>
              <a:buNone/>
            </a:pPr>
            <a:endParaRPr sz="2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1200288"/>
          </a:xfrm>
          <a:prstGeom prst="rect">
            <a:avLst/>
          </a:prstGeom>
          <a:noFill/>
          <a:ln>
            <a:noFill/>
          </a:ln>
        </p:spPr>
        <p:txBody>
          <a:bodyPr spcFirstLastPara="1" wrap="square" lIns="91425" tIns="45700" rIns="91425" bIns="45700" anchor="t" anchorCtr="0">
            <a:spAutoFit/>
          </a:bodyPr>
          <a:lstStyle/>
          <a:p>
            <a:pPr lvl="0">
              <a:buSzPts val="3600"/>
            </a:pPr>
            <a:r>
              <a:rPr lang="en-IE" sz="3600" b="1" dirty="0" err="1">
                <a:solidFill>
                  <a:srgbClr val="BE1522"/>
                </a:solidFill>
                <a:latin typeface="Quattrocento Sans"/>
                <a:ea typeface="Quattrocento Sans"/>
                <a:cs typeface="Quattrocento Sans"/>
                <a:sym typeface="Quattrocento Sans"/>
              </a:rPr>
              <a:t>Virtuell</a:t>
            </a:r>
            <a:r>
              <a:rPr lang="en-IE" sz="3600" b="1" dirty="0">
                <a:solidFill>
                  <a:srgbClr val="BE1522"/>
                </a:solidFill>
                <a:latin typeface="Quattrocento Sans"/>
                <a:ea typeface="Quattrocento Sans"/>
                <a:cs typeface="Quattrocento Sans"/>
                <a:sym typeface="Quattrocento Sans"/>
              </a:rPr>
              <a:t> </a:t>
            </a:r>
            <a:r>
              <a:rPr lang="en-IE" sz="3600" b="1" dirty="0" err="1">
                <a:solidFill>
                  <a:srgbClr val="BE1522"/>
                </a:solidFill>
                <a:latin typeface="Quattrocento Sans"/>
                <a:ea typeface="Quattrocento Sans"/>
                <a:cs typeface="Quattrocento Sans"/>
                <a:sym typeface="Quattrocento Sans"/>
              </a:rPr>
              <a:t>kommunikation</a:t>
            </a:r>
            <a:r>
              <a:rPr lang="en-IE" sz="3600" b="1" dirty="0">
                <a:solidFill>
                  <a:srgbClr val="BE1522"/>
                </a:solidFill>
                <a:latin typeface="Quattrocento Sans"/>
                <a:ea typeface="Quattrocento Sans"/>
                <a:cs typeface="Quattrocento Sans"/>
                <a:sym typeface="Quattrocento Sans"/>
              </a:rPr>
              <a:t> 
</a:t>
            </a:r>
            <a:endParaRPr sz="3600" b="1" i="0" u="none" strike="noStrike" cap="none" dirty="0">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554505"/>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sv-SE" sz="2000" dirty="0">
                <a:solidFill>
                  <a:schemeClr val="dk1"/>
                </a:solidFill>
              </a:rPr>
              <a:t>Virtuell kommunikation avser all kommunikation som använder teknik för att människor på olika platser ska kunna kommunicera med varandra. Som ett resultat av ökningen av distansarbete har virtuell kommunikation blivit mycket mer populär och det är nästan garanterat att du måste delta i denna form av kommunikation om du vill starta en distansarbetskarriär.
</a:t>
            </a:r>
            <a:endParaRPr sz="2000" i="0" u="none" strike="noStrike" cap="none" dirty="0">
              <a:solidFill>
                <a:srgbClr val="000000"/>
              </a:solidFill>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797107"/>
            <a:ext cx="4618228" cy="491738"/>
          </a:xfrm>
          <a:prstGeom prst="rect">
            <a:avLst/>
          </a:prstGeom>
          <a:noFill/>
          <a:ln>
            <a:noFill/>
          </a:ln>
        </p:spPr>
        <p:txBody>
          <a:bodyPr spcFirstLastPara="1" wrap="square" lIns="91425" tIns="45700" rIns="91425" bIns="45700" anchor="ctr" anchorCtr="0">
            <a:noAutofit/>
          </a:bodyPr>
          <a:lstStyle/>
          <a:p>
            <a:pPr lvl="0" algn="ctr">
              <a:buClr>
                <a:srgbClr val="BE1522"/>
              </a:buClr>
              <a:buSzPts val="3600"/>
            </a:pPr>
            <a:r>
              <a:rPr lang="en-IE" sz="3600" b="1" dirty="0" err="1">
                <a:solidFill>
                  <a:srgbClr val="BE1522"/>
                </a:solidFill>
                <a:latin typeface="Quattrocento Sans"/>
                <a:ea typeface="Quattrocento Sans"/>
                <a:cs typeface="Quattrocento Sans"/>
                <a:sym typeface="Quattrocento Sans"/>
              </a:rPr>
              <a:t>Typer</a:t>
            </a:r>
            <a:r>
              <a:rPr lang="en-IE" sz="3600" b="1" dirty="0">
                <a:solidFill>
                  <a:srgbClr val="BE1522"/>
                </a:solidFill>
                <a:latin typeface="Quattrocento Sans"/>
                <a:ea typeface="Quattrocento Sans"/>
                <a:cs typeface="Quattrocento Sans"/>
                <a:sym typeface="Quattrocento Sans"/>
              </a:rPr>
              <a:t> </a:t>
            </a:r>
            <a:r>
              <a:rPr lang="en-IE" sz="3600" b="1" dirty="0" err="1">
                <a:solidFill>
                  <a:srgbClr val="BE1522"/>
                </a:solidFill>
                <a:latin typeface="Quattrocento Sans"/>
                <a:ea typeface="Quattrocento Sans"/>
                <a:cs typeface="Quattrocento Sans"/>
                <a:sym typeface="Quattrocento Sans"/>
              </a:rPr>
              <a:t>av</a:t>
            </a:r>
            <a:r>
              <a:rPr lang="en-IE" sz="3600" b="1" dirty="0">
                <a:solidFill>
                  <a:srgbClr val="BE1522"/>
                </a:solidFill>
                <a:latin typeface="Quattrocento Sans"/>
                <a:ea typeface="Quattrocento Sans"/>
                <a:cs typeface="Quattrocento Sans"/>
                <a:sym typeface="Quattrocento Sans"/>
              </a:rPr>
              <a:t> </a:t>
            </a:r>
            <a:r>
              <a:rPr lang="en-IE" sz="3600" b="1" dirty="0" err="1">
                <a:solidFill>
                  <a:srgbClr val="BE1522"/>
                </a:solidFill>
                <a:latin typeface="Quattrocento Sans"/>
                <a:ea typeface="Quattrocento Sans"/>
                <a:cs typeface="Quattrocento Sans"/>
                <a:sym typeface="Quattrocento Sans"/>
              </a:rPr>
              <a:t>virtuell</a:t>
            </a:r>
            <a:r>
              <a:rPr lang="en-IE" sz="3600" b="1" dirty="0">
                <a:solidFill>
                  <a:srgbClr val="BE1522"/>
                </a:solidFill>
                <a:latin typeface="Quattrocento Sans"/>
                <a:ea typeface="Quattrocento Sans"/>
                <a:cs typeface="Quattrocento Sans"/>
                <a:sym typeface="Quattrocento Sans"/>
              </a:rPr>
              <a:t> </a:t>
            </a:r>
            <a:r>
              <a:rPr lang="en-IE" sz="3600" b="1" dirty="0" err="1">
                <a:solidFill>
                  <a:srgbClr val="BE1522"/>
                </a:solidFill>
                <a:latin typeface="Quattrocento Sans"/>
                <a:ea typeface="Quattrocento Sans"/>
                <a:cs typeface="Quattrocento Sans"/>
                <a:sym typeface="Quattrocento Sans"/>
              </a:rPr>
              <a:t>kommunikation</a:t>
            </a:r>
            <a:r>
              <a:rPr lang="en-IE" sz="3600" b="1" dirty="0">
                <a:solidFill>
                  <a:srgbClr val="BE1522"/>
                </a:solidFill>
                <a:latin typeface="Quattrocento Sans"/>
                <a:ea typeface="Quattrocento Sans"/>
                <a:cs typeface="Quattrocento Sans"/>
                <a:sym typeface="Quattrocento Sans"/>
              </a:rPr>
              <a:t>
</a:t>
            </a:r>
            <a:endParaRPr dirty="0"/>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flipH="1">
            <a:off x="2986185" y="2589076"/>
            <a:ext cx="7261200" cy="1580400"/>
          </a:xfrm>
          <a:prstGeom prst="rect">
            <a:avLst/>
          </a:prstGeom>
          <a:noFill/>
          <a:ln>
            <a:noFill/>
          </a:ln>
        </p:spPr>
        <p:txBody>
          <a:bodyPr spcFirstLastPara="1" wrap="square" lIns="91425" tIns="45700" rIns="91425" bIns="45700" anchor="ctr" anchorCtr="0">
            <a:noAutofit/>
          </a:bodyPr>
          <a:lstStyle/>
          <a:p>
            <a:pPr lvl="0">
              <a:lnSpc>
                <a:spcPct val="115000"/>
              </a:lnSpc>
              <a:buClr>
                <a:schemeClr val="dk1"/>
              </a:buClr>
              <a:buSzPts val="1100"/>
            </a:pPr>
            <a:r>
              <a:rPr lang="sv-SE" sz="2000" dirty="0">
                <a:solidFill>
                  <a:schemeClr val="dk1"/>
                </a:solidFill>
              </a:rPr>
              <a:t>När du tänker på virtuell kommunikation kanske du tänker på videokonferensprogramvara som zoom och </a:t>
            </a:r>
            <a:r>
              <a:rPr lang="sv-SE" sz="2000" dirty="0" err="1">
                <a:solidFill>
                  <a:schemeClr val="dk1"/>
                </a:solidFill>
              </a:rPr>
              <a:t>skype</a:t>
            </a:r>
            <a:r>
              <a:rPr lang="sv-SE" sz="2000" dirty="0">
                <a:solidFill>
                  <a:schemeClr val="dk1"/>
                </a:solidFill>
              </a:rPr>
              <a:t> men det inkluderar också all kommunikation som sker via sociala medier, e-post eller meddelandeprogram. I din sökning efter en distansarbetskarriär bör du behandla alla dessa metoder för virtuell kommunikation med samma attityd och professionalism för att säkerställa att du ger rätt intryck från början.
</a:t>
            </a:r>
            <a:endParaRPr sz="20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1021691"/>
            <a:ext cx="5739338" cy="525934"/>
          </a:xfrm>
          <a:prstGeom prst="rect">
            <a:avLst/>
          </a:prstGeom>
          <a:noFill/>
          <a:ln>
            <a:noFill/>
          </a:ln>
        </p:spPr>
        <p:txBody>
          <a:bodyPr spcFirstLastPara="1" wrap="square" lIns="91425" tIns="45700" rIns="91425" bIns="45700" anchor="ctr" anchorCtr="0">
            <a:noAutofit/>
          </a:bodyPr>
          <a:lstStyle/>
          <a:p>
            <a:pPr lvl="0" algn="ctr">
              <a:buClr>
                <a:srgbClr val="662483"/>
              </a:buClr>
              <a:buSzPts val="3600"/>
            </a:pPr>
            <a:r>
              <a:rPr lang="en-IE" sz="3600" b="1" dirty="0" err="1">
                <a:solidFill>
                  <a:srgbClr val="662483"/>
                </a:solidFill>
                <a:latin typeface="Quattrocento Sans"/>
                <a:ea typeface="Quattrocento Sans"/>
                <a:cs typeface="Quattrocento Sans"/>
                <a:sym typeface="Quattrocento Sans"/>
              </a:rPr>
              <a:t>Säkerställa</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tydlighet</a:t>
            </a:r>
            <a:r>
              <a:rPr lang="en-IE" sz="3600" b="1" dirty="0">
                <a:solidFill>
                  <a:srgbClr val="662483"/>
                </a:solidFill>
                <a:latin typeface="Quattrocento Sans"/>
                <a:ea typeface="Quattrocento Sans"/>
                <a:cs typeface="Quattrocento Sans"/>
                <a:sym typeface="Quattrocento Sans"/>
              </a:rPr>
              <a:t> 
</a:t>
            </a:r>
            <a:endParaRPr dirty="0"/>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3529397"/>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100" dirty="0">
                <a:solidFill>
                  <a:schemeClr val="dk1"/>
                </a:solidFill>
              </a:rPr>
              <a:t>Även om det har skett stora framsteg i den teknik som är tillgänglig att använda vid kommunikation virtuellt de senaste åren, finns det fortfarande ett stort gap jämfört med personlig kommunikation. Detta innebär att du måste lägga ner mycket extra ansträngning för att säkerställa att du kommunicerar effektivt. När du kommunicerar via text bör du göra allt du kan för att vara så tydlig som möjligt och när du tar emot kommunikation bör du ställa klargörande frågor för att minska missförstånd. 
</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1292631"/>
          </a:xfrm>
          <a:prstGeom prst="rect">
            <a:avLst/>
          </a:prstGeom>
          <a:noFill/>
          <a:ln>
            <a:noFill/>
          </a:ln>
        </p:spPr>
        <p:txBody>
          <a:bodyPr spcFirstLastPara="1" wrap="square" lIns="91425" tIns="91425" rIns="91425" bIns="91425" anchor="t" anchorCtr="0">
            <a:spAutoFit/>
          </a:bodyPr>
          <a:lstStyle/>
          <a:p>
            <a:pPr lvl="0" algn="ctr">
              <a:buSzPts val="3600"/>
            </a:pPr>
            <a:r>
              <a:rPr lang="en-IE" sz="3600" dirty="0">
                <a:solidFill>
                  <a:schemeClr val="lt1"/>
                </a:solidFill>
                <a:latin typeface="Calibri"/>
                <a:ea typeface="Calibri"/>
                <a:cs typeface="Calibri"/>
                <a:sym typeface="Calibri"/>
              </a:rPr>
              <a:t>Testa din </a:t>
            </a:r>
            <a:r>
              <a:rPr lang="en-IE" sz="3600" dirty="0" err="1">
                <a:solidFill>
                  <a:schemeClr val="lt1"/>
                </a:solidFill>
                <a:latin typeface="Calibri"/>
                <a:ea typeface="Calibri"/>
                <a:cs typeface="Calibri"/>
                <a:sym typeface="Calibri"/>
              </a:rPr>
              <a:t>teknik</a:t>
            </a:r>
            <a:r>
              <a:rPr lang="en-IE" sz="3600" dirty="0">
                <a:solidFill>
                  <a:schemeClr val="lt1"/>
                </a:solidFill>
                <a:latin typeface="Calibri"/>
                <a:ea typeface="Calibri"/>
                <a:cs typeface="Calibri"/>
                <a:sym typeface="Calibri"/>
              </a:rPr>
              <a:t>
</a:t>
            </a:r>
            <a:endParaRPr sz="3600" b="0" i="0" u="none" strike="noStrike" cap="none" dirty="0">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3299334"/>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200" dirty="0">
                <a:solidFill>
                  <a:schemeClr val="lt1"/>
                </a:solidFill>
              </a:rPr>
              <a:t>För att effektivt kunna kommunicera virtuellt behöver du den nödvändiga tekniken, förutsatt att detta är på plats måste du se till att tekniken fungerar effektivt för dig. Om du kommunicerar via e-post bör du aktivera aviseringar så att du inte missar några möjligheter, detta gäller även meddelandeprogram. När du genomför en virtuell intervju bör du testa din kamera och mikrofon i förväg.
</a:t>
            </a:r>
            <a:endParaRPr sz="21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lvl="0">
              <a:buClr>
                <a:schemeClr val="lt1"/>
              </a:buClr>
              <a:buSzPts val="3600"/>
            </a:pP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Virtuella</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intervjuer</a:t>
            </a:r>
            <a:endParaRPr sz="4400" b="1" i="0" u="none" strike="noStrike" cap="none" dirty="0">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3157757"/>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100" dirty="0">
                <a:solidFill>
                  <a:schemeClr val="lt1"/>
                </a:solidFill>
              </a:rPr>
              <a:t>En virtuell intervju bör behandlas med samma respekt och förberedelse som en personlig intervju. Det lönar sig att ha lämplig klädsel och anlända till den virtuella lobbyn tidigt. Det är också viktigt att du hittar en lugn plats med en stadig internetuppkoppling och försöker minska risken för att du blir avbruten. När intervjun börjar bör den ha din odelade uppmärksamhet som om du träffade intervjuaren personligen 
</a:t>
            </a:r>
            <a:endParaRPr sz="21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1754286"/>
          </a:xfrm>
          <a:prstGeom prst="rect">
            <a:avLst/>
          </a:prstGeom>
          <a:noFill/>
          <a:ln>
            <a:noFill/>
          </a:ln>
        </p:spPr>
        <p:txBody>
          <a:bodyPr spcFirstLastPara="1" wrap="square" lIns="91425" tIns="45700" rIns="91425" bIns="45700" anchor="t" anchorCtr="0">
            <a:spAutoFit/>
          </a:bodyPr>
          <a:lstStyle/>
          <a:p>
            <a:pPr lvl="0">
              <a:buSzPts val="3600"/>
            </a:pPr>
            <a:r>
              <a:rPr lang="en-IE" sz="3600" b="1" dirty="0" err="1">
                <a:solidFill>
                  <a:srgbClr val="662483"/>
                </a:solidFill>
                <a:latin typeface="Quattrocento Sans"/>
                <a:ea typeface="Quattrocento Sans"/>
                <a:cs typeface="Quattrocento Sans"/>
                <a:sym typeface="Quattrocento Sans"/>
              </a:rPr>
              <a:t>Förberedelse</a:t>
            </a:r>
            <a:r>
              <a:rPr lang="en-IE" sz="3600" b="1" dirty="0">
                <a:solidFill>
                  <a:srgbClr val="662483"/>
                </a:solidFill>
                <a:latin typeface="Quattrocento Sans"/>
                <a:ea typeface="Quattrocento Sans"/>
                <a:cs typeface="Quattrocento Sans"/>
                <a:sym typeface="Quattrocento Sans"/>
              </a:rPr>
              <a:t> för </a:t>
            </a:r>
            <a:r>
              <a:rPr lang="en-IE" sz="3600" b="1" dirty="0" err="1">
                <a:solidFill>
                  <a:srgbClr val="662483"/>
                </a:solidFill>
                <a:latin typeface="Quattrocento Sans"/>
                <a:ea typeface="Quattrocento Sans"/>
                <a:cs typeface="Quattrocento Sans"/>
                <a:sym typeface="Quattrocento Sans"/>
              </a:rPr>
              <a:t>virtuella</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intervjuer</a:t>
            </a:r>
            <a:r>
              <a:rPr lang="en-IE" sz="3600" b="1" dirty="0">
                <a:solidFill>
                  <a:srgbClr val="662483"/>
                </a:solidFill>
                <a:latin typeface="Quattrocento Sans"/>
                <a:ea typeface="Quattrocento Sans"/>
                <a:cs typeface="Quattrocento Sans"/>
                <a:sym typeface="Quattrocento Sans"/>
              </a:rPr>
              <a:t> 
</a:t>
            </a:r>
            <a:endParaRPr sz="3600" b="1" i="0" u="none" strike="noStrike" cap="none" dirty="0">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2" y="-321832"/>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3370123"/>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000" dirty="0">
                <a:solidFill>
                  <a:schemeClr val="dk1"/>
                </a:solidFill>
              </a:rPr>
              <a:t>På grund av det faktum att du inte kommer att vara i din intervjuares fysiska närvaro ger dig möjlighet att ha en högre nivå av förberedelse än en personlig intervju. Du kan undersöka före din intervju och ha anteckningar tillgängliga för dig för att svara på frågor. Du bör fortfarande vara närvarande med intervjuaren. 
</a:t>
            </a:r>
            <a:endParaRPr sz="19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12192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lvl="0" algn="ctr">
              <a:buClr>
                <a:schemeClr val="lt1"/>
              </a:buClr>
              <a:buSzPts val="3600"/>
            </a:pPr>
            <a:r>
              <a:rPr lang="en-IE" sz="3600" b="1" dirty="0" err="1">
                <a:solidFill>
                  <a:srgbClr val="662483"/>
                </a:solidFill>
                <a:latin typeface="Quattrocento Sans"/>
                <a:ea typeface="Quattrocento Sans"/>
                <a:cs typeface="Quattrocento Sans"/>
                <a:sym typeface="Quattrocento Sans"/>
              </a:rPr>
              <a:t>Upprätta</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en</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gemenskap</a:t>
            </a:r>
            <a:r>
              <a:rPr lang="en-IE" sz="3600" b="1" dirty="0">
                <a:solidFill>
                  <a:srgbClr val="662483"/>
                </a:solidFill>
                <a:latin typeface="Quattrocento Sans"/>
                <a:ea typeface="Quattrocento Sans"/>
                <a:cs typeface="Quattrocento Sans"/>
                <a:sym typeface="Quattrocento Sans"/>
              </a:rPr>
              <a:t>
</a:t>
            </a:r>
            <a:endParaRPr sz="1400" b="0" i="0" u="none" strike="noStrike" cap="none" dirty="0">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3299334"/>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sv-SE" sz="2200" dirty="0">
                <a:solidFill>
                  <a:schemeClr val="lt1"/>
                </a:solidFill>
              </a:rPr>
              <a:t>Även om virtuella intervjuer inte ersätter personlig kommunikation, bör du fortfarande göra ditt bästa för att skapa en mänsklig kontakt med din intervjuare. Arbetsgivare kommer sannolikt att värdera din personlighet lika mycket som dina kvalifikationer, så det är viktigt att låta din personlighet lysa igenom.
</a:t>
            </a:r>
            <a:endParaRPr sz="2100" b="0" i="0" u="none"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659</Words>
  <Application>Microsoft Office PowerPoint</Application>
  <PresentationFormat>Bredbild</PresentationFormat>
  <Paragraphs>24</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Fjalla One</vt:lpstr>
      <vt:lpstr>Calibri</vt:lpstr>
      <vt:lpstr>Quattrocento Sans</vt:lpstr>
      <vt:lpstr>Arial</vt:lpstr>
      <vt:lpstr>Office Theme</vt:lpstr>
      <vt:lpstr>PowerPoint Template</vt:lpstr>
      <vt:lpstr>PowerPoint-presentation</vt:lpstr>
      <vt:lpstr>PowerPoint-presentation</vt:lpstr>
      <vt:lpstr>Typer av virtuell kommunikation
</vt:lpstr>
      <vt:lpstr>Säkerställa tydlighet 
</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Gary</dc:creator>
  <cp:lastModifiedBy>ingmarie Rohdin</cp:lastModifiedBy>
  <cp:revision>2</cp:revision>
  <dcterms:created xsi:type="dcterms:W3CDTF">2021-04-20T08:47:25Z</dcterms:created>
  <dcterms:modified xsi:type="dcterms:W3CDTF">2023-04-09T18:10:17Z</dcterms:modified>
</cp:coreProperties>
</file>