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Quattrocento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jiNAvtkRNm6ov0GFjP7Rxyx3rj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QuattrocentoSans-bold.fntdata"/><Relationship Id="rId16" Type="http://schemas.openxmlformats.org/officeDocument/2006/relationships/font" Target="fonts/QuattrocentoSans-regular.fntdata"/><Relationship Id="rId5" Type="http://schemas.openxmlformats.org/officeDocument/2006/relationships/slide" Target="slides/slide1.xml"/><Relationship Id="rId19" Type="http://schemas.openxmlformats.org/officeDocument/2006/relationships/font" Target="fonts/QuattrocentoSans-boldItalic.fntdata"/><Relationship Id="rId6" Type="http://schemas.openxmlformats.org/officeDocument/2006/relationships/slide" Target="slides/slide2.xml"/><Relationship Id="rId18" Type="http://schemas.openxmlformats.org/officeDocument/2006/relationships/font" Target="fonts/QuattrocentoSans-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8"/>
          <p:cNvSpPr/>
          <p:nvPr>
            <p:ph idx="2" type="pic"/>
          </p:nvPr>
        </p:nvSpPr>
        <p:spPr>
          <a:xfrm>
            <a:off x="5183188" y="987425"/>
            <a:ext cx="6172200" cy="4873625"/>
          </a:xfrm>
          <a:prstGeom prst="rect">
            <a:avLst/>
          </a:prstGeom>
          <a:noFill/>
          <a:ln>
            <a:noFill/>
          </a:ln>
        </p:spPr>
      </p:sp>
      <p:sp>
        <p:nvSpPr>
          <p:cNvPr id="64" name="Google Shape;64;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4.jpg"/><Relationship Id="rId5" Type="http://schemas.openxmlformats.org/officeDocument/2006/relationships/image" Target="../media/image2.jpg"/><Relationship Id="rId6" Type="http://schemas.openxmlformats.org/officeDocument/2006/relationships/hyperlink" Target="https://www.forbes.com/sites/averyblank/2021/01/19/5-ways-to-identify-reliable-sources-and-maintain-your-credibility/?sh=232e736f5aa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5.png"/><Relationship Id="rId6"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298769" y="4838310"/>
            <a:ext cx="5585974" cy="606374"/>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57070"/>
              </a:buClr>
              <a:buSzPts val="2000"/>
              <a:buFont typeface="Quattrocento Sans"/>
              <a:buNone/>
            </a:pPr>
            <a:r>
              <a:rPr lang="en-IE">
                <a:solidFill>
                  <a:schemeClr val="lt1"/>
                </a:solidFill>
              </a:rPr>
              <a:t>.</a:t>
            </a:r>
            <a:endParaRPr>
              <a:solidFill>
                <a:schemeClr val="lt1"/>
              </a:solidFill>
            </a:endParaRPr>
          </a:p>
        </p:txBody>
      </p:sp>
      <p:pic>
        <p:nvPicPr>
          <p:cNvPr id="85" name="Google Shape;85;p1"/>
          <p:cNvPicPr preferRelativeResize="0"/>
          <p:nvPr/>
        </p:nvPicPr>
        <p:blipFill rotWithShape="1">
          <a:blip r:embed="rId3">
            <a:alphaModFix/>
          </a:blip>
          <a:srcRect b="0" l="0" r="0" t="0"/>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2812474" y="1174035"/>
            <a:ext cx="6558564" cy="326977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person, table, indoor, window&#10;&#10;Description automatically generated" id="196" name="Google Shape;196;p10"/>
          <p:cNvPicPr preferRelativeResize="0"/>
          <p:nvPr/>
        </p:nvPicPr>
        <p:blipFill rotWithShape="1">
          <a:blip r:embed="rId4">
            <a:alphaModFix amt="15000"/>
          </a:blip>
          <a:srcRect b="15622" l="0" r="0" t="0"/>
          <a:stretch/>
        </p:blipFill>
        <p:spPr>
          <a:xfrm>
            <a:off x="127" y="0"/>
            <a:ext cx="12191746" cy="6858000"/>
          </a:xfrm>
          <a:prstGeom prst="rect">
            <a:avLst/>
          </a:prstGeom>
          <a:solidFill>
            <a:srgbClr val="BE1522"/>
          </a:solidFill>
          <a:ln>
            <a:noFill/>
          </a:ln>
        </p:spPr>
      </p:pic>
      <p:sp>
        <p:nvSpPr>
          <p:cNvPr id="197" name="Google Shape;197;p10"/>
          <p:cNvSpPr txBox="1"/>
          <p:nvPr/>
        </p:nvSpPr>
        <p:spPr>
          <a:xfrm>
            <a:off x="3425070" y="899745"/>
            <a:ext cx="7211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IE" sz="3600" u="none" cap="none" strike="noStrike">
                <a:solidFill>
                  <a:schemeClr val="lt1"/>
                </a:solidFill>
                <a:latin typeface="Quattrocento Sans"/>
                <a:ea typeface="Quattrocento Sans"/>
                <a:cs typeface="Quattrocento Sans"/>
                <a:sym typeface="Quattrocento Sans"/>
              </a:rPr>
              <a:t>Weitere Forschung</a:t>
            </a:r>
            <a:endParaRPr b="1" i="0" sz="3600" u="none" cap="none" strike="noStrike">
              <a:solidFill>
                <a:schemeClr val="lt1"/>
              </a:solidFill>
              <a:latin typeface="Quattrocento Sans"/>
              <a:ea typeface="Quattrocento Sans"/>
              <a:cs typeface="Quattrocento Sans"/>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01" name="Google Shape;201;p10"/>
          <p:cNvSpPr txBox="1"/>
          <p:nvPr/>
        </p:nvSpPr>
        <p:spPr>
          <a:xfrm>
            <a:off x="2373200" y="2096325"/>
            <a:ext cx="6386400" cy="4097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0" i="0" lang="en-IE" sz="2600" u="none" cap="none" strike="noStrike">
                <a:solidFill>
                  <a:schemeClr val="lt1"/>
                </a:solidFill>
                <a:latin typeface="Arial"/>
                <a:ea typeface="Arial"/>
                <a:cs typeface="Arial"/>
                <a:sym typeface="Arial"/>
              </a:rPr>
              <a:t>Wenn Sie mehr über die Glaubwürdigkeit und Zuverlässigkeit von Informationen erfahren möchten, hat forbes.com hier einige hilfreiche Tipps zusammengestellt: https:</a:t>
            </a:r>
            <a:r>
              <a:rPr b="0" i="0" lang="en-IE" sz="2600" u="sng" cap="none" strike="noStrike">
                <a:solidFill>
                  <a:schemeClr val="hlink"/>
                </a:solidFill>
                <a:latin typeface="Arial"/>
                <a:ea typeface="Arial"/>
                <a:cs typeface="Arial"/>
                <a:sym typeface="Arial"/>
                <a:hlinkClick r:id="rId6"/>
              </a:rPr>
              <a:t>//www.forbes.com/sites/averyblank/2021/01/19/5-ways-to-identify-reliable-sources-and-maintain-your-credibility/?sh=232e736f5aa9</a:t>
            </a:r>
            <a:endParaRPr b="0" i="0" sz="2400"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5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en-IE" sz="1000" u="none" cap="none" strike="noStrike">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2021-1-SE01-KA220-VET-000032922</a:t>
            </a:r>
            <a:endParaRPr b="0" i="0" sz="1400" u="none" cap="none" strike="noStrike">
              <a:solidFill>
                <a:srgbClr val="000000"/>
              </a:solidFill>
              <a:latin typeface="Arial"/>
              <a:ea typeface="Arial"/>
              <a:cs typeface="Arial"/>
              <a:sym typeface="Arial"/>
            </a:endParaRPr>
          </a:p>
        </p:txBody>
      </p:sp>
      <p:pic>
        <p:nvPicPr>
          <p:cNvPr id="207" name="Google Shape;207;p18"/>
          <p:cNvPicPr preferRelativeResize="0"/>
          <p:nvPr/>
        </p:nvPicPr>
        <p:blipFill rotWithShape="1">
          <a:blip r:embed="rId3">
            <a:alphaModFix/>
          </a:blip>
          <a:srcRect b="0" l="0" r="0" t="0"/>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b="0" l="0" r="0" t="0"/>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b="0" l="0" r="0" t="0"/>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b="0" l="0" r="0" t="0"/>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
          <p:cNvSpPr txBox="1"/>
          <p:nvPr/>
        </p:nvSpPr>
        <p:spPr>
          <a:xfrm>
            <a:off x="3989883"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
          <p:cNvSpPr txBox="1"/>
          <p:nvPr/>
        </p:nvSpPr>
        <p:spPr>
          <a:xfrm>
            <a:off x="1803086" y="2336853"/>
            <a:ext cx="1681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
          <p:cNvSpPr txBox="1"/>
          <p:nvPr/>
        </p:nvSpPr>
        <p:spPr>
          <a:xfrm>
            <a:off x="9051388"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97" name="Google Shape;97;p2"/>
          <p:cNvSpPr txBox="1"/>
          <p:nvPr/>
        </p:nvSpPr>
        <p:spPr>
          <a:xfrm>
            <a:off x="3475509" y="953543"/>
            <a:ext cx="5125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Hdbchdcbhwdcbdwhc wdhbc hwdc hd chc hc hc hd chdc condhdclhwdbcdhbcw</a:t>
            </a:r>
            <a:endParaRPr b="0" i="0" sz="1400" u="none" cap="none" strike="noStrike">
              <a:solidFill>
                <a:srgbClr val="000000"/>
              </a:solidFill>
              <a:latin typeface="Arial"/>
              <a:ea typeface="Arial"/>
              <a:cs typeface="Arial"/>
              <a:sym typeface="Arial"/>
            </a:endParaRPr>
          </a:p>
        </p:txBody>
      </p:sp>
      <p:sp>
        <p:nvSpPr>
          <p:cNvPr id="98" name="Google Shape;98;p2"/>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99" name="Google Shape;99;p2"/>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pic>
        <p:nvPicPr>
          <p:cNvPr id="100" name="Google Shape;100;p2"/>
          <p:cNvPicPr preferRelativeResize="0"/>
          <p:nvPr/>
        </p:nvPicPr>
        <p:blipFill rotWithShape="1">
          <a:blip r:embed="rId3">
            <a:alphaModFix/>
          </a:blip>
          <a:srcRect b="0" l="0" r="0" t="0"/>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b="0" l="0" r="0" t="0"/>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3" name="Google Shape;103;p2"/>
          <p:cNvSpPr txBox="1"/>
          <p:nvPr/>
        </p:nvSpPr>
        <p:spPr>
          <a:xfrm>
            <a:off x="1459125" y="356075"/>
            <a:ext cx="8929800" cy="144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1" lang="en-IE" sz="2900" u="none" cap="none" strike="noStrike">
                <a:solidFill>
                  <a:srgbClr val="000000"/>
                </a:solidFill>
                <a:latin typeface="Calibri"/>
                <a:ea typeface="Calibri"/>
                <a:cs typeface="Calibri"/>
                <a:sym typeface="Calibri"/>
              </a:rPr>
              <a:t>Handbuch zur </a:t>
            </a:r>
            <a:r>
              <a:rPr b="1" i="1" lang="en-IE" sz="3600" u="none" cap="none" strike="noStrike">
                <a:solidFill>
                  <a:srgbClr val="000000"/>
                </a:solidFill>
                <a:latin typeface="Calibri"/>
                <a:ea typeface="Calibri"/>
                <a:cs typeface="Calibri"/>
                <a:sym typeface="Calibri"/>
              </a:rPr>
              <a:t>Analyse von Informationen </a:t>
            </a:r>
            <a:endParaRPr b="1" i="1" sz="2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1" i="1" sz="23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1" i="1" sz="2300" u="none" cap="none" strike="noStrike">
              <a:solidFill>
                <a:srgbClr val="000000"/>
              </a:solidFill>
              <a:latin typeface="Calibri"/>
              <a:ea typeface="Calibri"/>
              <a:cs typeface="Calibri"/>
              <a:sym typeface="Calibri"/>
            </a:endParaRPr>
          </a:p>
        </p:txBody>
      </p:sp>
      <p:sp>
        <p:nvSpPr>
          <p:cNvPr id="104" name="Google Shape;104;p2"/>
          <p:cNvSpPr txBox="1"/>
          <p:nvPr/>
        </p:nvSpPr>
        <p:spPr>
          <a:xfrm>
            <a:off x="1659775" y="2596038"/>
            <a:ext cx="7929600" cy="9051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3000"/>
              </a:spcBef>
              <a:spcAft>
                <a:spcPts val="0"/>
              </a:spcAft>
              <a:buClr>
                <a:schemeClr val="dk1"/>
              </a:buClr>
              <a:buSzPts val="1100"/>
              <a:buFont typeface="Arial"/>
              <a:buNone/>
            </a:pPr>
            <a:r>
              <a:rPr b="1" i="0" lang="en-IE" sz="2300" u="none" cap="none" strike="noStrike">
                <a:solidFill>
                  <a:srgbClr val="101010"/>
                </a:solidFill>
                <a:highlight>
                  <a:srgbClr val="FFFFFF"/>
                </a:highlight>
                <a:latin typeface="Arial"/>
                <a:ea typeface="Arial"/>
                <a:cs typeface="Arial"/>
                <a:sym typeface="Arial"/>
              </a:rPr>
              <a:t>Die letzte Autorität muss immer bei der eigenen Vernunft und der kritischen Analyse des Einzelnen liegen</a:t>
            </a:r>
            <a:r>
              <a:rPr b="1" i="0" lang="en-IE" sz="2900" u="none" cap="none" strike="noStrike">
                <a:solidFill>
                  <a:schemeClr val="dk1"/>
                </a:solidFill>
                <a:latin typeface="Arial"/>
                <a:ea typeface="Arial"/>
                <a:cs typeface="Arial"/>
                <a:sym typeface="Arial"/>
              </a:rPr>
              <a:t>.</a:t>
            </a:r>
            <a:endParaRPr b="1" i="0" sz="2900" u="none" cap="none" strike="noStrike">
              <a:solidFill>
                <a:schemeClr val="dk1"/>
              </a:solidFill>
              <a:latin typeface="Arial"/>
              <a:ea typeface="Arial"/>
              <a:cs typeface="Arial"/>
              <a:sym typeface="Arial"/>
            </a:endParaRPr>
          </a:p>
          <a:p>
            <a:pPr indent="0" lvl="0" marL="0" marR="0" rtl="0" algn="l">
              <a:lnSpc>
                <a:spcPct val="115000"/>
              </a:lnSpc>
              <a:spcBef>
                <a:spcPts val="1500"/>
              </a:spcBef>
              <a:spcAft>
                <a:spcPts val="1500"/>
              </a:spcAft>
              <a:buClr>
                <a:schemeClr val="dk1"/>
              </a:buClr>
              <a:buSzPts val="1100"/>
              <a:buFont typeface="Arial"/>
              <a:buNone/>
            </a:pPr>
            <a:r>
              <a:rPr b="0" i="1" lang="en-IE" sz="2250" u="none" cap="none" strike="noStrike">
                <a:solidFill>
                  <a:schemeClr val="dk1"/>
                </a:solidFill>
                <a:latin typeface="Arial"/>
                <a:ea typeface="Arial"/>
                <a:cs typeface="Arial"/>
                <a:sym typeface="Arial"/>
              </a:rPr>
              <a:t>- Dalai Lama</a:t>
            </a:r>
            <a:endParaRPr b="0" i="0" sz="22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12" name="Google Shape;112;p3"/>
          <p:cNvSpPr/>
          <p:nvPr/>
        </p:nvSpPr>
        <p:spPr>
          <a:xfrm>
            <a:off x="2263945" y="1587447"/>
            <a:ext cx="7664100" cy="36831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3"/>
          <p:cNvSpPr txBox="1"/>
          <p:nvPr/>
        </p:nvSpPr>
        <p:spPr>
          <a:xfrm>
            <a:off x="2943584" y="1974013"/>
            <a:ext cx="7014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IE" sz="3600" u="none" cap="none" strike="noStrike">
                <a:solidFill>
                  <a:srgbClr val="BE1522"/>
                </a:solidFill>
                <a:latin typeface="Quattrocento Sans"/>
                <a:ea typeface="Quattrocento Sans"/>
                <a:cs typeface="Quattrocento Sans"/>
                <a:sym typeface="Quattrocento Sans"/>
              </a:rPr>
              <a:t>Analyse-Fähigkeiten </a:t>
            </a:r>
            <a:endParaRPr b="1" i="0" sz="3600" u="none" cap="none" strike="noStrike">
              <a:solidFill>
                <a:srgbClr val="BE1522"/>
              </a:solidFill>
              <a:latin typeface="Quattrocento Sans"/>
              <a:ea typeface="Quattrocento Sans"/>
              <a:cs typeface="Quattrocento Sans"/>
              <a:sym typeface="Quattrocento Sans"/>
            </a:endParaRPr>
          </a:p>
        </p:txBody>
      </p:sp>
      <p:sp>
        <p:nvSpPr>
          <p:cNvPr id="114" name="Google Shape;114;p3"/>
          <p:cNvSpPr txBox="1"/>
          <p:nvPr/>
        </p:nvSpPr>
        <p:spPr>
          <a:xfrm>
            <a:off x="2943584" y="2857245"/>
            <a:ext cx="64863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Quattrocento Sans"/>
              <a:buNone/>
            </a:pPr>
            <a:r>
              <a:rPr b="0" i="0" lang="en-IE" sz="1800" u="none" cap="none" strike="noStrike">
                <a:solidFill>
                  <a:schemeClr val="dk1"/>
                </a:solidFill>
                <a:latin typeface="Arial"/>
                <a:ea typeface="Arial"/>
                <a:cs typeface="Arial"/>
                <a:sym typeface="Arial"/>
              </a:rPr>
              <a:t> Analysefähigkeiten sind in vielen Bereichen des Lebens nützlich. Durch die richtige Durchführung von Analysen erhöhen Sie die Chancen, die richtige Entscheidung für Ihre Fernarbeitskarriere zu treffen.</a:t>
            </a:r>
            <a:endParaRPr b="0" i="0" sz="1700" u="none" cap="none" strike="noStrike">
              <a:solidFill>
                <a:srgbClr val="000000"/>
              </a:solidFill>
              <a:latin typeface="Arial"/>
              <a:ea typeface="Arial"/>
              <a:cs typeface="Arial"/>
              <a:sym typeface="Arial"/>
            </a:endParaRPr>
          </a:p>
        </p:txBody>
      </p:sp>
      <p:pic>
        <p:nvPicPr>
          <p:cNvPr id="115" name="Google Shape;115;p3"/>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type="title"/>
          </p:nvPr>
        </p:nvSpPr>
        <p:spPr>
          <a:xfrm>
            <a:off x="3786874" y="438150"/>
            <a:ext cx="5199000" cy="491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E1522"/>
              </a:buClr>
              <a:buSzPts val="3600"/>
              <a:buFont typeface="Quattrocento Sans"/>
              <a:buNone/>
            </a:pPr>
            <a:r>
              <a:rPr b="1" lang="en-IE" sz="3600">
                <a:solidFill>
                  <a:srgbClr val="BE1522"/>
                </a:solidFill>
                <a:latin typeface="Quattrocento Sans"/>
                <a:ea typeface="Quattrocento Sans"/>
                <a:cs typeface="Quattrocento Sans"/>
                <a:sym typeface="Quattrocento Sans"/>
              </a:rPr>
              <a:t>Informationsüberlastung</a:t>
            </a:r>
            <a:endParaRPr/>
          </a:p>
        </p:txBody>
      </p:sp>
      <p:sp>
        <p:nvSpPr>
          <p:cNvPr id="122" name="Google Shape;122;p4"/>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3" name="Google Shape;123;p4"/>
          <p:cNvSpPr txBox="1"/>
          <p:nvPr/>
        </p:nvSpPr>
        <p:spPr>
          <a:xfrm flipH="1">
            <a:off x="3026825" y="2051930"/>
            <a:ext cx="7261200" cy="15804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1" i="0" lang="en-IE" sz="2100" u="none" cap="none" strike="noStrike">
                <a:solidFill>
                  <a:schemeClr val="dk1"/>
                </a:solidFill>
                <a:latin typeface="Arial"/>
                <a:ea typeface="Arial"/>
                <a:cs typeface="Arial"/>
                <a:sym typeface="Arial"/>
              </a:rPr>
              <a:t>In der heutigen Zeit stehen Ihnen Milliarden von Informationen zur Verfügung, doch nicht alle diese Informationen sind gleichwertig. Die Fähigkeit, den Wert einer Information zu erkennen, ist eine notwendige Fähigkeit für eine Karriere im Fernstudium</a:t>
            </a:r>
            <a:endParaRPr b="0" i="0" sz="1400" u="none" cap="none" strike="noStrike">
              <a:solidFill>
                <a:srgbClr val="000000"/>
              </a:solidFill>
              <a:latin typeface="Arial"/>
              <a:ea typeface="Arial"/>
              <a:cs typeface="Arial"/>
              <a:sym typeface="Arial"/>
            </a:endParaRPr>
          </a:p>
        </p:txBody>
      </p:sp>
      <p:sp>
        <p:nvSpPr>
          <p:cNvPr id="124" name="Google Shape;124;p4"/>
          <p:cNvSpPr txBox="1"/>
          <p:nvPr/>
        </p:nvSpPr>
        <p:spPr>
          <a:xfrm>
            <a:off x="2251311" y="2737598"/>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5" name="Google Shape;125;p4"/>
          <p:cNvSpPr txBox="1"/>
          <p:nvPr/>
        </p:nvSpPr>
        <p:spPr>
          <a:xfrm>
            <a:off x="2251311" y="3917766"/>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6" name="Google Shape;126;p4"/>
          <p:cNvSpPr txBox="1"/>
          <p:nvPr/>
        </p:nvSpPr>
        <p:spPr>
          <a:xfrm>
            <a:off x="2251311" y="5158500"/>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7" name="Google Shape;127;p4"/>
          <p:cNvSpPr txBox="1"/>
          <p:nvPr/>
        </p:nvSpPr>
        <p:spPr>
          <a:xfrm>
            <a:off x="3741208" y="5158500"/>
            <a:ext cx="7261149"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0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8" name="Google Shape;128;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29" name="Google Shape;129;p4"/>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b="0" l="0" r="0"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ph type="title"/>
          </p:nvPr>
        </p:nvSpPr>
        <p:spPr>
          <a:xfrm>
            <a:off x="3017850" y="818406"/>
            <a:ext cx="5739338" cy="52593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62483"/>
              </a:buClr>
              <a:buSzPts val="3600"/>
              <a:buFont typeface="Quattrocento Sans"/>
              <a:buNone/>
            </a:pPr>
            <a:r>
              <a:rPr b="1" lang="en-IE" sz="3600">
                <a:solidFill>
                  <a:srgbClr val="662483"/>
                </a:solidFill>
                <a:latin typeface="Quattrocento Sans"/>
                <a:ea typeface="Quattrocento Sans"/>
                <a:cs typeface="Quattrocento Sans"/>
                <a:sym typeface="Quattrocento Sans"/>
              </a:rPr>
              <a:t>Anerkennung von Quellen</a:t>
            </a:r>
            <a:endParaRPr/>
          </a:p>
        </p:txBody>
      </p:sp>
      <p:sp>
        <p:nvSpPr>
          <p:cNvPr id="139" name="Google Shape;139;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b="0" l="0" r="0" t="0"/>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b="0" l="0" r="0" t="0"/>
          <a:stretch/>
        </p:blipFill>
        <p:spPr>
          <a:xfrm>
            <a:off x="235341" y="6255161"/>
            <a:ext cx="1964299" cy="412100"/>
          </a:xfrm>
          <a:prstGeom prst="rect">
            <a:avLst/>
          </a:prstGeom>
          <a:noFill/>
          <a:ln>
            <a:noFill/>
          </a:ln>
        </p:spPr>
      </p:pic>
      <p:sp>
        <p:nvSpPr>
          <p:cNvPr id="142" name="Google Shape;142;p5"/>
          <p:cNvSpPr txBox="1"/>
          <p:nvPr/>
        </p:nvSpPr>
        <p:spPr>
          <a:xfrm>
            <a:off x="1928825" y="2200275"/>
            <a:ext cx="8401200" cy="2366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IE" sz="2100" u="none" cap="none" strike="noStrike">
                <a:solidFill>
                  <a:schemeClr val="dk1"/>
                </a:solidFill>
                <a:latin typeface="Arial"/>
                <a:ea typeface="Arial"/>
                <a:cs typeface="Arial"/>
                <a:sym typeface="Arial"/>
              </a:rPr>
              <a:t>Es ist wichtig, sowohl die Informationsquelle als auch die Informationen selbst zu analysieren. Einige online verfügbare Informationen können absichtlich irreführend sein, um einen Hintergedanken zu erfüllen, z. B. können Informationen, die von einem verärgerten Mitarbeiter zur Verfügung gestellt werden, ein Unternehmen als Arbeitgeber unattraktiv erscheinen lassen.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b="0" l="0" r="0" t="0"/>
          <a:stretch/>
        </p:blipFill>
        <p:spPr>
          <a:xfrm>
            <a:off x="0" y="-138325"/>
            <a:ext cx="12192000" cy="6858001"/>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t/>
            </a:r>
            <a:endParaRPr b="0" i="0" sz="1400" u="none" cap="none" strike="noStrike">
              <a:solidFill>
                <a:srgbClr val="000000"/>
              </a:solidFill>
              <a:latin typeface="Arial"/>
              <a:ea typeface="Arial"/>
              <a:cs typeface="Arial"/>
              <a:sym typeface="Arial"/>
            </a:endParaRPr>
          </a:p>
        </p:txBody>
      </p:sp>
      <p:sp>
        <p:nvSpPr>
          <p:cNvPr id="149" name="Google Shape;149;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53" name="Google Shape;153;p6"/>
          <p:cNvSpPr txBox="1"/>
          <p:nvPr/>
        </p:nvSpPr>
        <p:spPr>
          <a:xfrm>
            <a:off x="1743075" y="495650"/>
            <a:ext cx="78723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0" i="0" lang="en-IE" sz="3600" u="none" cap="none" strike="noStrike">
                <a:solidFill>
                  <a:schemeClr val="lt1"/>
                </a:solidFill>
                <a:latin typeface="Calibri"/>
                <a:ea typeface="Calibri"/>
                <a:cs typeface="Calibri"/>
                <a:sym typeface="Calibri"/>
              </a:rPr>
              <a:t>Entwicklung Ihrer analytischen Fähigkeiten</a:t>
            </a:r>
            <a:endParaRPr b="0" i="0" sz="3600" u="none" cap="none" strike="noStrike">
              <a:solidFill>
                <a:schemeClr val="lt1"/>
              </a:solidFill>
              <a:latin typeface="Calibri"/>
              <a:ea typeface="Calibri"/>
              <a:cs typeface="Calibri"/>
              <a:sym typeface="Calibri"/>
            </a:endParaRPr>
          </a:p>
        </p:txBody>
      </p:sp>
      <p:sp>
        <p:nvSpPr>
          <p:cNvPr id="154" name="Google Shape;154;p6"/>
          <p:cNvSpPr txBox="1"/>
          <p:nvPr/>
        </p:nvSpPr>
        <p:spPr>
          <a:xfrm>
            <a:off x="2293625" y="2211025"/>
            <a:ext cx="7329600" cy="169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IE" sz="2200" u="none" cap="none" strike="noStrike">
                <a:solidFill>
                  <a:schemeClr val="lt1"/>
                </a:solidFill>
                <a:latin typeface="Arial"/>
                <a:ea typeface="Arial"/>
                <a:cs typeface="Arial"/>
                <a:sym typeface="Arial"/>
              </a:rPr>
              <a:t>Bei der Analyse von Informationen, die Sie gesammelt haben, müssen Sie Ihr Wissen über das Thema mit einem systematischen und konsistenten Verfahren kombinieren, das Sie zuverlässig zur richtigen Entscheidung führt.</a:t>
            </a:r>
            <a:endParaRPr b="0" i="0" sz="21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0" name="Google Shape;160;p7"/>
          <p:cNvSpPr txBox="1"/>
          <p:nvPr/>
        </p:nvSpPr>
        <p:spPr>
          <a:xfrm>
            <a:off x="3025277" y="1095150"/>
            <a:ext cx="4556700" cy="123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IE" sz="3600" u="none" cap="none" strike="noStrike">
                <a:solidFill>
                  <a:schemeClr val="lt1"/>
                </a:solidFill>
                <a:latin typeface="Quattrocento Sans"/>
                <a:ea typeface="Quattrocento Sans"/>
                <a:cs typeface="Quattrocento Sans"/>
                <a:sym typeface="Quattrocento Sans"/>
              </a:rPr>
              <a:t>Vertrauen in den Prozess</a:t>
            </a:r>
            <a:endParaRPr b="1" i="0" sz="4400" u="none" cap="none" strike="noStrike">
              <a:solidFill>
                <a:schemeClr val="lt1"/>
              </a:solidFill>
              <a:latin typeface="Quattrocento Sans"/>
              <a:ea typeface="Quattrocento Sans"/>
              <a:cs typeface="Quattrocento Sans"/>
              <a:sym typeface="Quattrocento Sans"/>
            </a:endParaRPr>
          </a:p>
        </p:txBody>
      </p:sp>
      <p:sp>
        <p:nvSpPr>
          <p:cNvPr id="161" name="Google Shape;161;p7"/>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65" name="Google Shape;165;p7"/>
          <p:cNvSpPr txBox="1"/>
          <p:nvPr/>
        </p:nvSpPr>
        <p:spPr>
          <a:xfrm>
            <a:off x="1557350" y="2986075"/>
            <a:ext cx="7858200" cy="257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IE" sz="2300" u="none" cap="none" strike="noStrike">
                <a:solidFill>
                  <a:schemeClr val="lt1"/>
                </a:solidFill>
                <a:latin typeface="Arial"/>
                <a:ea typeface="Arial"/>
                <a:cs typeface="Arial"/>
                <a:sym typeface="Arial"/>
              </a:rPr>
              <a:t>Der Schlüssel zu konsistenten und zuverlässigen Analyseergebnissen ist der Prozess. Es ist wichtig, dass Sie einen Analyseprozess entwickeln, der zu Ihnen passt und der für Sie funktioniert. Ein grobes Beispiel für einen Analyseprozess wäre das Sammeln von Informationen, die Bestimmung der Genauigkeit, das Erkennen von Verzerrungen, das Erkennen von Themen und das Verbinden relevanter Informationen.</a:t>
            </a:r>
            <a:endParaRPr b="0" i="0" sz="22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8"/>
          <p:cNvSpPr txBox="1"/>
          <p:nvPr/>
        </p:nvSpPr>
        <p:spPr>
          <a:xfrm>
            <a:off x="952975" y="628648"/>
            <a:ext cx="7014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IE" sz="3600" u="none" cap="none" strike="noStrike">
                <a:solidFill>
                  <a:srgbClr val="662483"/>
                </a:solidFill>
                <a:latin typeface="Quattrocento Sans"/>
                <a:ea typeface="Quattrocento Sans"/>
                <a:cs typeface="Quattrocento Sans"/>
                <a:sym typeface="Quattrocento Sans"/>
              </a:rPr>
              <a:t>Wie man Zuverlässigkeit erkennen kann</a:t>
            </a:r>
            <a:endParaRPr b="1" i="0" sz="3600" u="none" cap="none" strike="noStrike">
              <a:solidFill>
                <a:srgbClr val="662483"/>
              </a:solidFill>
              <a:latin typeface="Quattrocento Sans"/>
              <a:ea typeface="Quattrocento Sans"/>
              <a:cs typeface="Quattrocento Sans"/>
              <a:sym typeface="Quattrocento Sans"/>
            </a:endParaRPr>
          </a:p>
        </p:txBody>
      </p:sp>
      <p:sp>
        <p:nvSpPr>
          <p:cNvPr id="171" name="Google Shape;171;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b="0" l="58606" r="0" t="-10505"/>
          <a:stretch/>
        </p:blipFill>
        <p:spPr>
          <a:xfrm rot="5400000">
            <a:off x="4460481" y="-321833"/>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77" name="Google Shape;177;p8"/>
          <p:cNvSpPr txBox="1"/>
          <p:nvPr/>
        </p:nvSpPr>
        <p:spPr>
          <a:xfrm>
            <a:off x="952975" y="1800225"/>
            <a:ext cx="5514900" cy="4285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IE" sz="1800" u="none" cap="none" strike="noStrike">
                <a:solidFill>
                  <a:schemeClr val="dk1"/>
                </a:solidFill>
                <a:latin typeface="Arial"/>
                <a:ea typeface="Arial"/>
                <a:cs typeface="Arial"/>
                <a:sym typeface="Arial"/>
              </a:rPr>
              <a:t>Das Erkennen der Zuverlässigkeit wurde in dieser Ressource bereits mehrfach erwähnt, und seine Bedeutung kann nicht hoch genug eingeschätzt werden. Wenn Sie unzuverlässige Informationen analysieren, wird dies zu ungünstigen Ergebnissen führen, die Ihnen schaden werden. Die vier wichtigsten Schritte zur Beurteilung der Zuverlässigkeit sind Autorität, Genauigkeit, Relevanz und Aktualität. Um mehr über die Zuverlässigkeit von Informationen zu erfahren, besuchen Sie diese Website: https://www.stevenson.edu/online/about-us/news/how-to-identify-reliable-information </a:t>
            </a:r>
            <a:endParaRPr b="0" i="0" sz="17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descr="A picture containing person, standing, indoor, dressed&#10;&#10;Description automatically generated" id="182" name="Google Shape;182;p9"/>
          <p:cNvPicPr preferRelativeResize="0"/>
          <p:nvPr/>
        </p:nvPicPr>
        <p:blipFill rotWithShape="1">
          <a:blip r:embed="rId3">
            <a:alphaModFix amt="20000"/>
          </a:blip>
          <a:srcRect b="15224" l="0" r="0" t="0"/>
          <a:stretch/>
        </p:blipFill>
        <p:spPr>
          <a:xfrm>
            <a:off x="0" y="0"/>
            <a:ext cx="12192000" cy="6858000"/>
          </a:xfrm>
          <a:prstGeom prst="rect">
            <a:avLst/>
          </a:prstGeom>
          <a:noFill/>
          <a:ln>
            <a:noFill/>
          </a:ln>
        </p:spPr>
      </p:pic>
      <p:pic>
        <p:nvPicPr>
          <p:cNvPr id="183" name="Google Shape;183;p9"/>
          <p:cNvPicPr preferRelativeResize="0"/>
          <p:nvPr/>
        </p:nvPicPr>
        <p:blipFill rotWithShape="1">
          <a:blip r:embed="rId4">
            <a:alphaModFix/>
          </a:blip>
          <a:srcRect b="0" l="0" r="0" t="0"/>
          <a:stretch/>
        </p:blipFill>
        <p:spPr>
          <a:xfrm>
            <a:off x="0" y="0"/>
            <a:ext cx="12192000" cy="6858001"/>
          </a:xfrm>
          <a:prstGeom prst="rect">
            <a:avLst/>
          </a:prstGeom>
          <a:noFill/>
          <a:ln>
            <a:noFill/>
          </a:ln>
        </p:spPr>
      </p:pic>
      <p:sp>
        <p:nvSpPr>
          <p:cNvPr id="184" name="Google Shape;184;p9"/>
          <p:cNvSpPr txBox="1"/>
          <p:nvPr/>
        </p:nvSpPr>
        <p:spPr>
          <a:xfrm>
            <a:off x="4288876" y="600843"/>
            <a:ext cx="3391544" cy="81083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Fjalla One"/>
              <a:buNone/>
            </a:pPr>
            <a:r>
              <a:rPr b="1" i="0" lang="en-IE" sz="3600" u="none" cap="none" strike="noStrike">
                <a:solidFill>
                  <a:srgbClr val="662483"/>
                </a:solidFill>
                <a:latin typeface="Quattrocento Sans"/>
                <a:ea typeface="Quattrocento Sans"/>
                <a:cs typeface="Quattrocento Sans"/>
                <a:sym typeface="Quattrocento Sans"/>
              </a:rPr>
              <a:t>Vorteile für Sie</a:t>
            </a:r>
            <a:endParaRPr b="0" i="0" sz="1400" u="none" cap="none" strike="noStrike">
              <a:solidFill>
                <a:srgbClr val="000000"/>
              </a:solidFill>
              <a:latin typeface="Arial"/>
              <a:ea typeface="Arial"/>
              <a:cs typeface="Arial"/>
              <a:sym typeface="Arial"/>
            </a:endParaRPr>
          </a:p>
        </p:txBody>
      </p:sp>
      <p:sp>
        <p:nvSpPr>
          <p:cNvPr id="185" name="Google Shape;185;p9"/>
          <p:cNvSpPr txBox="1"/>
          <p:nvPr/>
        </p:nvSpPr>
        <p:spPr>
          <a:xfrm>
            <a:off x="2651699" y="5205733"/>
            <a:ext cx="1871400" cy="42353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800"/>
              <a:buFont typeface="Fjalla One"/>
              <a:buNone/>
            </a:pPr>
            <a:r>
              <a:t/>
            </a:r>
            <a:endParaRPr b="1" i="0" sz="2000" u="none" cap="none" strike="noStrike">
              <a:solidFill>
                <a:schemeClr val="lt1"/>
              </a:solidFill>
              <a:latin typeface="Quattrocento Sans"/>
              <a:ea typeface="Quattrocento Sans"/>
              <a:cs typeface="Quattrocento Sans"/>
              <a:sym typeface="Quattrocento Sans"/>
            </a:endParaRPr>
          </a:p>
        </p:txBody>
      </p:sp>
      <p:sp>
        <p:nvSpPr>
          <p:cNvPr id="186" name="Google Shape;186;p9"/>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7" name="Google Shape;187;p9"/>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sp>
        <p:nvSpPr>
          <p:cNvPr id="188" name="Google Shape;188;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89" name="Google Shape;189;p9"/>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190" name="Google Shape;190;p9"/>
          <p:cNvSpPr txBox="1"/>
          <p:nvPr/>
        </p:nvSpPr>
        <p:spPr>
          <a:xfrm>
            <a:off x="2931300" y="1956425"/>
            <a:ext cx="6329400" cy="4028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IE" sz="2200" u="none" cap="none" strike="noStrike">
                <a:solidFill>
                  <a:schemeClr val="lt1"/>
                </a:solidFill>
                <a:latin typeface="Arial"/>
                <a:ea typeface="Arial"/>
                <a:cs typeface="Arial"/>
                <a:sym typeface="Arial"/>
              </a:rPr>
              <a:t>Wir haben zwar bereits die Vorteile einer qualifizierten Analysearbeit bei der Suche nach einer Rolle und deren Ausführung erwähnt, nicht aber die Vorteile für Sie als Arbeitnehmer. Eine Person, die zuverlässig eine ordnungsgemäße Analyse durchführen kann, ist ein äußerst wertvolles Gut für ein Unternehmen, und dies wird zu höheren Löhnen und besseren Arbeitsbedingungen für Sie als qualifizierte Person führen.</a:t>
            </a:r>
            <a:endParaRPr b="0" i="0" sz="21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