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Fjalla One" panose="02000506040000020004" pitchFamily="2" charset="0"/>
      <p:regular r:id="rId18"/>
    </p:embeddedFont>
    <p:embeddedFont>
      <p:font typeface="Quattrocento Sans" panose="020B0502050000020003"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3" roundtripDataSignature="AMtx7mgG69Y5TO9Bq4OthiTh7UJWSygbJ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58" y="2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3" name="Google Shape;19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4" name="Google Shape;204;p1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9" name="Google Shape;11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6" name="Google Shape;13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5" name="Google Shape;14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7" name="Google Shape;15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8" name="Google Shape;16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0" name="Google Shape;18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8"/>
          <p:cNvSpPr>
            <a:spLocks noGrp="1"/>
          </p:cNvSpPr>
          <p:nvPr>
            <p:ph type="pic" idx="2"/>
          </p:nvPr>
        </p:nvSpPr>
        <p:spPr>
          <a:xfrm>
            <a:off x="5183188" y="987425"/>
            <a:ext cx="6172200" cy="4873625"/>
          </a:xfrm>
          <a:prstGeom prst="rect">
            <a:avLst/>
          </a:prstGeom>
          <a:noFill/>
          <a:ln>
            <a:noFill/>
          </a:ln>
        </p:spPr>
      </p:sp>
      <p:sp>
        <p:nvSpPr>
          <p:cNvPr id="64" name="Google Shape;64;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forbes.com/sites/averyblank/2021/01/19/5-ways-to-identify-reliable-sources-and-maintain-your-credibility/?sh=232e736f5aa9" TargetMode="External"/><Relationship Id="rId5" Type="http://schemas.openxmlformats.org/officeDocument/2006/relationships/image" Target="../media/image1.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1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3.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stevenson.edu/online/about-us/news/how-to-identify-reliable-information" TargetMode="External"/><Relationship Id="rId5" Type="http://schemas.openxmlformats.org/officeDocument/2006/relationships/image" Target="../media/image1.jp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3.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3298769" y="4838310"/>
            <a:ext cx="5585974" cy="606374"/>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757070"/>
              </a:buClr>
              <a:buSzPts val="2000"/>
              <a:buFont typeface="Quattrocento Sans"/>
              <a:buNone/>
            </a:pPr>
            <a:r>
              <a:rPr lang="en-IE">
                <a:solidFill>
                  <a:schemeClr val="lt1"/>
                </a:solidFill>
              </a:rPr>
              <a:t>.</a:t>
            </a:r>
            <a:endParaRPr>
              <a:solidFill>
                <a:schemeClr val="lt1"/>
              </a:solidFill>
            </a:endParaRPr>
          </a:p>
        </p:txBody>
      </p:sp>
      <p:pic>
        <p:nvPicPr>
          <p:cNvPr id="85" name="Google Shape;85;p1"/>
          <p:cNvPicPr preferRelativeResize="0"/>
          <p:nvPr/>
        </p:nvPicPr>
        <p:blipFill rotWithShape="1">
          <a:blip r:embed="rId3">
            <a:alphaModFix/>
          </a:blip>
          <a:srcRect/>
          <a:stretch/>
        </p:blipFill>
        <p:spPr>
          <a:xfrm>
            <a:off x="235341" y="6255161"/>
            <a:ext cx="1964299" cy="412100"/>
          </a:xfrm>
          <a:prstGeom prst="rect">
            <a:avLst/>
          </a:prstGeom>
          <a:noFill/>
          <a:ln>
            <a:noFill/>
          </a:ln>
        </p:spPr>
      </p:pic>
      <p:pic>
        <p:nvPicPr>
          <p:cNvPr id="86" name="Google Shape;86;p1"/>
          <p:cNvPicPr preferRelativeResize="0"/>
          <p:nvPr/>
        </p:nvPicPr>
        <p:blipFill rotWithShape="1">
          <a:blip r:embed="rId4">
            <a:alphaModFix/>
          </a:blip>
          <a:srcRect/>
          <a:stretch/>
        </p:blipFill>
        <p:spPr>
          <a:xfrm>
            <a:off x="2812474" y="1174035"/>
            <a:ext cx="6558564" cy="3269778"/>
          </a:xfrm>
          <a:prstGeom prst="rect">
            <a:avLst/>
          </a:prstGeom>
          <a:noFill/>
          <a:ln>
            <a:noFill/>
          </a:ln>
        </p:spPr>
      </p:pic>
      <p:pic>
        <p:nvPicPr>
          <p:cNvPr id="87" name="Google Shape;87;p1"/>
          <p:cNvPicPr preferRelativeResize="0"/>
          <p:nvPr/>
        </p:nvPicPr>
        <p:blipFill rotWithShape="1">
          <a:blip r:embed="rId5">
            <a:alphaModFix/>
          </a:blip>
          <a:srcRect/>
          <a:stretch/>
        </p:blipFill>
        <p:spPr>
          <a:xfrm>
            <a:off x="11068051" y="174274"/>
            <a:ext cx="1013552" cy="1817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10"/>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96" name="Google Shape;196;p10" descr="A picture containing person, table, indoor, window&#10;&#10;Description automatically generated"/>
          <p:cNvPicPr preferRelativeResize="0"/>
          <p:nvPr/>
        </p:nvPicPr>
        <p:blipFill rotWithShape="1">
          <a:blip r:embed="rId4">
            <a:alphaModFix amt="15000"/>
          </a:blip>
          <a:srcRect b="15622"/>
          <a:stretch/>
        </p:blipFill>
        <p:spPr>
          <a:xfrm>
            <a:off x="127" y="0"/>
            <a:ext cx="12191746" cy="6858000"/>
          </a:xfrm>
          <a:prstGeom prst="rect">
            <a:avLst/>
          </a:prstGeom>
          <a:solidFill>
            <a:srgbClr val="BE1522"/>
          </a:solidFill>
          <a:ln>
            <a:noFill/>
          </a:ln>
        </p:spPr>
      </p:pic>
      <p:sp>
        <p:nvSpPr>
          <p:cNvPr id="197" name="Google Shape;197;p10"/>
          <p:cNvSpPr txBox="1"/>
          <p:nvPr/>
        </p:nvSpPr>
        <p:spPr>
          <a:xfrm>
            <a:off x="3425070" y="899745"/>
            <a:ext cx="7211700" cy="1200288"/>
          </a:xfrm>
          <a:prstGeom prst="rect">
            <a:avLst/>
          </a:prstGeom>
          <a:noFill/>
          <a:ln>
            <a:noFill/>
          </a:ln>
        </p:spPr>
        <p:txBody>
          <a:bodyPr spcFirstLastPara="1" wrap="square" lIns="91425" tIns="45700" rIns="91425" bIns="45700" anchor="t" anchorCtr="0">
            <a:spAutoFit/>
          </a:bodyPr>
          <a:lstStyle/>
          <a:p>
            <a:pPr lvl="0">
              <a:buSzPts val="3600"/>
            </a:pPr>
            <a:r>
              <a:rPr lang="en-IE" sz="3600" b="1" dirty="0" err="1">
                <a:solidFill>
                  <a:schemeClr val="lt1"/>
                </a:solidFill>
                <a:latin typeface="Quattrocento Sans"/>
                <a:ea typeface="Quattrocento Sans"/>
                <a:cs typeface="Quattrocento Sans"/>
                <a:sym typeface="Quattrocento Sans"/>
              </a:rPr>
              <a:t>Ytterligare</a:t>
            </a:r>
            <a:r>
              <a:rPr lang="en-IE" sz="3600" b="1" dirty="0">
                <a:solidFill>
                  <a:schemeClr val="lt1"/>
                </a:solidFill>
                <a:latin typeface="Quattrocento Sans"/>
                <a:ea typeface="Quattrocento Sans"/>
                <a:cs typeface="Quattrocento Sans"/>
                <a:sym typeface="Quattrocento Sans"/>
              </a:rPr>
              <a:t> </a:t>
            </a:r>
            <a:r>
              <a:rPr lang="en-IE" sz="3600" b="1" dirty="0" err="1">
                <a:solidFill>
                  <a:schemeClr val="lt1"/>
                </a:solidFill>
                <a:latin typeface="Quattrocento Sans"/>
                <a:ea typeface="Quattrocento Sans"/>
                <a:cs typeface="Quattrocento Sans"/>
                <a:sym typeface="Quattrocento Sans"/>
              </a:rPr>
              <a:t>forskning</a:t>
            </a:r>
            <a:r>
              <a:rPr lang="en-IE" sz="3600" b="1" dirty="0">
                <a:solidFill>
                  <a:schemeClr val="lt1"/>
                </a:solidFill>
                <a:latin typeface="Quattrocento Sans"/>
                <a:ea typeface="Quattrocento Sans"/>
                <a:cs typeface="Quattrocento Sans"/>
                <a:sym typeface="Quattrocento Sans"/>
              </a:rPr>
              <a:t>
</a:t>
            </a:r>
            <a:endParaRPr sz="3600" b="1" i="0" u="none" strike="noStrike" cap="none" dirty="0">
              <a:solidFill>
                <a:schemeClr val="lt1"/>
              </a:solidFill>
              <a:latin typeface="Quattrocento Sans"/>
              <a:ea typeface="Quattrocento Sans"/>
              <a:cs typeface="Quattrocento Sans"/>
              <a:sym typeface="Quattrocento Sans"/>
            </a:endParaRPr>
          </a:p>
        </p:txBody>
      </p:sp>
      <p:sp>
        <p:nvSpPr>
          <p:cNvPr id="198" name="Google Shape;198;p10"/>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sp>
        <p:nvSpPr>
          <p:cNvPr id="199" name="Google Shape;199;p10"/>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200" name="Google Shape;200;p10"/>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201" name="Google Shape;201;p10"/>
          <p:cNvSpPr txBox="1"/>
          <p:nvPr/>
        </p:nvSpPr>
        <p:spPr>
          <a:xfrm>
            <a:off x="2414600" y="3086100"/>
            <a:ext cx="6386400" cy="4097400"/>
          </a:xfrm>
          <a:prstGeom prst="rect">
            <a:avLst/>
          </a:prstGeom>
          <a:noFill/>
          <a:ln>
            <a:noFill/>
          </a:ln>
        </p:spPr>
        <p:txBody>
          <a:bodyPr spcFirstLastPara="1" wrap="square" lIns="91425" tIns="91425" rIns="91425" bIns="91425" anchor="t" anchorCtr="0">
            <a:spAutoFit/>
          </a:bodyPr>
          <a:lstStyle/>
          <a:p>
            <a:pPr lvl="0">
              <a:lnSpc>
                <a:spcPct val="115000"/>
              </a:lnSpc>
              <a:buSzPts val="2600"/>
            </a:pPr>
            <a:r>
              <a:rPr lang="sv-SE" sz="2600" dirty="0">
                <a:solidFill>
                  <a:schemeClr val="lt1"/>
                </a:solidFill>
              </a:rPr>
              <a:t>Om du är intresserad av att lära dig mer om informationens trovärdighet och tillförlitlighet har forbes.com skapat några användbara tips här</a:t>
            </a:r>
            <a:r>
              <a:rPr lang="en-IE" sz="2600" dirty="0">
                <a:solidFill>
                  <a:schemeClr val="lt1"/>
                </a:solidFill>
              </a:rPr>
              <a:t> </a:t>
            </a:r>
            <a:r>
              <a:rPr lang="en-IE" sz="2600" u="sng" dirty="0">
                <a:solidFill>
                  <a:schemeClr val="hlink"/>
                </a:solidFill>
                <a:hlinkClick r:id="rId6"/>
              </a:rPr>
              <a:t>https://www.forbes.com/sites/averyblank/2021/01/19/5-ways-to-identify-reliable-sources-and-maintain-your-credibility/?sh=232e736f5aa9</a:t>
            </a:r>
            <a:endParaRPr sz="2400" b="0" i="0" u="none" strike="noStrike" cap="none" dirty="0">
              <a:solidFill>
                <a:schemeClr val="lt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endParaRPr sz="1500" b="0" i="0" u="none" strike="noStrike" cap="none" dirty="0">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8"/>
          <p:cNvSpPr txBox="1"/>
          <p:nvPr/>
        </p:nvSpPr>
        <p:spPr>
          <a:xfrm>
            <a:off x="5185019" y="6117074"/>
            <a:ext cx="6771600" cy="5541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IE" sz="1000" b="0" i="0" u="none" strike="noStrike" cap="none">
                <a:solidFill>
                  <a:schemeClr val="dk1"/>
                </a:solidFill>
                <a:latin typeface="Quattrocento Sans"/>
                <a:ea typeface="Quattrocento Sans"/>
                <a:cs typeface="Quattrocento Sans"/>
                <a:sym typeface="Quattrocento San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2021-1-SE01-KA220-VET-000032922</a:t>
            </a:r>
            <a:endParaRPr sz="1400" b="0" i="0" u="none" strike="noStrike" cap="none">
              <a:solidFill>
                <a:srgbClr val="000000"/>
              </a:solidFill>
              <a:latin typeface="Arial"/>
              <a:ea typeface="Arial"/>
              <a:cs typeface="Arial"/>
              <a:sym typeface="Arial"/>
            </a:endParaRPr>
          </a:p>
        </p:txBody>
      </p:sp>
      <p:pic>
        <p:nvPicPr>
          <p:cNvPr id="207" name="Google Shape;207;p18"/>
          <p:cNvPicPr preferRelativeResize="0"/>
          <p:nvPr/>
        </p:nvPicPr>
        <p:blipFill rotWithShape="1">
          <a:blip r:embed="rId3">
            <a:alphaModFix/>
          </a:blip>
          <a:srcRect/>
          <a:stretch/>
        </p:blipFill>
        <p:spPr>
          <a:xfrm>
            <a:off x="4191000" y="974011"/>
            <a:ext cx="3810001" cy="1899479"/>
          </a:xfrm>
          <a:prstGeom prst="rect">
            <a:avLst/>
          </a:prstGeom>
          <a:noFill/>
          <a:ln>
            <a:noFill/>
          </a:ln>
        </p:spPr>
      </p:pic>
      <p:sp>
        <p:nvSpPr>
          <p:cNvPr id="208" name="Google Shape;208;p18"/>
          <p:cNvSpPr/>
          <p:nvPr/>
        </p:nvSpPr>
        <p:spPr>
          <a:xfrm>
            <a:off x="10353554" y="57149"/>
            <a:ext cx="1838400" cy="79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sp>
        <p:nvSpPr>
          <p:cNvPr id="209" name="Google Shape;209;p18"/>
          <p:cNvSpPr/>
          <p:nvPr/>
        </p:nvSpPr>
        <p:spPr>
          <a:xfrm>
            <a:off x="10827521" y="138329"/>
            <a:ext cx="1364400" cy="357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0" name="Google Shape;210;p18"/>
          <p:cNvPicPr preferRelativeResize="0"/>
          <p:nvPr/>
        </p:nvPicPr>
        <p:blipFill rotWithShape="1">
          <a:blip r:embed="rId4">
            <a:alphaModFix/>
          </a:blip>
          <a:srcRect/>
          <a:stretch/>
        </p:blipFill>
        <p:spPr>
          <a:xfrm>
            <a:off x="11002357" y="219532"/>
            <a:ext cx="1013549" cy="181798"/>
          </a:xfrm>
          <a:prstGeom prst="rect">
            <a:avLst/>
          </a:prstGeom>
          <a:noFill/>
          <a:ln>
            <a:noFill/>
          </a:ln>
        </p:spPr>
      </p:pic>
      <p:pic>
        <p:nvPicPr>
          <p:cNvPr id="211" name="Google Shape;211;p18"/>
          <p:cNvPicPr preferRelativeResize="0"/>
          <p:nvPr/>
        </p:nvPicPr>
        <p:blipFill rotWithShape="1">
          <a:blip r:embed="rId5">
            <a:alphaModFix/>
          </a:blip>
          <a:srcRect/>
          <a:stretch/>
        </p:blipFill>
        <p:spPr>
          <a:xfrm>
            <a:off x="2297323" y="3690456"/>
            <a:ext cx="7597357" cy="1609649"/>
          </a:xfrm>
          <a:prstGeom prst="rect">
            <a:avLst/>
          </a:prstGeom>
          <a:noFill/>
          <a:ln>
            <a:noFill/>
          </a:ln>
        </p:spPr>
      </p:pic>
      <p:pic>
        <p:nvPicPr>
          <p:cNvPr id="212" name="Google Shape;212;p18"/>
          <p:cNvPicPr preferRelativeResize="0"/>
          <p:nvPr/>
        </p:nvPicPr>
        <p:blipFill rotWithShape="1">
          <a:blip r:embed="rId6">
            <a:alphaModFix/>
          </a:blip>
          <a:srcRect/>
          <a:stretch/>
        </p:blipFill>
        <p:spPr>
          <a:xfrm>
            <a:off x="235341" y="6255161"/>
            <a:ext cx="1964297" cy="412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p:nvPr/>
        </p:nvSpPr>
        <p:spPr>
          <a:xfrm>
            <a:off x="1459132" y="2644628"/>
            <a:ext cx="1681480"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2"/>
          <p:cNvSpPr txBox="1"/>
          <p:nvPr/>
        </p:nvSpPr>
        <p:spPr>
          <a:xfrm>
            <a:off x="3989883" y="2644628"/>
            <a:ext cx="1681480"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2"/>
          <p:cNvSpPr txBox="1"/>
          <p:nvPr/>
        </p:nvSpPr>
        <p:spPr>
          <a:xfrm>
            <a:off x="1803086" y="2336853"/>
            <a:ext cx="1681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2"/>
          <p:cNvSpPr txBox="1"/>
          <p:nvPr/>
        </p:nvSpPr>
        <p:spPr>
          <a:xfrm>
            <a:off x="9051388" y="2644628"/>
            <a:ext cx="1681480"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2"/>
          <p:cNvSpPr txBox="1"/>
          <p:nvPr/>
        </p:nvSpPr>
        <p:spPr>
          <a:xfrm>
            <a:off x="1459131"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IE" sz="1400" b="0" i="0" u="none" strike="noStrike" cap="none">
                <a:solidFill>
                  <a:schemeClr val="lt1"/>
                </a:solidFill>
                <a:latin typeface="Quattrocento Sans"/>
                <a:ea typeface="Quattrocento Sans"/>
                <a:cs typeface="Quattrocento Sans"/>
                <a:sym typeface="Quattrocento Sans"/>
              </a:rPr>
              <a:t>Here you could describe the topic of the section</a:t>
            </a:r>
            <a:endParaRPr sz="1400" b="0" i="0" u="none" strike="noStrike" cap="none">
              <a:solidFill>
                <a:srgbClr val="000000"/>
              </a:solidFill>
              <a:latin typeface="Arial"/>
              <a:ea typeface="Arial"/>
              <a:cs typeface="Arial"/>
              <a:sym typeface="Arial"/>
            </a:endParaRPr>
          </a:p>
        </p:txBody>
      </p:sp>
      <p:sp>
        <p:nvSpPr>
          <p:cNvPr id="97" name="Google Shape;97;p2"/>
          <p:cNvSpPr txBox="1"/>
          <p:nvPr/>
        </p:nvSpPr>
        <p:spPr>
          <a:xfrm>
            <a:off x="3475509" y="953543"/>
            <a:ext cx="51255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IE" sz="1400" b="0" i="0" u="none" strike="noStrike" cap="none">
                <a:solidFill>
                  <a:schemeClr val="lt1"/>
                </a:solidFill>
                <a:latin typeface="Quattrocento Sans"/>
                <a:ea typeface="Quattrocento Sans"/>
                <a:cs typeface="Quattrocento Sans"/>
                <a:sym typeface="Quattrocento Sans"/>
              </a:rPr>
              <a:t>Hdbchdcbhwdcbdwhc wdhbc hwdc hd chc hc hc hd chdc condhdclhwdbcdhbcw</a:t>
            </a:r>
            <a:endParaRPr sz="1400" b="0" i="0" u="none" strike="noStrike" cap="none">
              <a:solidFill>
                <a:srgbClr val="000000"/>
              </a:solidFill>
              <a:latin typeface="Arial"/>
              <a:ea typeface="Arial"/>
              <a:cs typeface="Arial"/>
              <a:sym typeface="Arial"/>
            </a:endParaRPr>
          </a:p>
        </p:txBody>
      </p:sp>
      <p:sp>
        <p:nvSpPr>
          <p:cNvPr id="98" name="Google Shape;98;p2"/>
          <p:cNvSpPr txBox="1"/>
          <p:nvPr/>
        </p:nvSpPr>
        <p:spPr>
          <a:xfrm>
            <a:off x="6520636"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IE" sz="1400" b="0" i="0" u="none" strike="noStrike" cap="none">
                <a:solidFill>
                  <a:schemeClr val="lt1"/>
                </a:solidFill>
                <a:latin typeface="Quattrocento Sans"/>
                <a:ea typeface="Quattrocento Sans"/>
                <a:cs typeface="Quattrocento Sans"/>
                <a:sym typeface="Quattrocento Sans"/>
              </a:rPr>
              <a:t>Here you could describe the topic of the section</a:t>
            </a:r>
            <a:endParaRPr sz="1400" b="0" i="0" u="none" strike="noStrike" cap="none">
              <a:solidFill>
                <a:srgbClr val="000000"/>
              </a:solidFill>
              <a:latin typeface="Arial"/>
              <a:ea typeface="Arial"/>
              <a:cs typeface="Arial"/>
              <a:sym typeface="Arial"/>
            </a:endParaRPr>
          </a:p>
        </p:txBody>
      </p:sp>
      <p:sp>
        <p:nvSpPr>
          <p:cNvPr id="99" name="Google Shape;99;p2"/>
          <p:cNvSpPr txBox="1"/>
          <p:nvPr/>
        </p:nvSpPr>
        <p:spPr>
          <a:xfrm>
            <a:off x="9051388"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IE" sz="1400" b="0" i="0" u="none" strike="noStrike" cap="none">
                <a:solidFill>
                  <a:schemeClr val="lt1"/>
                </a:solidFill>
                <a:latin typeface="Quattrocento Sans"/>
                <a:ea typeface="Quattrocento Sans"/>
                <a:cs typeface="Quattrocento Sans"/>
                <a:sym typeface="Quattrocento Sans"/>
              </a:rPr>
              <a:t>Here you could describe the topic of the section</a:t>
            </a:r>
            <a:endParaRPr sz="1400" b="0" i="0" u="none" strike="noStrike" cap="none">
              <a:solidFill>
                <a:srgbClr val="000000"/>
              </a:solidFill>
              <a:latin typeface="Arial"/>
              <a:ea typeface="Arial"/>
              <a:cs typeface="Arial"/>
              <a:sym typeface="Arial"/>
            </a:endParaRPr>
          </a:p>
        </p:txBody>
      </p:sp>
      <p:pic>
        <p:nvPicPr>
          <p:cNvPr id="100" name="Google Shape;100;p2"/>
          <p:cNvPicPr preferRelativeResize="0"/>
          <p:nvPr/>
        </p:nvPicPr>
        <p:blipFill rotWithShape="1">
          <a:blip r:embed="rId3">
            <a:alphaModFix/>
          </a:blip>
          <a:srcRect/>
          <a:stretch/>
        </p:blipFill>
        <p:spPr>
          <a:xfrm>
            <a:off x="11068051" y="174274"/>
            <a:ext cx="1013552" cy="181798"/>
          </a:xfrm>
          <a:prstGeom prst="rect">
            <a:avLst/>
          </a:prstGeom>
          <a:noFill/>
          <a:ln>
            <a:noFill/>
          </a:ln>
        </p:spPr>
      </p:pic>
      <p:pic>
        <p:nvPicPr>
          <p:cNvPr id="101" name="Google Shape;101;p2"/>
          <p:cNvPicPr preferRelativeResize="0"/>
          <p:nvPr/>
        </p:nvPicPr>
        <p:blipFill rotWithShape="1">
          <a:blip r:embed="rId4">
            <a:alphaModFix/>
          </a:blip>
          <a:srcRect/>
          <a:stretch/>
        </p:blipFill>
        <p:spPr>
          <a:xfrm>
            <a:off x="235341" y="6255161"/>
            <a:ext cx="1964299" cy="412100"/>
          </a:xfrm>
          <a:prstGeom prst="rect">
            <a:avLst/>
          </a:prstGeom>
          <a:noFill/>
          <a:ln>
            <a:noFill/>
          </a:ln>
        </p:spPr>
      </p:pic>
      <p:sp>
        <p:nvSpPr>
          <p:cNvPr id="102" name="Google Shape;102;p2"/>
          <p:cNvSpPr txBox="1"/>
          <p:nvPr/>
        </p:nvSpPr>
        <p:spPr>
          <a:xfrm>
            <a:off x="4572000" y="1343025"/>
            <a:ext cx="76437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3" name="Google Shape;103;p2"/>
          <p:cNvSpPr txBox="1"/>
          <p:nvPr/>
        </p:nvSpPr>
        <p:spPr>
          <a:xfrm>
            <a:off x="1659775" y="401393"/>
            <a:ext cx="8929800" cy="1646574"/>
          </a:xfrm>
          <a:prstGeom prst="rect">
            <a:avLst/>
          </a:prstGeom>
          <a:noFill/>
          <a:ln>
            <a:noFill/>
          </a:ln>
        </p:spPr>
        <p:txBody>
          <a:bodyPr spcFirstLastPara="1" wrap="square" lIns="91425" tIns="91425" rIns="91425" bIns="91425" anchor="t" anchorCtr="0">
            <a:spAutoFit/>
          </a:bodyPr>
          <a:lstStyle/>
          <a:p>
            <a:pPr lvl="0">
              <a:buSzPts val="3600"/>
            </a:pPr>
            <a:r>
              <a:rPr lang="sv-SE" sz="3600" b="1" i="1" dirty="0">
                <a:latin typeface="Calibri"/>
                <a:ea typeface="Calibri"/>
                <a:cs typeface="Calibri"/>
                <a:sym typeface="Calibri"/>
              </a:rPr>
              <a:t>Handbok för analys av information 
</a:t>
            </a:r>
            <a:endParaRPr sz="2300" b="1" i="1"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300"/>
              <a:buFont typeface="Arial"/>
              <a:buNone/>
            </a:pPr>
            <a:endParaRPr sz="2300" b="1" i="1" u="none" strike="noStrike" cap="none" dirty="0">
              <a:solidFill>
                <a:srgbClr val="000000"/>
              </a:solidFill>
              <a:latin typeface="Calibri"/>
              <a:ea typeface="Calibri"/>
              <a:cs typeface="Calibri"/>
              <a:sym typeface="Calibri"/>
            </a:endParaRPr>
          </a:p>
        </p:txBody>
      </p:sp>
      <p:sp>
        <p:nvSpPr>
          <p:cNvPr id="104" name="Google Shape;104;p2"/>
          <p:cNvSpPr txBox="1"/>
          <p:nvPr/>
        </p:nvSpPr>
        <p:spPr>
          <a:xfrm>
            <a:off x="1659775" y="2596038"/>
            <a:ext cx="7929600" cy="905100"/>
          </a:xfrm>
          <a:prstGeom prst="rect">
            <a:avLst/>
          </a:prstGeom>
          <a:noFill/>
          <a:ln>
            <a:noFill/>
          </a:ln>
        </p:spPr>
        <p:txBody>
          <a:bodyPr spcFirstLastPara="1" wrap="square" lIns="91425" tIns="91425" rIns="91425" bIns="91425" anchor="t" anchorCtr="0">
            <a:noAutofit/>
          </a:bodyPr>
          <a:lstStyle/>
          <a:p>
            <a:pPr lvl="0">
              <a:lnSpc>
                <a:spcPct val="110000"/>
              </a:lnSpc>
              <a:spcBef>
                <a:spcPts val="3000"/>
              </a:spcBef>
              <a:buClr>
                <a:schemeClr val="dk1"/>
              </a:buClr>
              <a:buSzPts val="1100"/>
            </a:pPr>
            <a:r>
              <a:rPr lang="sv-SE" sz="2300" b="1" dirty="0">
                <a:solidFill>
                  <a:srgbClr val="101010"/>
                </a:solidFill>
              </a:rPr>
              <a:t>Den yttersta auktoriteten måste alltid ligga hos individens eget förnuft och kritiska analys."
</a:t>
            </a:r>
            <a:r>
              <a:rPr lang="en-IE" sz="2250" b="0" i="1" u="none" strike="noStrike" cap="none" dirty="0">
                <a:solidFill>
                  <a:schemeClr val="dk1"/>
                </a:solidFill>
                <a:latin typeface="Arial"/>
                <a:ea typeface="Arial"/>
                <a:cs typeface="Arial"/>
                <a:sym typeface="Arial"/>
              </a:rPr>
              <a:t>- </a:t>
            </a:r>
            <a:r>
              <a:rPr lang="en-IE" sz="2250" i="1" dirty="0">
                <a:solidFill>
                  <a:schemeClr val="dk1"/>
                </a:solidFill>
              </a:rPr>
              <a:t>Dalai Lama</a:t>
            </a:r>
            <a:endParaRPr sz="22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3"/>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10" name="Google Shape;110;p3"/>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11" name="Google Shape;111;p3"/>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12" name="Google Shape;112;p3"/>
          <p:cNvSpPr/>
          <p:nvPr/>
        </p:nvSpPr>
        <p:spPr>
          <a:xfrm>
            <a:off x="2263945" y="1587447"/>
            <a:ext cx="7664100" cy="36831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 name="Google Shape;113;p3"/>
          <p:cNvSpPr txBox="1"/>
          <p:nvPr/>
        </p:nvSpPr>
        <p:spPr>
          <a:xfrm>
            <a:off x="2943584" y="1974013"/>
            <a:ext cx="7014300" cy="1200288"/>
          </a:xfrm>
          <a:prstGeom prst="rect">
            <a:avLst/>
          </a:prstGeom>
          <a:noFill/>
          <a:ln>
            <a:noFill/>
          </a:ln>
        </p:spPr>
        <p:txBody>
          <a:bodyPr spcFirstLastPara="1" wrap="square" lIns="91425" tIns="45700" rIns="91425" bIns="45700" anchor="t" anchorCtr="0">
            <a:spAutoFit/>
          </a:bodyPr>
          <a:lstStyle/>
          <a:p>
            <a:pPr lvl="0">
              <a:buSzPts val="3600"/>
            </a:pPr>
            <a:r>
              <a:rPr lang="en-IE" sz="3600" b="1" dirty="0" err="1">
                <a:solidFill>
                  <a:srgbClr val="BE1522"/>
                </a:solidFill>
                <a:latin typeface="Quattrocento Sans"/>
                <a:ea typeface="Quattrocento Sans"/>
                <a:cs typeface="Quattrocento Sans"/>
                <a:sym typeface="Quattrocento Sans"/>
              </a:rPr>
              <a:t>Analysfärdigheter</a:t>
            </a:r>
            <a:r>
              <a:rPr lang="en-IE" sz="3600" b="1" dirty="0">
                <a:solidFill>
                  <a:srgbClr val="BE1522"/>
                </a:solidFill>
                <a:latin typeface="Quattrocento Sans"/>
                <a:ea typeface="Quattrocento Sans"/>
                <a:cs typeface="Quattrocento Sans"/>
                <a:sym typeface="Quattrocento Sans"/>
              </a:rPr>
              <a:t> 
</a:t>
            </a:r>
            <a:endParaRPr sz="3600" b="1" i="0" u="none" strike="noStrike" cap="none" dirty="0">
              <a:solidFill>
                <a:srgbClr val="BE1522"/>
              </a:solidFill>
              <a:latin typeface="Quattrocento Sans"/>
              <a:ea typeface="Quattrocento Sans"/>
              <a:cs typeface="Quattrocento Sans"/>
              <a:sym typeface="Quattrocento Sans"/>
            </a:endParaRPr>
          </a:p>
        </p:txBody>
      </p:sp>
      <p:sp>
        <p:nvSpPr>
          <p:cNvPr id="114" name="Google Shape;114;p3"/>
          <p:cNvSpPr txBox="1"/>
          <p:nvPr/>
        </p:nvSpPr>
        <p:spPr>
          <a:xfrm>
            <a:off x="2943584" y="2857245"/>
            <a:ext cx="6486300" cy="954300"/>
          </a:xfrm>
          <a:prstGeom prst="rect">
            <a:avLst/>
          </a:prstGeom>
          <a:noFill/>
          <a:ln>
            <a:noFill/>
          </a:ln>
        </p:spPr>
        <p:txBody>
          <a:bodyPr spcFirstLastPara="1" wrap="square" lIns="91425" tIns="45700" rIns="91425" bIns="45700" anchor="t" anchorCtr="0">
            <a:spAutoFit/>
          </a:bodyPr>
          <a:lstStyle/>
          <a:p>
            <a:pPr lvl="0">
              <a:buClr>
                <a:schemeClr val="dk1"/>
              </a:buClr>
              <a:buSzPts val="1100"/>
            </a:pPr>
            <a:r>
              <a:rPr lang="en-IE" sz="2000" b="0" i="0" u="none" strike="noStrike" cap="none" dirty="0">
                <a:solidFill>
                  <a:schemeClr val="dk1"/>
                </a:solidFill>
                <a:latin typeface="Quattrocento Sans"/>
                <a:ea typeface="Quattrocento Sans"/>
                <a:cs typeface="Quattrocento Sans"/>
                <a:sym typeface="Quattrocento Sans"/>
              </a:rPr>
              <a:t> </a:t>
            </a:r>
            <a:r>
              <a:rPr lang="sv-SE" sz="1800" dirty="0">
                <a:solidFill>
                  <a:schemeClr val="dk1"/>
                </a:solidFill>
              </a:rPr>
              <a:t>Analysfärdigheter är användbara färdigheter inom många områden i livet, genom att korrekt genomföra analys ökar du chanserna att fatta rätt beslut för din distansarbetskarriär.</a:t>
            </a:r>
            <a:endParaRPr sz="1700" b="0" i="0" u="none" strike="noStrike" cap="none" dirty="0">
              <a:solidFill>
                <a:srgbClr val="000000"/>
              </a:solidFill>
              <a:latin typeface="Arial"/>
              <a:ea typeface="Arial"/>
              <a:cs typeface="Arial"/>
              <a:sym typeface="Arial"/>
            </a:endParaRPr>
          </a:p>
        </p:txBody>
      </p:sp>
      <p:pic>
        <p:nvPicPr>
          <p:cNvPr id="115" name="Google Shape;115;p3"/>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16" name="Google Shape;116;p3"/>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4"/>
          <p:cNvSpPr txBox="1">
            <a:spLocks noGrp="1"/>
          </p:cNvSpPr>
          <p:nvPr>
            <p:ph type="title"/>
          </p:nvPr>
        </p:nvSpPr>
        <p:spPr>
          <a:xfrm>
            <a:off x="3786886" y="961893"/>
            <a:ext cx="4618228" cy="491738"/>
          </a:xfrm>
          <a:prstGeom prst="rect">
            <a:avLst/>
          </a:prstGeom>
          <a:noFill/>
          <a:ln>
            <a:noFill/>
          </a:ln>
        </p:spPr>
        <p:txBody>
          <a:bodyPr spcFirstLastPara="1" wrap="square" lIns="91425" tIns="45700" rIns="91425" bIns="45700" anchor="ctr" anchorCtr="0">
            <a:noAutofit/>
          </a:bodyPr>
          <a:lstStyle/>
          <a:p>
            <a:pPr lvl="0" algn="ctr">
              <a:buClr>
                <a:srgbClr val="BE1522"/>
              </a:buClr>
              <a:buSzPts val="3600"/>
            </a:pPr>
            <a:r>
              <a:rPr lang="en-IE" sz="3600" b="1" dirty="0" err="1">
                <a:solidFill>
                  <a:srgbClr val="BE1522"/>
                </a:solidFill>
                <a:latin typeface="Quattrocento Sans"/>
                <a:ea typeface="Quattrocento Sans"/>
                <a:cs typeface="Quattrocento Sans"/>
                <a:sym typeface="Quattrocento Sans"/>
              </a:rPr>
              <a:t>Överbelastning</a:t>
            </a:r>
            <a:r>
              <a:rPr lang="en-IE" sz="3600" b="1" dirty="0">
                <a:solidFill>
                  <a:srgbClr val="BE1522"/>
                </a:solidFill>
                <a:latin typeface="Quattrocento Sans"/>
                <a:ea typeface="Quattrocento Sans"/>
                <a:cs typeface="Quattrocento Sans"/>
                <a:sym typeface="Quattrocento Sans"/>
              </a:rPr>
              <a:t> </a:t>
            </a:r>
            <a:r>
              <a:rPr lang="en-IE" sz="3600" b="1" dirty="0" err="1">
                <a:solidFill>
                  <a:srgbClr val="BE1522"/>
                </a:solidFill>
                <a:latin typeface="Quattrocento Sans"/>
                <a:ea typeface="Quattrocento Sans"/>
                <a:cs typeface="Quattrocento Sans"/>
                <a:sym typeface="Quattrocento Sans"/>
              </a:rPr>
              <a:t>av</a:t>
            </a:r>
            <a:r>
              <a:rPr lang="en-IE" sz="3600" b="1" dirty="0">
                <a:solidFill>
                  <a:srgbClr val="BE1522"/>
                </a:solidFill>
                <a:latin typeface="Quattrocento Sans"/>
                <a:ea typeface="Quattrocento Sans"/>
                <a:cs typeface="Quattrocento Sans"/>
                <a:sym typeface="Quattrocento Sans"/>
              </a:rPr>
              <a:t> information
</a:t>
            </a:r>
            <a:endParaRPr dirty="0"/>
          </a:p>
        </p:txBody>
      </p:sp>
      <p:sp>
        <p:nvSpPr>
          <p:cNvPr id="122" name="Google Shape;122;p4"/>
          <p:cNvSpPr txBox="1"/>
          <p:nvPr/>
        </p:nvSpPr>
        <p:spPr>
          <a:xfrm>
            <a:off x="2251311" y="1471132"/>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200"/>
              <a:buFont typeface="Quattrocento Sans"/>
              <a:buNone/>
            </a:pPr>
            <a:endParaRPr sz="1400" b="0" i="0" u="none" strike="noStrike" cap="none">
              <a:solidFill>
                <a:srgbClr val="000000"/>
              </a:solidFill>
              <a:latin typeface="Arial"/>
              <a:ea typeface="Arial"/>
              <a:cs typeface="Arial"/>
              <a:sym typeface="Arial"/>
            </a:endParaRPr>
          </a:p>
        </p:txBody>
      </p:sp>
      <p:sp>
        <p:nvSpPr>
          <p:cNvPr id="123" name="Google Shape;123;p4"/>
          <p:cNvSpPr txBox="1"/>
          <p:nvPr/>
        </p:nvSpPr>
        <p:spPr>
          <a:xfrm flipH="1">
            <a:off x="3006505" y="2413402"/>
            <a:ext cx="7261200" cy="1580400"/>
          </a:xfrm>
          <a:prstGeom prst="rect">
            <a:avLst/>
          </a:prstGeom>
          <a:noFill/>
          <a:ln>
            <a:noFill/>
          </a:ln>
        </p:spPr>
        <p:txBody>
          <a:bodyPr spcFirstLastPara="1" wrap="square" lIns="91425" tIns="45700" rIns="91425" bIns="45700" anchor="ctr" anchorCtr="0">
            <a:noAutofit/>
          </a:bodyPr>
          <a:lstStyle/>
          <a:p>
            <a:pPr lvl="0">
              <a:lnSpc>
                <a:spcPct val="115000"/>
              </a:lnSpc>
              <a:buClr>
                <a:schemeClr val="dk1"/>
              </a:buClr>
              <a:buSzPts val="1100"/>
            </a:pPr>
            <a:r>
              <a:rPr lang="sv-SE" sz="2100" b="1" dirty="0">
                <a:solidFill>
                  <a:schemeClr val="dk1"/>
                </a:solidFill>
              </a:rPr>
              <a:t>I modern tid finns det miljarder delar av information tillgänglig för er, inte all denna information skapades lika dock. Att ha förmågan att urskilja värdet av en information är en nödvändig färdighet för en distans arbetskarriär
</a:t>
            </a:r>
            <a:endParaRPr sz="1400" b="0" i="0" u="none" strike="noStrike" cap="none" dirty="0">
              <a:solidFill>
                <a:srgbClr val="000000"/>
              </a:solidFill>
              <a:latin typeface="Arial"/>
              <a:ea typeface="Arial"/>
              <a:cs typeface="Arial"/>
              <a:sym typeface="Arial"/>
            </a:endParaRPr>
          </a:p>
        </p:txBody>
      </p:sp>
      <p:sp>
        <p:nvSpPr>
          <p:cNvPr id="124" name="Google Shape;124;p4"/>
          <p:cNvSpPr txBox="1"/>
          <p:nvPr/>
        </p:nvSpPr>
        <p:spPr>
          <a:xfrm>
            <a:off x="2251311" y="2737598"/>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200"/>
              <a:buFont typeface="Quattrocento Sans"/>
              <a:buNone/>
            </a:pPr>
            <a:endParaRPr sz="1400" b="0" i="0" u="none" strike="noStrike" cap="none">
              <a:solidFill>
                <a:srgbClr val="000000"/>
              </a:solidFill>
              <a:latin typeface="Arial"/>
              <a:ea typeface="Arial"/>
              <a:cs typeface="Arial"/>
              <a:sym typeface="Arial"/>
            </a:endParaRPr>
          </a:p>
        </p:txBody>
      </p:sp>
      <p:sp>
        <p:nvSpPr>
          <p:cNvPr id="125" name="Google Shape;125;p4"/>
          <p:cNvSpPr txBox="1"/>
          <p:nvPr/>
        </p:nvSpPr>
        <p:spPr>
          <a:xfrm>
            <a:off x="2251311" y="3917766"/>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200"/>
              <a:buFont typeface="Quattrocento Sans"/>
              <a:buNone/>
            </a:pPr>
            <a:endParaRPr sz="1400" b="0" i="0" u="none" strike="noStrike" cap="none">
              <a:solidFill>
                <a:srgbClr val="000000"/>
              </a:solidFill>
              <a:latin typeface="Arial"/>
              <a:ea typeface="Arial"/>
              <a:cs typeface="Arial"/>
              <a:sym typeface="Arial"/>
            </a:endParaRPr>
          </a:p>
        </p:txBody>
      </p:sp>
      <p:sp>
        <p:nvSpPr>
          <p:cNvPr id="126" name="Google Shape;126;p4"/>
          <p:cNvSpPr txBox="1"/>
          <p:nvPr/>
        </p:nvSpPr>
        <p:spPr>
          <a:xfrm>
            <a:off x="2251311" y="5158500"/>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200"/>
              <a:buFont typeface="Quattrocento Sans"/>
              <a:buNone/>
            </a:pPr>
            <a:endParaRPr sz="1400" b="0" i="0" u="none" strike="noStrike" cap="none">
              <a:solidFill>
                <a:srgbClr val="000000"/>
              </a:solidFill>
              <a:latin typeface="Arial"/>
              <a:ea typeface="Arial"/>
              <a:cs typeface="Arial"/>
              <a:sym typeface="Arial"/>
            </a:endParaRPr>
          </a:p>
        </p:txBody>
      </p:sp>
      <p:sp>
        <p:nvSpPr>
          <p:cNvPr id="127" name="Google Shape;127;p4"/>
          <p:cNvSpPr txBox="1"/>
          <p:nvPr/>
        </p:nvSpPr>
        <p:spPr>
          <a:xfrm>
            <a:off x="3741208" y="5158500"/>
            <a:ext cx="7261149"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3F3F3F"/>
              </a:buClr>
              <a:buSzPts val="2000"/>
              <a:buFont typeface="Quattrocento Sans"/>
              <a:buNone/>
            </a:pPr>
            <a:endParaRPr sz="1400" b="0" i="0" u="none" strike="noStrike" cap="none">
              <a:solidFill>
                <a:srgbClr val="000000"/>
              </a:solidFill>
              <a:latin typeface="Arial"/>
              <a:ea typeface="Arial"/>
              <a:cs typeface="Arial"/>
              <a:sym typeface="Arial"/>
            </a:endParaRPr>
          </a:p>
        </p:txBody>
      </p:sp>
      <p:sp>
        <p:nvSpPr>
          <p:cNvPr id="128" name="Google Shape;128;p4"/>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29" name="Google Shape;129;p4" descr="Text&#10;&#10;Description automatically generated"/>
          <p:cNvPicPr preferRelativeResize="0"/>
          <p:nvPr/>
        </p:nvPicPr>
        <p:blipFill rotWithShape="1">
          <a:blip r:embed="rId3">
            <a:alphaModFix/>
          </a:blip>
          <a:srcRect/>
          <a:stretch/>
        </p:blipFill>
        <p:spPr>
          <a:xfrm>
            <a:off x="235341" y="6247302"/>
            <a:ext cx="1964299" cy="427819"/>
          </a:xfrm>
          <a:prstGeom prst="rect">
            <a:avLst/>
          </a:prstGeom>
          <a:noFill/>
          <a:ln>
            <a:noFill/>
          </a:ln>
        </p:spPr>
      </p:pic>
      <p:sp>
        <p:nvSpPr>
          <p:cNvPr id="130" name="Google Shape;130;p4"/>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31" name="Google Shape;131;p4"/>
          <p:cNvPicPr preferRelativeResize="0"/>
          <p:nvPr/>
        </p:nvPicPr>
        <p:blipFill rotWithShape="1">
          <a:blip r:embed="rId4">
            <a:alphaModFix/>
          </a:blip>
          <a:srcRect t="1926"/>
          <a:stretch/>
        </p:blipFill>
        <p:spPr>
          <a:xfrm>
            <a:off x="1045611" y="0"/>
            <a:ext cx="897978" cy="5820508"/>
          </a:xfrm>
          <a:prstGeom prst="rect">
            <a:avLst/>
          </a:prstGeom>
          <a:noFill/>
          <a:ln>
            <a:noFill/>
          </a:ln>
        </p:spPr>
      </p:pic>
      <p:pic>
        <p:nvPicPr>
          <p:cNvPr id="132" name="Google Shape;132;p4"/>
          <p:cNvPicPr preferRelativeResize="0"/>
          <p:nvPr/>
        </p:nvPicPr>
        <p:blipFill rotWithShape="1">
          <a:blip r:embed="rId5">
            <a:alphaModFix/>
          </a:blip>
          <a:srcRect/>
          <a:stretch/>
        </p:blipFill>
        <p:spPr>
          <a:xfrm>
            <a:off x="11002357" y="219532"/>
            <a:ext cx="1013552" cy="181798"/>
          </a:xfrm>
          <a:prstGeom prst="rect">
            <a:avLst/>
          </a:prstGeom>
          <a:noFill/>
          <a:ln>
            <a:noFill/>
          </a:ln>
        </p:spPr>
      </p:pic>
      <p:pic>
        <p:nvPicPr>
          <p:cNvPr id="133" name="Google Shape;133;p4"/>
          <p:cNvPicPr preferRelativeResize="0"/>
          <p:nvPr/>
        </p:nvPicPr>
        <p:blipFill rotWithShape="1">
          <a:blip r:embed="rId6">
            <a:alphaModFix/>
          </a:blip>
          <a:srcRect/>
          <a:stretch/>
        </p:blipFill>
        <p:spPr>
          <a:xfrm>
            <a:off x="235341" y="6255161"/>
            <a:ext cx="1964299" cy="412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5"/>
          <p:cNvSpPr txBox="1">
            <a:spLocks noGrp="1"/>
          </p:cNvSpPr>
          <p:nvPr>
            <p:ph type="title"/>
          </p:nvPr>
        </p:nvSpPr>
        <p:spPr>
          <a:xfrm>
            <a:off x="3017850" y="818406"/>
            <a:ext cx="5739338" cy="525934"/>
          </a:xfrm>
          <a:prstGeom prst="rect">
            <a:avLst/>
          </a:prstGeom>
          <a:noFill/>
          <a:ln>
            <a:noFill/>
          </a:ln>
        </p:spPr>
        <p:txBody>
          <a:bodyPr spcFirstLastPara="1" wrap="square" lIns="91425" tIns="45700" rIns="91425" bIns="45700" anchor="ctr" anchorCtr="0">
            <a:noAutofit/>
          </a:bodyPr>
          <a:lstStyle/>
          <a:p>
            <a:pPr lvl="0" algn="ctr">
              <a:buClr>
                <a:srgbClr val="662483"/>
              </a:buClr>
              <a:buSzPts val="3600"/>
            </a:pPr>
            <a:r>
              <a:rPr lang="en-IE" sz="3600" b="1" dirty="0" err="1">
                <a:solidFill>
                  <a:srgbClr val="662483"/>
                </a:solidFill>
                <a:latin typeface="Quattrocento Sans"/>
                <a:ea typeface="Quattrocento Sans"/>
                <a:cs typeface="Quattrocento Sans"/>
                <a:sym typeface="Quattrocento Sans"/>
              </a:rPr>
              <a:t>Bekräfta</a:t>
            </a:r>
            <a:r>
              <a:rPr lang="en-IE" sz="3600" b="1" dirty="0">
                <a:solidFill>
                  <a:srgbClr val="662483"/>
                </a:solidFill>
                <a:latin typeface="Quattrocento Sans"/>
                <a:ea typeface="Quattrocento Sans"/>
                <a:cs typeface="Quattrocento Sans"/>
                <a:sym typeface="Quattrocento Sans"/>
              </a:rPr>
              <a:t> </a:t>
            </a:r>
            <a:r>
              <a:rPr lang="en-IE" sz="3600" b="1" dirty="0" err="1">
                <a:solidFill>
                  <a:srgbClr val="662483"/>
                </a:solidFill>
                <a:latin typeface="Quattrocento Sans"/>
                <a:ea typeface="Quattrocento Sans"/>
                <a:cs typeface="Quattrocento Sans"/>
                <a:sym typeface="Quattrocento Sans"/>
              </a:rPr>
              <a:t>källor</a:t>
            </a:r>
            <a:r>
              <a:rPr lang="en-IE" sz="3600" b="1" dirty="0">
                <a:solidFill>
                  <a:srgbClr val="662483"/>
                </a:solidFill>
                <a:latin typeface="Quattrocento Sans"/>
                <a:ea typeface="Quattrocento Sans"/>
                <a:cs typeface="Quattrocento Sans"/>
                <a:sym typeface="Quattrocento Sans"/>
              </a:rPr>
              <a:t>
</a:t>
            </a:r>
            <a:endParaRPr dirty="0"/>
          </a:p>
        </p:txBody>
      </p:sp>
      <p:sp>
        <p:nvSpPr>
          <p:cNvPr id="139" name="Google Shape;139;p5"/>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0" name="Google Shape;140;p5"/>
          <p:cNvPicPr preferRelativeResize="0"/>
          <p:nvPr/>
        </p:nvPicPr>
        <p:blipFill rotWithShape="1">
          <a:blip r:embed="rId3">
            <a:alphaModFix/>
          </a:blip>
          <a:srcRect/>
          <a:stretch/>
        </p:blipFill>
        <p:spPr>
          <a:xfrm>
            <a:off x="10984241" y="164749"/>
            <a:ext cx="1068327" cy="225776"/>
          </a:xfrm>
          <a:prstGeom prst="rect">
            <a:avLst/>
          </a:prstGeom>
          <a:noFill/>
          <a:ln>
            <a:noFill/>
          </a:ln>
        </p:spPr>
      </p:pic>
      <p:pic>
        <p:nvPicPr>
          <p:cNvPr id="141" name="Google Shape;141;p5"/>
          <p:cNvPicPr preferRelativeResize="0"/>
          <p:nvPr/>
        </p:nvPicPr>
        <p:blipFill rotWithShape="1">
          <a:blip r:embed="rId4">
            <a:alphaModFix/>
          </a:blip>
          <a:srcRect/>
          <a:stretch/>
        </p:blipFill>
        <p:spPr>
          <a:xfrm>
            <a:off x="235341" y="6255161"/>
            <a:ext cx="1964299" cy="412100"/>
          </a:xfrm>
          <a:prstGeom prst="rect">
            <a:avLst/>
          </a:prstGeom>
          <a:noFill/>
          <a:ln>
            <a:noFill/>
          </a:ln>
        </p:spPr>
      </p:pic>
      <p:sp>
        <p:nvSpPr>
          <p:cNvPr id="142" name="Google Shape;142;p5"/>
          <p:cNvSpPr txBox="1"/>
          <p:nvPr/>
        </p:nvSpPr>
        <p:spPr>
          <a:xfrm>
            <a:off x="1928825" y="2200275"/>
            <a:ext cx="8401200" cy="2414477"/>
          </a:xfrm>
          <a:prstGeom prst="rect">
            <a:avLst/>
          </a:prstGeom>
          <a:noFill/>
          <a:ln>
            <a:noFill/>
          </a:ln>
        </p:spPr>
        <p:txBody>
          <a:bodyPr spcFirstLastPara="1" wrap="square" lIns="91425" tIns="91425" rIns="91425" bIns="91425" anchor="t" anchorCtr="0">
            <a:spAutoFit/>
          </a:bodyPr>
          <a:lstStyle/>
          <a:p>
            <a:pPr lvl="0">
              <a:lnSpc>
                <a:spcPct val="115000"/>
              </a:lnSpc>
              <a:buClr>
                <a:schemeClr val="dk1"/>
              </a:buClr>
              <a:buSzPts val="1100"/>
            </a:pPr>
            <a:r>
              <a:rPr lang="sv-SE" sz="2100" dirty="0">
                <a:solidFill>
                  <a:schemeClr val="dk1"/>
                </a:solidFill>
              </a:rPr>
              <a:t>Det är viktigt att analysera informationskällan såväl som själva informationen, viss information som finns tillgänglig online kan vara avsiktligt vilseledande, till exempel kan information från en missnöjd anställd få en organisation att verka oattraktiv att arbeta för men du måste komma ihåg källan till denna information 
</a:t>
            </a:r>
            <a:endParaRPr sz="14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6"/>
          <p:cNvPicPr preferRelativeResize="0"/>
          <p:nvPr/>
        </p:nvPicPr>
        <p:blipFill rotWithShape="1">
          <a:blip r:embed="rId3">
            <a:alphaModFix/>
          </a:blip>
          <a:srcRect/>
          <a:stretch/>
        </p:blipFill>
        <p:spPr>
          <a:xfrm>
            <a:off x="0" y="-401297"/>
            <a:ext cx="12192000" cy="6858001"/>
          </a:xfrm>
          <a:prstGeom prst="rect">
            <a:avLst/>
          </a:prstGeom>
          <a:noFill/>
          <a:ln>
            <a:noFill/>
          </a:ln>
        </p:spPr>
      </p:pic>
      <p:sp>
        <p:nvSpPr>
          <p:cNvPr id="148" name="Google Shape;148;p6"/>
          <p:cNvSpPr txBox="1"/>
          <p:nvPr/>
        </p:nvSpPr>
        <p:spPr>
          <a:xfrm>
            <a:off x="8228037" y="2211031"/>
            <a:ext cx="1765200" cy="3936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lt1"/>
              </a:buClr>
              <a:buSzPts val="1600"/>
              <a:buFont typeface="Fjalla One"/>
              <a:buNone/>
            </a:pPr>
            <a:endParaRPr sz="1400" b="0" i="0" u="none" strike="noStrike" cap="none">
              <a:solidFill>
                <a:srgbClr val="000000"/>
              </a:solidFill>
              <a:latin typeface="Arial"/>
              <a:ea typeface="Arial"/>
              <a:cs typeface="Arial"/>
              <a:sym typeface="Arial"/>
            </a:endParaRPr>
          </a:p>
        </p:txBody>
      </p:sp>
      <p:sp>
        <p:nvSpPr>
          <p:cNvPr id="149" name="Google Shape;149;p6"/>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sp>
        <p:nvSpPr>
          <p:cNvPr id="150" name="Google Shape;150;p6"/>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1" name="Google Shape;151;p6"/>
          <p:cNvPicPr preferRelativeResize="0"/>
          <p:nvPr/>
        </p:nvPicPr>
        <p:blipFill rotWithShape="1">
          <a:blip r:embed="rId4">
            <a:alphaModFix/>
          </a:blip>
          <a:srcRect/>
          <a:stretch/>
        </p:blipFill>
        <p:spPr>
          <a:xfrm>
            <a:off x="11002357" y="219532"/>
            <a:ext cx="1013552" cy="181798"/>
          </a:xfrm>
          <a:prstGeom prst="rect">
            <a:avLst/>
          </a:prstGeom>
          <a:noFill/>
          <a:ln>
            <a:noFill/>
          </a:ln>
        </p:spPr>
      </p:pic>
      <p:pic>
        <p:nvPicPr>
          <p:cNvPr id="152" name="Google Shape;152;p6"/>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153" name="Google Shape;153;p6"/>
          <p:cNvSpPr txBox="1"/>
          <p:nvPr/>
        </p:nvSpPr>
        <p:spPr>
          <a:xfrm>
            <a:off x="1743075" y="495650"/>
            <a:ext cx="7872300" cy="1292631"/>
          </a:xfrm>
          <a:prstGeom prst="rect">
            <a:avLst/>
          </a:prstGeom>
          <a:noFill/>
          <a:ln>
            <a:noFill/>
          </a:ln>
        </p:spPr>
        <p:txBody>
          <a:bodyPr spcFirstLastPara="1" wrap="square" lIns="91425" tIns="91425" rIns="91425" bIns="91425" anchor="t" anchorCtr="0">
            <a:spAutoFit/>
          </a:bodyPr>
          <a:lstStyle/>
          <a:p>
            <a:pPr lvl="0">
              <a:buSzPts val="3600"/>
            </a:pPr>
            <a:r>
              <a:rPr lang="en-IE" sz="3600" dirty="0" err="1">
                <a:solidFill>
                  <a:schemeClr val="lt1"/>
                </a:solidFill>
                <a:latin typeface="Calibri"/>
                <a:ea typeface="Calibri"/>
                <a:cs typeface="Calibri"/>
                <a:sym typeface="Calibri"/>
              </a:rPr>
              <a:t>Utveckla</a:t>
            </a:r>
            <a:r>
              <a:rPr lang="en-IE" sz="3600" dirty="0">
                <a:solidFill>
                  <a:schemeClr val="lt1"/>
                </a:solidFill>
                <a:latin typeface="Calibri"/>
                <a:ea typeface="Calibri"/>
                <a:cs typeface="Calibri"/>
                <a:sym typeface="Calibri"/>
              </a:rPr>
              <a:t> </a:t>
            </a:r>
            <a:r>
              <a:rPr lang="en-IE" sz="3600" dirty="0" err="1">
                <a:solidFill>
                  <a:schemeClr val="lt1"/>
                </a:solidFill>
                <a:latin typeface="Calibri"/>
                <a:ea typeface="Calibri"/>
                <a:cs typeface="Calibri"/>
                <a:sym typeface="Calibri"/>
              </a:rPr>
              <a:t>dina</a:t>
            </a:r>
            <a:r>
              <a:rPr lang="en-IE" sz="3600" dirty="0">
                <a:solidFill>
                  <a:schemeClr val="lt1"/>
                </a:solidFill>
                <a:latin typeface="Calibri"/>
                <a:ea typeface="Calibri"/>
                <a:cs typeface="Calibri"/>
                <a:sym typeface="Calibri"/>
              </a:rPr>
              <a:t> </a:t>
            </a:r>
            <a:r>
              <a:rPr lang="en-IE" sz="3600" dirty="0" err="1">
                <a:solidFill>
                  <a:schemeClr val="lt1"/>
                </a:solidFill>
                <a:latin typeface="Calibri"/>
                <a:ea typeface="Calibri"/>
                <a:cs typeface="Calibri"/>
                <a:sym typeface="Calibri"/>
              </a:rPr>
              <a:t>analytiska</a:t>
            </a:r>
            <a:r>
              <a:rPr lang="en-IE" sz="3600" dirty="0">
                <a:solidFill>
                  <a:schemeClr val="lt1"/>
                </a:solidFill>
                <a:latin typeface="Calibri"/>
                <a:ea typeface="Calibri"/>
                <a:cs typeface="Calibri"/>
                <a:sym typeface="Calibri"/>
              </a:rPr>
              <a:t> </a:t>
            </a:r>
            <a:r>
              <a:rPr lang="en-IE" sz="3600" dirty="0" err="1">
                <a:solidFill>
                  <a:schemeClr val="lt1"/>
                </a:solidFill>
                <a:latin typeface="Calibri"/>
                <a:ea typeface="Calibri"/>
                <a:cs typeface="Calibri"/>
                <a:sym typeface="Calibri"/>
              </a:rPr>
              <a:t>färdigheter</a:t>
            </a:r>
            <a:r>
              <a:rPr lang="en-IE" sz="3600" dirty="0">
                <a:solidFill>
                  <a:schemeClr val="lt1"/>
                </a:solidFill>
                <a:latin typeface="Calibri"/>
                <a:ea typeface="Calibri"/>
                <a:cs typeface="Calibri"/>
                <a:sym typeface="Calibri"/>
              </a:rPr>
              <a:t>
</a:t>
            </a:r>
            <a:endParaRPr sz="3600" b="0" i="0" u="none" strike="noStrike" cap="none" dirty="0">
              <a:solidFill>
                <a:schemeClr val="lt1"/>
              </a:solidFill>
              <a:latin typeface="Calibri"/>
              <a:ea typeface="Calibri"/>
              <a:cs typeface="Calibri"/>
              <a:sym typeface="Calibri"/>
            </a:endParaRPr>
          </a:p>
        </p:txBody>
      </p:sp>
      <p:sp>
        <p:nvSpPr>
          <p:cNvPr id="154" name="Google Shape;154;p6"/>
          <p:cNvSpPr txBox="1"/>
          <p:nvPr/>
        </p:nvSpPr>
        <p:spPr>
          <a:xfrm>
            <a:off x="2293625" y="2211025"/>
            <a:ext cx="7329600" cy="2131322"/>
          </a:xfrm>
          <a:prstGeom prst="rect">
            <a:avLst/>
          </a:prstGeom>
          <a:noFill/>
          <a:ln>
            <a:noFill/>
          </a:ln>
        </p:spPr>
        <p:txBody>
          <a:bodyPr spcFirstLastPara="1" wrap="square" lIns="91425" tIns="91425" rIns="91425" bIns="91425" anchor="t" anchorCtr="0">
            <a:spAutoFit/>
          </a:bodyPr>
          <a:lstStyle/>
          <a:p>
            <a:pPr lvl="0">
              <a:lnSpc>
                <a:spcPct val="115000"/>
              </a:lnSpc>
              <a:buClr>
                <a:schemeClr val="dk1"/>
              </a:buClr>
              <a:buSzPts val="1100"/>
            </a:pPr>
            <a:r>
              <a:rPr lang="sv-SE" sz="2200" dirty="0">
                <a:solidFill>
                  <a:schemeClr val="lt1"/>
                </a:solidFill>
              </a:rPr>
              <a:t>När du utför analys av information som du har samlat in måste du kombinera din kunskap om ämnet med en systematisk och konsekvent process som på ett tillförlitligt sätt leder dig till rätt beslut .
</a:t>
            </a:r>
            <a:endParaRPr sz="2100"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7"/>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60" name="Google Shape;160;p7"/>
          <p:cNvSpPr txBox="1"/>
          <p:nvPr/>
        </p:nvSpPr>
        <p:spPr>
          <a:xfrm>
            <a:off x="3025277" y="1095150"/>
            <a:ext cx="4556700" cy="1232400"/>
          </a:xfrm>
          <a:prstGeom prst="rect">
            <a:avLst/>
          </a:prstGeom>
          <a:noFill/>
          <a:ln>
            <a:noFill/>
          </a:ln>
        </p:spPr>
        <p:txBody>
          <a:bodyPr spcFirstLastPara="1" wrap="square" lIns="91425" tIns="91425" rIns="91425" bIns="91425" anchor="t" anchorCtr="0">
            <a:noAutofit/>
          </a:bodyPr>
          <a:lstStyle/>
          <a:p>
            <a:pPr lvl="0">
              <a:buClr>
                <a:schemeClr val="lt1"/>
              </a:buClr>
              <a:buSzPts val="3600"/>
            </a:pPr>
            <a:r>
              <a:rPr lang="en-IE" sz="3600" b="1" dirty="0">
                <a:solidFill>
                  <a:schemeClr val="lt1"/>
                </a:solidFill>
                <a:latin typeface="Quattrocento Sans"/>
                <a:ea typeface="Quattrocento Sans"/>
                <a:cs typeface="Quattrocento Sans"/>
                <a:sym typeface="Quattrocento Sans"/>
              </a:rPr>
              <a:t>Lita </a:t>
            </a:r>
            <a:r>
              <a:rPr lang="en-IE" sz="3600" b="1" dirty="0" err="1">
                <a:solidFill>
                  <a:schemeClr val="lt1"/>
                </a:solidFill>
                <a:latin typeface="Quattrocento Sans"/>
                <a:ea typeface="Quattrocento Sans"/>
                <a:cs typeface="Quattrocento Sans"/>
                <a:sym typeface="Quattrocento Sans"/>
              </a:rPr>
              <a:t>på</a:t>
            </a:r>
            <a:r>
              <a:rPr lang="en-IE" sz="3600" b="1" dirty="0">
                <a:solidFill>
                  <a:schemeClr val="lt1"/>
                </a:solidFill>
                <a:latin typeface="Quattrocento Sans"/>
                <a:ea typeface="Quattrocento Sans"/>
                <a:cs typeface="Quattrocento Sans"/>
                <a:sym typeface="Quattrocento Sans"/>
              </a:rPr>
              <a:t> </a:t>
            </a:r>
            <a:r>
              <a:rPr lang="en-IE" sz="3600" b="1" dirty="0" err="1">
                <a:solidFill>
                  <a:schemeClr val="lt1"/>
                </a:solidFill>
                <a:latin typeface="Quattrocento Sans"/>
                <a:ea typeface="Quattrocento Sans"/>
                <a:cs typeface="Quattrocento Sans"/>
                <a:sym typeface="Quattrocento Sans"/>
              </a:rPr>
              <a:t>processen</a:t>
            </a:r>
            <a:r>
              <a:rPr lang="en-IE" sz="3600" b="1" dirty="0">
                <a:solidFill>
                  <a:schemeClr val="lt1"/>
                </a:solidFill>
                <a:latin typeface="Quattrocento Sans"/>
                <a:ea typeface="Quattrocento Sans"/>
                <a:cs typeface="Quattrocento Sans"/>
                <a:sym typeface="Quattrocento Sans"/>
              </a:rPr>
              <a:t>
</a:t>
            </a:r>
            <a:endParaRPr sz="4400" b="1" i="0" u="none" strike="noStrike" cap="none" dirty="0">
              <a:solidFill>
                <a:schemeClr val="lt1"/>
              </a:solidFill>
              <a:latin typeface="Quattrocento Sans"/>
              <a:ea typeface="Quattrocento Sans"/>
              <a:cs typeface="Quattrocento Sans"/>
              <a:sym typeface="Quattrocento Sans"/>
            </a:endParaRPr>
          </a:p>
        </p:txBody>
      </p:sp>
      <p:sp>
        <p:nvSpPr>
          <p:cNvPr id="161" name="Google Shape;161;p7"/>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2" name="Google Shape;162;p7"/>
          <p:cNvPicPr preferRelativeResize="0"/>
          <p:nvPr/>
        </p:nvPicPr>
        <p:blipFill rotWithShape="1">
          <a:blip r:embed="rId4">
            <a:alphaModFix/>
          </a:blip>
          <a:srcRect/>
          <a:stretch/>
        </p:blipFill>
        <p:spPr>
          <a:xfrm>
            <a:off x="11002357" y="219532"/>
            <a:ext cx="1013552" cy="181798"/>
          </a:xfrm>
          <a:prstGeom prst="rect">
            <a:avLst/>
          </a:prstGeom>
          <a:noFill/>
          <a:ln>
            <a:noFill/>
          </a:ln>
        </p:spPr>
      </p:pic>
      <p:sp>
        <p:nvSpPr>
          <p:cNvPr id="163" name="Google Shape;163;p7"/>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64" name="Google Shape;164;p7"/>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165" name="Google Shape;165;p7"/>
          <p:cNvSpPr txBox="1"/>
          <p:nvPr/>
        </p:nvSpPr>
        <p:spPr>
          <a:xfrm>
            <a:off x="1557350" y="2986075"/>
            <a:ext cx="7858200" cy="3033877"/>
          </a:xfrm>
          <a:prstGeom prst="rect">
            <a:avLst/>
          </a:prstGeom>
          <a:noFill/>
          <a:ln>
            <a:noFill/>
          </a:ln>
        </p:spPr>
        <p:txBody>
          <a:bodyPr spcFirstLastPara="1" wrap="square" lIns="91425" tIns="91425" rIns="91425" bIns="91425" anchor="t" anchorCtr="0">
            <a:spAutoFit/>
          </a:bodyPr>
          <a:lstStyle/>
          <a:p>
            <a:pPr lvl="0">
              <a:lnSpc>
                <a:spcPct val="115000"/>
              </a:lnSpc>
              <a:buClr>
                <a:schemeClr val="dk1"/>
              </a:buClr>
              <a:buSzPts val="1100"/>
            </a:pPr>
            <a:r>
              <a:rPr lang="sv-SE" sz="2300" dirty="0">
                <a:solidFill>
                  <a:schemeClr val="lt1"/>
                </a:solidFill>
              </a:rPr>
              <a:t>Nyckeln till konsekventa och tillförlitliga analysresultat är processen. Det är viktigt att du utvecklar en analysprocess som passar dig och som fungerar för dig. Ett exempel på en analysprocess skulle innefatta att samla in information, bestämma noggrannhet, identifiera partiskhet, känna igen teman och relevanta bitar av information.
</a:t>
            </a:r>
            <a:endParaRPr sz="2200"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8"/>
          <p:cNvSpPr txBox="1"/>
          <p:nvPr/>
        </p:nvSpPr>
        <p:spPr>
          <a:xfrm>
            <a:off x="952975" y="628648"/>
            <a:ext cx="7014300" cy="1200288"/>
          </a:xfrm>
          <a:prstGeom prst="rect">
            <a:avLst/>
          </a:prstGeom>
          <a:noFill/>
          <a:ln>
            <a:noFill/>
          </a:ln>
        </p:spPr>
        <p:txBody>
          <a:bodyPr spcFirstLastPara="1" wrap="square" lIns="91425" tIns="45700" rIns="91425" bIns="45700" anchor="t" anchorCtr="0">
            <a:spAutoFit/>
          </a:bodyPr>
          <a:lstStyle/>
          <a:p>
            <a:pPr lvl="0">
              <a:buSzPts val="3600"/>
            </a:pPr>
            <a:r>
              <a:rPr lang="en-IE" sz="3600" b="1" dirty="0" err="1">
                <a:solidFill>
                  <a:srgbClr val="662483"/>
                </a:solidFill>
                <a:latin typeface="Quattrocento Sans"/>
                <a:ea typeface="Quattrocento Sans"/>
                <a:cs typeface="Quattrocento Sans"/>
                <a:sym typeface="Quattrocento Sans"/>
              </a:rPr>
              <a:t>Hur</a:t>
            </a:r>
            <a:r>
              <a:rPr lang="en-IE" sz="3600" b="1" dirty="0">
                <a:solidFill>
                  <a:srgbClr val="662483"/>
                </a:solidFill>
                <a:latin typeface="Quattrocento Sans"/>
                <a:ea typeface="Quattrocento Sans"/>
                <a:cs typeface="Quattrocento Sans"/>
                <a:sym typeface="Quattrocento Sans"/>
              </a:rPr>
              <a:t> man </a:t>
            </a:r>
            <a:r>
              <a:rPr lang="en-IE" sz="3600" b="1" dirty="0" err="1">
                <a:solidFill>
                  <a:srgbClr val="662483"/>
                </a:solidFill>
                <a:latin typeface="Quattrocento Sans"/>
                <a:ea typeface="Quattrocento Sans"/>
                <a:cs typeface="Quattrocento Sans"/>
                <a:sym typeface="Quattrocento Sans"/>
              </a:rPr>
              <a:t>urskiljer</a:t>
            </a:r>
            <a:r>
              <a:rPr lang="en-IE" sz="3600" b="1" dirty="0">
                <a:solidFill>
                  <a:srgbClr val="662483"/>
                </a:solidFill>
                <a:latin typeface="Quattrocento Sans"/>
                <a:ea typeface="Quattrocento Sans"/>
                <a:cs typeface="Quattrocento Sans"/>
                <a:sym typeface="Quattrocento Sans"/>
              </a:rPr>
              <a:t> </a:t>
            </a:r>
            <a:r>
              <a:rPr lang="en-IE" sz="3600" b="1" dirty="0" err="1">
                <a:solidFill>
                  <a:srgbClr val="662483"/>
                </a:solidFill>
                <a:latin typeface="Quattrocento Sans"/>
                <a:ea typeface="Quattrocento Sans"/>
                <a:cs typeface="Quattrocento Sans"/>
                <a:sym typeface="Quattrocento Sans"/>
              </a:rPr>
              <a:t>tillförlitlighet</a:t>
            </a:r>
            <a:r>
              <a:rPr lang="en-IE" sz="3600" b="1" dirty="0">
                <a:solidFill>
                  <a:srgbClr val="662483"/>
                </a:solidFill>
                <a:latin typeface="Quattrocento Sans"/>
                <a:ea typeface="Quattrocento Sans"/>
                <a:cs typeface="Quattrocento Sans"/>
                <a:sym typeface="Quattrocento Sans"/>
              </a:rPr>
              <a:t>
</a:t>
            </a:r>
            <a:endParaRPr sz="3600" b="1" i="0" u="none" strike="noStrike" cap="none" dirty="0">
              <a:solidFill>
                <a:srgbClr val="662483"/>
              </a:solidFill>
              <a:latin typeface="Quattrocento Sans"/>
              <a:ea typeface="Quattrocento Sans"/>
              <a:cs typeface="Quattrocento Sans"/>
              <a:sym typeface="Quattrocento Sans"/>
            </a:endParaRPr>
          </a:p>
        </p:txBody>
      </p:sp>
      <p:sp>
        <p:nvSpPr>
          <p:cNvPr id="171" name="Google Shape;171;p8"/>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sp>
        <p:nvSpPr>
          <p:cNvPr id="172" name="Google Shape;172;p8"/>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3" name="Google Shape;173;p8"/>
          <p:cNvPicPr preferRelativeResize="0"/>
          <p:nvPr/>
        </p:nvPicPr>
        <p:blipFill rotWithShape="1">
          <a:blip r:embed="rId3">
            <a:alphaModFix/>
          </a:blip>
          <a:srcRect/>
          <a:stretch/>
        </p:blipFill>
        <p:spPr>
          <a:xfrm>
            <a:off x="11002357" y="219532"/>
            <a:ext cx="1013552" cy="181798"/>
          </a:xfrm>
          <a:prstGeom prst="rect">
            <a:avLst/>
          </a:prstGeom>
          <a:noFill/>
          <a:ln>
            <a:noFill/>
          </a:ln>
        </p:spPr>
      </p:pic>
      <p:pic>
        <p:nvPicPr>
          <p:cNvPr id="174" name="Google Shape;174;p8"/>
          <p:cNvPicPr preferRelativeResize="0"/>
          <p:nvPr/>
        </p:nvPicPr>
        <p:blipFill rotWithShape="1">
          <a:blip r:embed="rId4">
            <a:alphaModFix/>
          </a:blip>
          <a:srcRect l="58606" t="-10505"/>
          <a:stretch/>
        </p:blipFill>
        <p:spPr>
          <a:xfrm rot="5400000">
            <a:off x="4460489" y="-321833"/>
            <a:ext cx="6456703" cy="7100370"/>
          </a:xfrm>
          <a:prstGeom prst="rect">
            <a:avLst/>
          </a:prstGeom>
          <a:noFill/>
          <a:ln>
            <a:noFill/>
          </a:ln>
        </p:spPr>
      </p:pic>
      <p:sp>
        <p:nvSpPr>
          <p:cNvPr id="175" name="Google Shape;175;p8"/>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76" name="Google Shape;176;p8"/>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177" name="Google Shape;177;p8"/>
          <p:cNvSpPr txBox="1"/>
          <p:nvPr/>
        </p:nvSpPr>
        <p:spPr>
          <a:xfrm>
            <a:off x="828675" y="1800225"/>
            <a:ext cx="5514900" cy="4431952"/>
          </a:xfrm>
          <a:prstGeom prst="rect">
            <a:avLst/>
          </a:prstGeom>
          <a:noFill/>
          <a:ln>
            <a:noFill/>
          </a:ln>
        </p:spPr>
        <p:txBody>
          <a:bodyPr spcFirstLastPara="1" wrap="square" lIns="91425" tIns="91425" rIns="91425" bIns="91425" anchor="t" anchorCtr="0">
            <a:spAutoFit/>
          </a:bodyPr>
          <a:lstStyle/>
          <a:p>
            <a:pPr lvl="0">
              <a:lnSpc>
                <a:spcPct val="115000"/>
              </a:lnSpc>
              <a:buClr>
                <a:schemeClr val="dk1"/>
              </a:buClr>
              <a:buSzPts val="1100"/>
            </a:pPr>
            <a:r>
              <a:rPr lang="sv-SE" sz="2000" dirty="0">
                <a:solidFill>
                  <a:schemeClr val="dk1"/>
                </a:solidFill>
              </a:rPr>
              <a:t>Tillförlitlighet har nämnts flera gånger i den här resursen och dess betydelse kan inte överskattas. Om du analyserar opålitlig information kommer detta att resultera i ogynnsamma resultat som kommer att skada dig. De fyra viktigaste stegen för att bedöma tillförlitlighet är auktoritet, noggrannhet, relevans och aktualitet. För att lära dig mer om informationens tillförlitlighet, besök den här webbplatsen </a:t>
            </a:r>
            <a:r>
              <a:rPr lang="en-IE" sz="2000" u="sng" dirty="0">
                <a:solidFill>
                  <a:schemeClr val="hlink"/>
                </a:solidFill>
                <a:hlinkClick r:id="rId6"/>
              </a:rPr>
              <a:t>https://www.stevenson.edu/online/about-us/news/how-to-identify-reliable-information</a:t>
            </a:r>
            <a:r>
              <a:rPr lang="en-IE" sz="2000" dirty="0">
                <a:solidFill>
                  <a:schemeClr val="dk1"/>
                </a:solidFill>
              </a:rPr>
              <a:t> </a:t>
            </a:r>
            <a:endParaRPr sz="19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9" descr="A picture containing person, standing, indoor, dressed&#10;&#10;Description automatically generated"/>
          <p:cNvPicPr preferRelativeResize="0"/>
          <p:nvPr/>
        </p:nvPicPr>
        <p:blipFill rotWithShape="1">
          <a:blip r:embed="rId3">
            <a:alphaModFix amt="20000"/>
          </a:blip>
          <a:srcRect b="15224"/>
          <a:stretch/>
        </p:blipFill>
        <p:spPr>
          <a:xfrm>
            <a:off x="0" y="0"/>
            <a:ext cx="12192000" cy="6858000"/>
          </a:xfrm>
          <a:prstGeom prst="rect">
            <a:avLst/>
          </a:prstGeom>
          <a:noFill/>
          <a:ln>
            <a:noFill/>
          </a:ln>
        </p:spPr>
      </p:pic>
      <p:pic>
        <p:nvPicPr>
          <p:cNvPr id="183" name="Google Shape;183;p9"/>
          <p:cNvPicPr preferRelativeResize="0"/>
          <p:nvPr/>
        </p:nvPicPr>
        <p:blipFill rotWithShape="1">
          <a:blip r:embed="rId4">
            <a:alphaModFix/>
          </a:blip>
          <a:srcRect/>
          <a:stretch/>
        </p:blipFill>
        <p:spPr>
          <a:xfrm>
            <a:off x="0" y="0"/>
            <a:ext cx="12192000" cy="6858001"/>
          </a:xfrm>
          <a:prstGeom prst="rect">
            <a:avLst/>
          </a:prstGeom>
          <a:noFill/>
          <a:ln>
            <a:noFill/>
          </a:ln>
        </p:spPr>
      </p:pic>
      <p:sp>
        <p:nvSpPr>
          <p:cNvPr id="184" name="Google Shape;184;p9"/>
          <p:cNvSpPr txBox="1"/>
          <p:nvPr/>
        </p:nvSpPr>
        <p:spPr>
          <a:xfrm>
            <a:off x="4288876" y="600843"/>
            <a:ext cx="3391544" cy="810830"/>
          </a:xfrm>
          <a:prstGeom prst="rect">
            <a:avLst/>
          </a:prstGeom>
          <a:noFill/>
          <a:ln>
            <a:noFill/>
          </a:ln>
        </p:spPr>
        <p:txBody>
          <a:bodyPr spcFirstLastPara="1" wrap="square" lIns="91425" tIns="91425" rIns="91425" bIns="91425" anchor="t" anchorCtr="0">
            <a:noAutofit/>
          </a:bodyPr>
          <a:lstStyle/>
          <a:p>
            <a:pPr lvl="0" algn="ctr">
              <a:buClr>
                <a:schemeClr val="lt1"/>
              </a:buClr>
              <a:buSzPts val="3600"/>
            </a:pPr>
            <a:r>
              <a:rPr lang="en-IE" sz="3600" b="1" dirty="0" err="1">
                <a:solidFill>
                  <a:srgbClr val="662483"/>
                </a:solidFill>
                <a:latin typeface="Quattrocento Sans"/>
                <a:ea typeface="Quattrocento Sans"/>
                <a:cs typeface="Quattrocento Sans"/>
                <a:sym typeface="Quattrocento Sans"/>
              </a:rPr>
              <a:t>Fördelar</a:t>
            </a:r>
            <a:r>
              <a:rPr lang="en-IE" sz="3600" b="1" dirty="0">
                <a:solidFill>
                  <a:srgbClr val="662483"/>
                </a:solidFill>
                <a:latin typeface="Quattrocento Sans"/>
                <a:ea typeface="Quattrocento Sans"/>
                <a:cs typeface="Quattrocento Sans"/>
                <a:sym typeface="Quattrocento Sans"/>
              </a:rPr>
              <a:t> för dig
</a:t>
            </a:r>
            <a:endParaRPr sz="1400" b="0" i="0" u="none" strike="noStrike" cap="none" dirty="0">
              <a:solidFill>
                <a:srgbClr val="000000"/>
              </a:solidFill>
              <a:latin typeface="Arial"/>
              <a:ea typeface="Arial"/>
              <a:cs typeface="Arial"/>
              <a:sym typeface="Arial"/>
            </a:endParaRPr>
          </a:p>
        </p:txBody>
      </p:sp>
      <p:sp>
        <p:nvSpPr>
          <p:cNvPr id="185" name="Google Shape;185;p9"/>
          <p:cNvSpPr txBox="1"/>
          <p:nvPr/>
        </p:nvSpPr>
        <p:spPr>
          <a:xfrm>
            <a:off x="2651699" y="5205733"/>
            <a:ext cx="1871400" cy="42353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lt1"/>
              </a:buClr>
              <a:buSzPts val="1800"/>
              <a:buFont typeface="Fjalla One"/>
              <a:buNone/>
            </a:pPr>
            <a:endParaRPr sz="2000" b="1" i="0" u="none" strike="noStrike" cap="none">
              <a:solidFill>
                <a:schemeClr val="lt1"/>
              </a:solidFill>
              <a:latin typeface="Quattrocento Sans"/>
              <a:ea typeface="Quattrocento Sans"/>
              <a:cs typeface="Quattrocento Sans"/>
              <a:sym typeface="Quattrocento Sans"/>
            </a:endParaRPr>
          </a:p>
        </p:txBody>
      </p:sp>
      <p:sp>
        <p:nvSpPr>
          <p:cNvPr id="186" name="Google Shape;186;p9"/>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7" name="Google Shape;187;p9"/>
          <p:cNvPicPr preferRelativeResize="0"/>
          <p:nvPr/>
        </p:nvPicPr>
        <p:blipFill rotWithShape="1">
          <a:blip r:embed="rId5">
            <a:alphaModFix/>
          </a:blip>
          <a:srcRect/>
          <a:stretch/>
        </p:blipFill>
        <p:spPr>
          <a:xfrm>
            <a:off x="11002357" y="219532"/>
            <a:ext cx="1013552" cy="181798"/>
          </a:xfrm>
          <a:prstGeom prst="rect">
            <a:avLst/>
          </a:prstGeom>
          <a:noFill/>
          <a:ln>
            <a:noFill/>
          </a:ln>
        </p:spPr>
      </p:pic>
      <p:sp>
        <p:nvSpPr>
          <p:cNvPr id="188" name="Google Shape;188;p9"/>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89" name="Google Shape;189;p9"/>
          <p:cNvPicPr preferRelativeResize="0"/>
          <p:nvPr/>
        </p:nvPicPr>
        <p:blipFill rotWithShape="1">
          <a:blip r:embed="rId6">
            <a:alphaModFix/>
          </a:blip>
          <a:srcRect/>
          <a:stretch/>
        </p:blipFill>
        <p:spPr>
          <a:xfrm>
            <a:off x="235341" y="6255161"/>
            <a:ext cx="1964299" cy="412100"/>
          </a:xfrm>
          <a:prstGeom prst="rect">
            <a:avLst/>
          </a:prstGeom>
          <a:noFill/>
          <a:ln>
            <a:noFill/>
          </a:ln>
        </p:spPr>
      </p:pic>
      <p:sp>
        <p:nvSpPr>
          <p:cNvPr id="190" name="Google Shape;190;p9"/>
          <p:cNvSpPr txBox="1"/>
          <p:nvPr/>
        </p:nvSpPr>
        <p:spPr>
          <a:xfrm>
            <a:off x="2686050" y="2343150"/>
            <a:ext cx="6329400" cy="3688672"/>
          </a:xfrm>
          <a:prstGeom prst="rect">
            <a:avLst/>
          </a:prstGeom>
          <a:noFill/>
          <a:ln>
            <a:noFill/>
          </a:ln>
        </p:spPr>
        <p:txBody>
          <a:bodyPr spcFirstLastPara="1" wrap="square" lIns="91425" tIns="91425" rIns="91425" bIns="91425" anchor="t" anchorCtr="0">
            <a:spAutoFit/>
          </a:bodyPr>
          <a:lstStyle/>
          <a:p>
            <a:pPr lvl="0">
              <a:lnSpc>
                <a:spcPct val="115000"/>
              </a:lnSpc>
              <a:buClr>
                <a:schemeClr val="dk1"/>
              </a:buClr>
              <a:buSzPts val="1100"/>
            </a:pPr>
            <a:r>
              <a:rPr lang="sv-SE" sz="2200" dirty="0">
                <a:solidFill>
                  <a:schemeClr val="lt1"/>
                </a:solidFill>
              </a:rPr>
              <a:t>Medan vi tidigare har nämnt fördelarna med skickligt analysarbete för att hitta och utföra en roll, har vi inte nämnt fördelarna för dig som anställd. En individ som på ett tillförlitligt sätt kan göra korrekta analyser är en oerhört värdefull tillgång för en organisation och detta kommer att leda till högre löner och bättre arbetsvillkor för dig som kompetent individ.
</a:t>
            </a:r>
            <a:endParaRPr sz="2100" b="0" i="0" u="none" strike="noStrike" cap="none" dirty="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533</Words>
  <Application>Microsoft Office PowerPoint</Application>
  <PresentationFormat>Bredbild</PresentationFormat>
  <Paragraphs>24</Paragraphs>
  <Slides>11</Slides>
  <Notes>11</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11</vt:i4>
      </vt:variant>
    </vt:vector>
  </HeadingPairs>
  <TitlesOfParts>
    <vt:vector size="16" baseType="lpstr">
      <vt:lpstr>Quattrocento Sans</vt:lpstr>
      <vt:lpstr>Arial</vt:lpstr>
      <vt:lpstr>Calibri</vt:lpstr>
      <vt:lpstr>Fjalla One</vt:lpstr>
      <vt:lpstr>Office Theme</vt:lpstr>
      <vt:lpstr>.</vt:lpstr>
      <vt:lpstr>PowerPoint-presentation</vt:lpstr>
      <vt:lpstr>PowerPoint-presentation</vt:lpstr>
      <vt:lpstr>Överbelastning av information
</vt:lpstr>
      <vt:lpstr>Bekräfta källor
</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Gary</dc:creator>
  <cp:lastModifiedBy>ingmarie Rohdin</cp:lastModifiedBy>
  <cp:revision>2</cp:revision>
  <dcterms:created xsi:type="dcterms:W3CDTF">2021-04-20T08:47:25Z</dcterms:created>
  <dcterms:modified xsi:type="dcterms:W3CDTF">2023-04-07T09:15:13Z</dcterms:modified>
</cp:coreProperties>
</file>