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1"/>
  </p:notesMasterIdLst>
  <p:sldIdLst>
    <p:sldId id="256" r:id="rId2"/>
    <p:sldId id="257" r:id="rId3"/>
    <p:sldId id="258" r:id="rId4"/>
    <p:sldId id="261" r:id="rId5"/>
    <p:sldId id="259" r:id="rId6"/>
    <p:sldId id="260" r:id="rId7"/>
    <p:sldId id="262" r:id="rId8"/>
    <p:sldId id="265" r:id="rId9"/>
    <p:sldId id="266" r:id="rId10"/>
  </p:sldIdLst>
  <p:sldSz cx="12192000" cy="6858000"/>
  <p:notesSz cx="6858000" cy="9144000"/>
  <p:embeddedFontLst>
    <p:embeddedFont>
      <p:font typeface="Calibri" panose="020F0502020204030204" pitchFamily="34" charset="0"/>
      <p:regular r:id="rId12"/>
      <p:bold r:id="rId13"/>
      <p:italic r:id="rId14"/>
      <p:boldItalic r:id="rId15"/>
    </p:embeddedFont>
    <p:embeddedFont>
      <p:font typeface="Fjalla One" panose="02000506040000020004" pitchFamily="2" charset="0"/>
      <p:regular r:id="rId16"/>
    </p:embeddedFont>
    <p:embeddedFont>
      <p:font typeface="Quattrocento Sans" panose="020B0502050000020003" pitchFamily="34" charset="0"/>
      <p:regular r:id="rId17"/>
      <p:bold r:id="rId18"/>
      <p:italic r:id="rId19"/>
      <p:boldItalic r:id="rId20"/>
    </p:embeddedFont>
    <p:embeddedFont>
      <p:font typeface="Times" panose="02020603050405020304" pitchFamily="18" charset="0"/>
      <p:regular r:id="rId21"/>
      <p:bold r:id="rId22"/>
      <p:italic r:id="rId23"/>
      <p:boldItalic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5" roundtripDataSignature="AMtx7mgLEBn4mJNOsnra/DsUpYweH+Rjl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203"/>
    <p:restoredTop sz="94637"/>
  </p:normalViewPr>
  <p:slideViewPr>
    <p:cSldViewPr snapToGrid="0">
      <p:cViewPr varScale="1">
        <p:scale>
          <a:sx n="76" d="100"/>
          <a:sy n="76" d="100"/>
        </p:scale>
        <p:origin x="77" y="1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10.fntdata"/><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5" Type="http://customschemas.google.com/relationships/presentationmetadata" Target="metadata"/><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font" Target="fonts/font9.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24" Type="http://schemas.openxmlformats.org/officeDocument/2006/relationships/font" Target="fonts/font13.fntdata"/><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font" Target="fonts/font12.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font" Target="fonts/font11.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0" name="Google Shape;90;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7" name="Google Shape;107;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5" name="Google Shape;145;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9" name="Google Shape;119;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6" name="Google Shape;136;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7" name="Google Shape;157;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93" name="Google Shape;193;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4" name="Google Shape;204;p18: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20"/>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20"/>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2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29"/>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30"/>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30"/>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2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22"/>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22"/>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6" name="Google Shape;26;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23"/>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23"/>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24"/>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24"/>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24"/>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24"/>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24"/>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2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2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27"/>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27"/>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2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28"/>
          <p:cNvSpPr>
            <a:spLocks noGrp="1"/>
          </p:cNvSpPr>
          <p:nvPr>
            <p:ph type="pic" idx="2"/>
          </p:nvPr>
        </p:nvSpPr>
        <p:spPr>
          <a:xfrm>
            <a:off x="5183188" y="987425"/>
            <a:ext cx="6172200" cy="4873625"/>
          </a:xfrm>
          <a:prstGeom prst="rect">
            <a:avLst/>
          </a:prstGeom>
          <a:noFill/>
          <a:ln>
            <a:noFill/>
          </a:ln>
        </p:spPr>
      </p:sp>
      <p:sp>
        <p:nvSpPr>
          <p:cNvPr id="64" name="Google Shape;64;p28"/>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E"/>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IE"/>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jp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jp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jpg"/><Relationship Id="rId5" Type="http://schemas.openxmlformats.org/officeDocument/2006/relationships/image" Target="../media/image3.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1.jp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jp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hyperlink" Target="https://ca.indeed.com/career-advice/interviewing/interview-questions"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s://ca.indeed.com/career-advice/interviewing/how-to-prepare-for-a-job-interview" TargetMode="External"/><Relationship Id="rId5" Type="http://schemas.openxmlformats.org/officeDocument/2006/relationships/image" Target="../media/image1.jpg"/><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jpg"/><Relationship Id="rId5" Type="http://schemas.openxmlformats.org/officeDocument/2006/relationships/image" Target="../media/image12.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pic>
        <p:nvPicPr>
          <p:cNvPr id="85" name="Google Shape;85;p1"/>
          <p:cNvPicPr preferRelativeResize="0"/>
          <p:nvPr/>
        </p:nvPicPr>
        <p:blipFill rotWithShape="1">
          <a:blip r:embed="rId3">
            <a:alphaModFix/>
          </a:blip>
          <a:srcRect/>
          <a:stretch/>
        </p:blipFill>
        <p:spPr>
          <a:xfrm>
            <a:off x="235341" y="6255161"/>
            <a:ext cx="1964299" cy="412100"/>
          </a:xfrm>
          <a:prstGeom prst="rect">
            <a:avLst/>
          </a:prstGeom>
          <a:noFill/>
          <a:ln>
            <a:noFill/>
          </a:ln>
        </p:spPr>
      </p:pic>
      <p:pic>
        <p:nvPicPr>
          <p:cNvPr id="86" name="Google Shape;86;p1"/>
          <p:cNvPicPr preferRelativeResize="0"/>
          <p:nvPr/>
        </p:nvPicPr>
        <p:blipFill rotWithShape="1">
          <a:blip r:embed="rId4">
            <a:alphaModFix/>
          </a:blip>
          <a:srcRect/>
          <a:stretch/>
        </p:blipFill>
        <p:spPr>
          <a:xfrm>
            <a:off x="2137563" y="1511209"/>
            <a:ext cx="7916873" cy="3835582"/>
          </a:xfrm>
          <a:prstGeom prst="rect">
            <a:avLst/>
          </a:prstGeom>
          <a:noFill/>
          <a:ln>
            <a:noFill/>
          </a:ln>
        </p:spPr>
      </p:pic>
      <p:pic>
        <p:nvPicPr>
          <p:cNvPr id="87" name="Google Shape;87;p1"/>
          <p:cNvPicPr preferRelativeResize="0"/>
          <p:nvPr/>
        </p:nvPicPr>
        <p:blipFill rotWithShape="1">
          <a:blip r:embed="rId5">
            <a:alphaModFix/>
          </a:blip>
          <a:srcRect/>
          <a:stretch/>
        </p:blipFill>
        <p:spPr>
          <a:xfrm>
            <a:off x="11068051" y="174274"/>
            <a:ext cx="1013552" cy="181798"/>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2"/>
          <p:cNvSpPr txBox="1"/>
          <p:nvPr/>
        </p:nvSpPr>
        <p:spPr>
          <a:xfrm>
            <a:off x="1459132" y="2644628"/>
            <a:ext cx="1681480" cy="3077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endParaRPr/>
          </a:p>
        </p:txBody>
      </p:sp>
      <p:sp>
        <p:nvSpPr>
          <p:cNvPr id="93" name="Google Shape;93;p2"/>
          <p:cNvSpPr txBox="1"/>
          <p:nvPr/>
        </p:nvSpPr>
        <p:spPr>
          <a:xfrm>
            <a:off x="3989883" y="2644628"/>
            <a:ext cx="1681480" cy="3077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endParaRPr/>
          </a:p>
        </p:txBody>
      </p:sp>
      <p:sp>
        <p:nvSpPr>
          <p:cNvPr id="94" name="Google Shape;94;p2"/>
          <p:cNvSpPr txBox="1"/>
          <p:nvPr/>
        </p:nvSpPr>
        <p:spPr>
          <a:xfrm>
            <a:off x="1803086" y="2336853"/>
            <a:ext cx="1681500" cy="307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a:p>
        </p:txBody>
      </p:sp>
      <p:sp>
        <p:nvSpPr>
          <p:cNvPr id="95" name="Google Shape;95;p2"/>
          <p:cNvSpPr txBox="1"/>
          <p:nvPr/>
        </p:nvSpPr>
        <p:spPr>
          <a:xfrm>
            <a:off x="9051388" y="2644628"/>
            <a:ext cx="1681480" cy="3077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endParaRPr/>
          </a:p>
        </p:txBody>
      </p:sp>
      <p:sp>
        <p:nvSpPr>
          <p:cNvPr id="96" name="Google Shape;96;p2"/>
          <p:cNvSpPr txBox="1"/>
          <p:nvPr/>
        </p:nvSpPr>
        <p:spPr>
          <a:xfrm>
            <a:off x="1459131" y="4353982"/>
            <a:ext cx="1681480" cy="73866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IE" sz="1400" b="0" i="0" u="none" strike="noStrike" cap="none">
                <a:solidFill>
                  <a:schemeClr val="lt1"/>
                </a:solidFill>
                <a:latin typeface="Quattrocento Sans"/>
                <a:ea typeface="Quattrocento Sans"/>
                <a:cs typeface="Quattrocento Sans"/>
                <a:sym typeface="Quattrocento Sans"/>
              </a:rPr>
              <a:t>Here you could describe the topic of the section</a:t>
            </a:r>
            <a:endParaRPr/>
          </a:p>
        </p:txBody>
      </p:sp>
      <p:sp>
        <p:nvSpPr>
          <p:cNvPr id="97" name="Google Shape;97;p2"/>
          <p:cNvSpPr txBox="1"/>
          <p:nvPr/>
        </p:nvSpPr>
        <p:spPr>
          <a:xfrm>
            <a:off x="3475509" y="953543"/>
            <a:ext cx="5125500" cy="5232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IE">
                <a:solidFill>
                  <a:schemeClr val="lt1"/>
                </a:solidFill>
                <a:latin typeface="Quattrocento Sans"/>
                <a:ea typeface="Quattrocento Sans"/>
                <a:cs typeface="Quattrocento Sans"/>
                <a:sym typeface="Quattrocento Sans"/>
              </a:rPr>
              <a:t>Hdbchdcbhwdcbdwhc wdhbc hwdc hd chc hc hc hd chdc condhdclhwdbcdhbcw</a:t>
            </a:r>
            <a:endParaRPr/>
          </a:p>
        </p:txBody>
      </p:sp>
      <p:sp>
        <p:nvSpPr>
          <p:cNvPr id="98" name="Google Shape;98;p2"/>
          <p:cNvSpPr txBox="1"/>
          <p:nvPr/>
        </p:nvSpPr>
        <p:spPr>
          <a:xfrm>
            <a:off x="6520636" y="4353982"/>
            <a:ext cx="1681480" cy="73866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IE" sz="1400" b="0" i="0" u="none" strike="noStrike" cap="none" dirty="0">
                <a:solidFill>
                  <a:schemeClr val="lt1"/>
                </a:solidFill>
                <a:latin typeface="Quattrocento Sans"/>
                <a:ea typeface="Quattrocento Sans"/>
                <a:cs typeface="Quattrocento Sans"/>
                <a:sym typeface="Quattrocento Sans"/>
              </a:rPr>
              <a:t>Here you could describe the topic of the section</a:t>
            </a:r>
            <a:endParaRPr dirty="0"/>
          </a:p>
        </p:txBody>
      </p:sp>
      <p:sp>
        <p:nvSpPr>
          <p:cNvPr id="99" name="Google Shape;99;p2"/>
          <p:cNvSpPr txBox="1"/>
          <p:nvPr/>
        </p:nvSpPr>
        <p:spPr>
          <a:xfrm>
            <a:off x="9051388" y="4353982"/>
            <a:ext cx="1681480" cy="73866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IE" sz="1400" b="0" i="0" u="none" strike="noStrike" cap="none" dirty="0">
                <a:solidFill>
                  <a:schemeClr val="lt1"/>
                </a:solidFill>
                <a:latin typeface="Quattrocento Sans"/>
                <a:ea typeface="Quattrocento Sans"/>
                <a:cs typeface="Quattrocento Sans"/>
                <a:sym typeface="Quattrocento Sans"/>
              </a:rPr>
              <a:t>Here you could describe the topic of the section</a:t>
            </a:r>
            <a:endParaRPr dirty="0"/>
          </a:p>
        </p:txBody>
      </p:sp>
      <p:pic>
        <p:nvPicPr>
          <p:cNvPr id="100" name="Google Shape;100;p2"/>
          <p:cNvPicPr preferRelativeResize="0"/>
          <p:nvPr/>
        </p:nvPicPr>
        <p:blipFill rotWithShape="1">
          <a:blip r:embed="rId3">
            <a:alphaModFix/>
          </a:blip>
          <a:srcRect/>
          <a:stretch/>
        </p:blipFill>
        <p:spPr>
          <a:xfrm>
            <a:off x="11068051" y="174274"/>
            <a:ext cx="1013552" cy="181798"/>
          </a:xfrm>
          <a:prstGeom prst="rect">
            <a:avLst/>
          </a:prstGeom>
          <a:noFill/>
          <a:ln>
            <a:noFill/>
          </a:ln>
        </p:spPr>
      </p:pic>
      <p:pic>
        <p:nvPicPr>
          <p:cNvPr id="101" name="Google Shape;101;p2"/>
          <p:cNvPicPr preferRelativeResize="0"/>
          <p:nvPr/>
        </p:nvPicPr>
        <p:blipFill rotWithShape="1">
          <a:blip r:embed="rId4">
            <a:alphaModFix/>
          </a:blip>
          <a:srcRect/>
          <a:stretch/>
        </p:blipFill>
        <p:spPr>
          <a:xfrm>
            <a:off x="235341" y="6255161"/>
            <a:ext cx="1964299" cy="412100"/>
          </a:xfrm>
          <a:prstGeom prst="rect">
            <a:avLst/>
          </a:prstGeom>
          <a:noFill/>
          <a:ln>
            <a:noFill/>
          </a:ln>
        </p:spPr>
      </p:pic>
      <p:sp>
        <p:nvSpPr>
          <p:cNvPr id="102" name="Google Shape;102;p2"/>
          <p:cNvSpPr txBox="1"/>
          <p:nvPr/>
        </p:nvSpPr>
        <p:spPr>
          <a:xfrm>
            <a:off x="4572000" y="1343025"/>
            <a:ext cx="7643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Calibri"/>
              <a:ea typeface="Calibri"/>
              <a:cs typeface="Calibri"/>
              <a:sym typeface="Calibri"/>
            </a:endParaRPr>
          </a:p>
        </p:txBody>
      </p:sp>
      <p:sp>
        <p:nvSpPr>
          <p:cNvPr id="103" name="Google Shape;103;p2"/>
          <p:cNvSpPr txBox="1"/>
          <p:nvPr/>
        </p:nvSpPr>
        <p:spPr>
          <a:xfrm>
            <a:off x="648997" y="553428"/>
            <a:ext cx="10974511" cy="2954625"/>
          </a:xfrm>
          <a:prstGeom prst="rect">
            <a:avLst/>
          </a:prstGeom>
          <a:noFill/>
          <a:ln>
            <a:noFill/>
          </a:ln>
        </p:spPr>
        <p:txBody>
          <a:bodyPr spcFirstLastPara="1" wrap="square" lIns="91425" tIns="91425" rIns="91425" bIns="91425" anchor="t" anchorCtr="0">
            <a:spAutoFit/>
          </a:bodyPr>
          <a:lstStyle/>
          <a:p>
            <a:pPr lvl="0"/>
            <a:r>
              <a:rPr lang="sv-SE" sz="3600" b="1" u="sng" dirty="0">
                <a:latin typeface="Times New Roman" panose="02020603050405020304" pitchFamily="18" charset="0"/>
                <a:ea typeface="Calibri"/>
                <a:cs typeface="Times New Roman" panose="02020603050405020304" pitchFamily="18" charset="0"/>
                <a:sym typeface="Calibri"/>
              </a:rPr>
              <a:t>FÄRDIGHETER FÖR JOBBSÖKNING 
FÖRBEREDELSER INFÖR BEDÖMNING FÖRE INTERVJUN OCH KONKURRENSUTSATTA INTERVJUER
</a:t>
            </a:r>
            <a:endParaRPr lang="pl-PL" sz="3600" b="1" dirty="0">
              <a:latin typeface="Times New Roman" panose="02020603050405020304" pitchFamily="18" charset="0"/>
              <a:ea typeface="Calibri"/>
              <a:cs typeface="Times New Roman" panose="02020603050405020304" pitchFamily="18" charset="0"/>
              <a:sym typeface="Calibri"/>
            </a:endParaRPr>
          </a:p>
        </p:txBody>
      </p:sp>
      <p:sp>
        <p:nvSpPr>
          <p:cNvPr id="104" name="Google Shape;104;p2"/>
          <p:cNvSpPr txBox="1"/>
          <p:nvPr/>
        </p:nvSpPr>
        <p:spPr>
          <a:xfrm>
            <a:off x="1566391" y="3260167"/>
            <a:ext cx="6528464" cy="905100"/>
          </a:xfrm>
          <a:prstGeom prst="rect">
            <a:avLst/>
          </a:prstGeom>
          <a:noFill/>
          <a:ln>
            <a:noFill/>
          </a:ln>
        </p:spPr>
        <p:txBody>
          <a:bodyPr spcFirstLastPara="1" wrap="square" lIns="91425" tIns="91425" rIns="91425" bIns="91425" anchor="t" anchorCtr="0">
            <a:noAutofit/>
          </a:bodyPr>
          <a:lstStyle/>
          <a:p>
            <a:pPr marL="36830">
              <a:lnSpc>
                <a:spcPct val="107000"/>
              </a:lnSpc>
              <a:tabLst>
                <a:tab pos="1980565" algn="l"/>
                <a:tab pos="5581015" algn="l"/>
              </a:tabLst>
            </a:pPr>
            <a:r>
              <a:rPr lang="sv-SE" sz="2400" b="1" i="1" dirty="0">
                <a:solidFill>
                  <a:srgbClr val="FF0000"/>
                </a:solidFill>
                <a:latin typeface="Times" pitchFamily="2" charset="0"/>
                <a:ea typeface="Calibri" panose="020F0502020204030204" pitchFamily="34" charset="0"/>
                <a:cs typeface="Arial" panose="020B0604020202020204" pitchFamily="34" charset="0"/>
              </a:rPr>
              <a:t>Hinder är de skrämmande saker du ser när du tar ögonen från ditt mål.
</a:t>
            </a:r>
            <a:endParaRPr lang="en-PL" sz="2400" b="1" kern="0" dirty="0">
              <a:solidFill>
                <a:srgbClr val="1B3C65"/>
              </a:solidFill>
              <a:effectLst/>
              <a:latin typeface="Calibri" panose="020F0502020204030204" pitchFamily="34" charset="0"/>
              <a:ea typeface="Calibri" panose="020F0502020204030204" pitchFamily="34" charset="0"/>
            </a:endParaRPr>
          </a:p>
          <a:p>
            <a:r>
              <a:rPr lang="en-US" sz="2400" b="1" i="1"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Henry Ford</a:t>
            </a:r>
            <a:r>
              <a:rPr lang="en-PL" sz="2400" b="1" dirty="0">
                <a:effectLst/>
                <a:latin typeface="Times New Roman" panose="02020603050405020304" pitchFamily="18" charset="0"/>
                <a:cs typeface="Times New Roman" panose="02020603050405020304" pitchFamily="18" charset="0"/>
              </a:rPr>
              <a:t>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pic>
        <p:nvPicPr>
          <p:cNvPr id="109" name="Google Shape;109;p3"/>
          <p:cNvPicPr preferRelativeResize="0"/>
          <p:nvPr/>
        </p:nvPicPr>
        <p:blipFill rotWithShape="1">
          <a:blip r:embed="rId3">
            <a:alphaModFix/>
          </a:blip>
          <a:srcRect l="32474" t="11267"/>
          <a:stretch/>
        </p:blipFill>
        <p:spPr>
          <a:xfrm>
            <a:off x="0" y="-1"/>
            <a:ext cx="10642638" cy="5760721"/>
          </a:xfrm>
          <a:prstGeom prst="rect">
            <a:avLst/>
          </a:prstGeom>
          <a:noFill/>
          <a:ln>
            <a:noFill/>
          </a:ln>
        </p:spPr>
      </p:pic>
      <p:sp>
        <p:nvSpPr>
          <p:cNvPr id="110" name="Google Shape;110;p3"/>
          <p:cNvSpPr/>
          <p:nvPr/>
        </p:nvSpPr>
        <p:spPr>
          <a:xfrm>
            <a:off x="0" y="6198244"/>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400" b="0" i="0" u="none" strike="noStrike" cap="none">
              <a:solidFill>
                <a:schemeClr val="lt1"/>
              </a:solidFill>
              <a:latin typeface="Calibri"/>
              <a:ea typeface="Calibri"/>
              <a:cs typeface="Calibri"/>
              <a:sym typeface="Calibri"/>
            </a:endParaRPr>
          </a:p>
        </p:txBody>
      </p:sp>
      <p:pic>
        <p:nvPicPr>
          <p:cNvPr id="111" name="Google Shape;111;p3"/>
          <p:cNvPicPr preferRelativeResize="0"/>
          <p:nvPr/>
        </p:nvPicPr>
        <p:blipFill rotWithShape="1">
          <a:blip r:embed="rId3">
            <a:alphaModFix/>
          </a:blip>
          <a:srcRect l="26584" t="8332"/>
          <a:stretch/>
        </p:blipFill>
        <p:spPr>
          <a:xfrm rot="10800000">
            <a:off x="740226" y="968008"/>
            <a:ext cx="11451774" cy="5889991"/>
          </a:xfrm>
          <a:prstGeom prst="rect">
            <a:avLst/>
          </a:prstGeom>
          <a:noFill/>
          <a:ln>
            <a:noFill/>
          </a:ln>
        </p:spPr>
      </p:pic>
      <p:sp>
        <p:nvSpPr>
          <p:cNvPr id="112" name="Google Shape;112;p3"/>
          <p:cNvSpPr/>
          <p:nvPr/>
        </p:nvSpPr>
        <p:spPr>
          <a:xfrm>
            <a:off x="2293620" y="1257622"/>
            <a:ext cx="7664221" cy="3683000"/>
          </a:xfrm>
          <a:prstGeom prst="roundRect">
            <a:avLst>
              <a:gd name="adj" fmla="val 7357"/>
            </a:avLst>
          </a:prstGeom>
          <a:solidFill>
            <a:schemeClr val="lt1"/>
          </a:solidFill>
          <a:ln w="57150" cap="flat" cmpd="sng">
            <a:solidFill>
              <a:srgbClr val="66248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3" name="Google Shape;113;p3"/>
          <p:cNvSpPr txBox="1"/>
          <p:nvPr/>
        </p:nvSpPr>
        <p:spPr>
          <a:xfrm>
            <a:off x="2145780" y="1573812"/>
            <a:ext cx="7900439" cy="523180"/>
          </a:xfrm>
          <a:prstGeom prst="rect">
            <a:avLst/>
          </a:prstGeom>
          <a:noFill/>
          <a:ln>
            <a:noFill/>
          </a:ln>
        </p:spPr>
        <p:txBody>
          <a:bodyPr spcFirstLastPara="1" wrap="square" lIns="91425" tIns="45700" rIns="91425" bIns="45700" anchor="t" anchorCtr="0">
            <a:spAutoFit/>
          </a:bodyPr>
          <a:lstStyle/>
          <a:p>
            <a:pPr lvl="0" algn="ctr"/>
            <a:r>
              <a:rPr lang="sv-SE" sz="2800" b="1" dirty="0">
                <a:solidFill>
                  <a:srgbClr val="BE1522"/>
                </a:solidFill>
                <a:latin typeface="Times New Roman" panose="02020603050405020304" pitchFamily="18" charset="0"/>
                <a:ea typeface="Quattrocento Sans"/>
                <a:cs typeface="Times New Roman" panose="02020603050405020304" pitchFamily="18" charset="0"/>
                <a:sym typeface="Quattrocento Sans"/>
              </a:rPr>
              <a:t>VAD ÄR BEDÖMNING FÖRE INTERVJU</a:t>
            </a:r>
            <a:r>
              <a:rPr lang="en-IE" sz="2800" b="1" dirty="0">
                <a:solidFill>
                  <a:srgbClr val="BE1522"/>
                </a:solidFill>
                <a:latin typeface="Times New Roman" panose="02020603050405020304" pitchFamily="18" charset="0"/>
                <a:ea typeface="Quattrocento Sans"/>
                <a:cs typeface="Times New Roman" panose="02020603050405020304" pitchFamily="18" charset="0"/>
                <a:sym typeface="Quattrocento Sans"/>
              </a:rPr>
              <a:t>?</a:t>
            </a:r>
            <a:endParaRPr sz="2800" b="1" dirty="0">
              <a:solidFill>
                <a:srgbClr val="BE1522"/>
              </a:solidFill>
              <a:latin typeface="Times New Roman" panose="02020603050405020304" pitchFamily="18" charset="0"/>
              <a:ea typeface="Quattrocento Sans"/>
              <a:cs typeface="Times New Roman" panose="02020603050405020304" pitchFamily="18" charset="0"/>
              <a:sym typeface="Quattrocento Sans"/>
            </a:endParaRPr>
          </a:p>
        </p:txBody>
      </p:sp>
      <p:sp>
        <p:nvSpPr>
          <p:cNvPr id="114" name="Google Shape;114;p3"/>
          <p:cNvSpPr txBox="1"/>
          <p:nvPr/>
        </p:nvSpPr>
        <p:spPr>
          <a:xfrm>
            <a:off x="2367386" y="2229286"/>
            <a:ext cx="7516687" cy="3261365"/>
          </a:xfrm>
          <a:prstGeom prst="rect">
            <a:avLst/>
          </a:prstGeom>
          <a:noFill/>
          <a:ln>
            <a:noFill/>
          </a:ln>
        </p:spPr>
        <p:txBody>
          <a:bodyPr spcFirstLastPara="1" wrap="square" lIns="91425" tIns="45700" rIns="91425" bIns="45700" anchor="t" anchorCtr="0">
            <a:spAutoFit/>
          </a:bodyPr>
          <a:lstStyle/>
          <a:p>
            <a:pPr marL="38100" algn="ctr">
              <a:lnSpc>
                <a:spcPct val="107000"/>
              </a:lnSpc>
            </a:pPr>
            <a:r>
              <a:rPr lang="sv-SE" sz="2000" b="1" dirty="0">
                <a:latin typeface="Times New Roman" panose="02020603050405020304" pitchFamily="18" charset="0"/>
                <a:ea typeface="Calibri" panose="020F0502020204030204" pitchFamily="34" charset="0"/>
                <a:cs typeface="Times New Roman" panose="02020603050405020304" pitchFamily="18" charset="0"/>
              </a:rPr>
              <a:t>Rekrytering använder många metoder för att försöka förutsäga en kandidats förmåga att prestera på jobbet. Arbetsbedömningar är verktyg som vanligtvis profilerar en persons personlighet, beteende och förmågor. 
</a:t>
            </a:r>
            <a:r>
              <a:rPr lang="en-US" sz="2000" b="1"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PL" sz="2000" b="1" kern="0" dirty="0">
              <a:solidFill>
                <a:srgbClr val="1B3C65"/>
              </a:solidFill>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800"/>
              </a:spcAft>
            </a:pPr>
            <a:r>
              <a:rPr lang="sv-SE" sz="2000" dirty="0">
                <a:latin typeface="Times New Roman" panose="02020603050405020304" pitchFamily="18" charset="0"/>
                <a:ea typeface="Calibri" panose="020F0502020204030204" pitchFamily="34" charset="0"/>
                <a:cs typeface="Times New Roman" panose="02020603050405020304" pitchFamily="18" charset="0"/>
              </a:rPr>
              <a:t>Tester före intervjun gynnar arbetsgivare, kandidater och företaget eftersom de gör anställningar snabbare och ger en högre sannolikhet för att nyanställda kommer att lyckas i sina roller.
</a:t>
            </a:r>
            <a:endParaRPr lang="en-PL"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15" name="Google Shape;115;p3"/>
          <p:cNvPicPr preferRelativeResize="0"/>
          <p:nvPr/>
        </p:nvPicPr>
        <p:blipFill rotWithShape="1">
          <a:blip r:embed="rId4">
            <a:alphaModFix/>
          </a:blip>
          <a:srcRect/>
          <a:stretch/>
        </p:blipFill>
        <p:spPr>
          <a:xfrm>
            <a:off x="11068051" y="174274"/>
            <a:ext cx="1013552" cy="181798"/>
          </a:xfrm>
          <a:prstGeom prst="rect">
            <a:avLst/>
          </a:prstGeom>
          <a:noFill/>
          <a:ln>
            <a:noFill/>
          </a:ln>
        </p:spPr>
      </p:pic>
      <p:pic>
        <p:nvPicPr>
          <p:cNvPr id="116" name="Google Shape;116;p3"/>
          <p:cNvPicPr preferRelativeResize="0"/>
          <p:nvPr/>
        </p:nvPicPr>
        <p:blipFill rotWithShape="1">
          <a:blip r:embed="rId5">
            <a:alphaModFix/>
          </a:blip>
          <a:srcRect/>
          <a:stretch/>
        </p:blipFill>
        <p:spPr>
          <a:xfrm>
            <a:off x="235341" y="6255161"/>
            <a:ext cx="1964299" cy="4121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pic>
        <p:nvPicPr>
          <p:cNvPr id="147" name="Google Shape;147;p6"/>
          <p:cNvPicPr preferRelativeResize="0"/>
          <p:nvPr/>
        </p:nvPicPr>
        <p:blipFill rotWithShape="1">
          <a:blip r:embed="rId3">
            <a:alphaModFix/>
          </a:blip>
          <a:srcRect/>
          <a:stretch/>
        </p:blipFill>
        <p:spPr>
          <a:xfrm>
            <a:off x="0" y="3217"/>
            <a:ext cx="12192000" cy="6858000"/>
          </a:xfrm>
          <a:prstGeom prst="rect">
            <a:avLst/>
          </a:prstGeom>
          <a:noFill/>
          <a:ln>
            <a:noFill/>
          </a:ln>
        </p:spPr>
      </p:pic>
      <p:sp>
        <p:nvSpPr>
          <p:cNvPr id="148" name="Google Shape;148;p6"/>
          <p:cNvSpPr txBox="1"/>
          <p:nvPr/>
        </p:nvSpPr>
        <p:spPr>
          <a:xfrm>
            <a:off x="8228037" y="2211031"/>
            <a:ext cx="1765200" cy="393600"/>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chemeClr val="lt1"/>
              </a:buClr>
              <a:buSzPts val="1600"/>
              <a:buFont typeface="Fjalla One"/>
              <a:buNone/>
            </a:pPr>
            <a:endParaRPr/>
          </a:p>
        </p:txBody>
      </p:sp>
      <p:sp>
        <p:nvSpPr>
          <p:cNvPr id="149" name="Google Shape;149;p6"/>
          <p:cNvSpPr/>
          <p:nvPr/>
        </p:nvSpPr>
        <p:spPr>
          <a:xfrm>
            <a:off x="0" y="6193737"/>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400">
              <a:solidFill>
                <a:schemeClr val="lt1"/>
              </a:solidFill>
              <a:latin typeface="Calibri"/>
              <a:ea typeface="Calibri"/>
              <a:cs typeface="Calibri"/>
              <a:sym typeface="Calibri"/>
            </a:endParaRPr>
          </a:p>
        </p:txBody>
      </p:sp>
      <p:sp>
        <p:nvSpPr>
          <p:cNvPr id="150" name="Google Shape;150;p6"/>
          <p:cNvSpPr/>
          <p:nvPr/>
        </p:nvSpPr>
        <p:spPr>
          <a:xfrm>
            <a:off x="10827521" y="138329"/>
            <a:ext cx="1364479" cy="357327"/>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51" name="Google Shape;151;p6"/>
          <p:cNvPicPr preferRelativeResize="0"/>
          <p:nvPr/>
        </p:nvPicPr>
        <p:blipFill rotWithShape="1">
          <a:blip r:embed="rId4">
            <a:alphaModFix/>
          </a:blip>
          <a:srcRect/>
          <a:stretch/>
        </p:blipFill>
        <p:spPr>
          <a:xfrm>
            <a:off x="11002357" y="219532"/>
            <a:ext cx="1013552" cy="181798"/>
          </a:xfrm>
          <a:prstGeom prst="rect">
            <a:avLst/>
          </a:prstGeom>
          <a:noFill/>
          <a:ln>
            <a:noFill/>
          </a:ln>
        </p:spPr>
      </p:pic>
      <p:pic>
        <p:nvPicPr>
          <p:cNvPr id="152" name="Google Shape;152;p6"/>
          <p:cNvPicPr preferRelativeResize="0"/>
          <p:nvPr/>
        </p:nvPicPr>
        <p:blipFill rotWithShape="1">
          <a:blip r:embed="rId5">
            <a:alphaModFix/>
          </a:blip>
          <a:srcRect/>
          <a:stretch/>
        </p:blipFill>
        <p:spPr>
          <a:xfrm>
            <a:off x="235341" y="6255161"/>
            <a:ext cx="1964299" cy="412100"/>
          </a:xfrm>
          <a:prstGeom prst="rect">
            <a:avLst/>
          </a:prstGeom>
          <a:noFill/>
          <a:ln>
            <a:noFill/>
          </a:ln>
        </p:spPr>
      </p:pic>
      <p:sp>
        <p:nvSpPr>
          <p:cNvPr id="4" name="TextBox 3">
            <a:extLst>
              <a:ext uri="{FF2B5EF4-FFF2-40B4-BE49-F238E27FC236}">
                <a16:creationId xmlns:a16="http://schemas.microsoft.com/office/drawing/2014/main" id="{5217C9FD-A645-4011-7984-B8188A26BFEF}"/>
              </a:ext>
            </a:extLst>
          </p:cNvPr>
          <p:cNvSpPr txBox="1"/>
          <p:nvPr/>
        </p:nvSpPr>
        <p:spPr>
          <a:xfrm>
            <a:off x="1172557" y="1454277"/>
            <a:ext cx="9829800" cy="4210448"/>
          </a:xfrm>
          <a:prstGeom prst="rect">
            <a:avLst/>
          </a:prstGeom>
          <a:noFill/>
        </p:spPr>
        <p:txBody>
          <a:bodyPr wrap="square">
            <a:spAutoFit/>
          </a:bodyPr>
          <a:lstStyle/>
          <a:p>
            <a:pPr marL="38100" algn="just">
              <a:lnSpc>
                <a:spcPct val="107000"/>
              </a:lnSpc>
            </a:pPr>
            <a:r>
              <a:rPr lang="sv-SE" sz="2800" b="1" dirty="0">
                <a:latin typeface="Times New Roman" panose="02020603050405020304" pitchFamily="18" charset="0"/>
                <a:ea typeface="Calibri" panose="020F0502020204030204" pitchFamily="34" charset="0"/>
                <a:cs typeface="Times New Roman" panose="02020603050405020304" pitchFamily="18" charset="0"/>
              </a:rPr>
              <a:t>Bedömningar före intervjun kan grupperas i fem kategorier baserat på var de faller inom spektrumet för hårda färdigheter-mjuka färdigheter:
</a:t>
            </a:r>
            <a:endParaRPr lang="en-PL" sz="2800" kern="0" dirty="0">
              <a:solidFill>
                <a:srgbClr val="1B3C65"/>
              </a:solidFill>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07000"/>
              </a:lnSpc>
              <a:buFont typeface="Symbol" pitchFamily="2" charset="2"/>
              <a:buChar char=""/>
            </a:pPr>
            <a:r>
              <a:rPr lang="sv-SE" sz="2800" dirty="0">
                <a:latin typeface="Times New Roman" panose="02020603050405020304" pitchFamily="18" charset="0"/>
                <a:ea typeface="Calibri" panose="020F0502020204030204" pitchFamily="34" charset="0"/>
                <a:cs typeface="Times New Roman" panose="02020603050405020304" pitchFamily="18" charset="0"/>
              </a:rPr>
              <a:t>Hårda färdigheter tester
Test av arbetsprov
Intervjubedömningen
Kognitiva kapacitetstester
Personlighetstester</a:t>
            </a:r>
            <a:endParaRPr lang="en-PL" sz="2800" kern="0" dirty="0">
              <a:solidFill>
                <a:srgbClr val="1B3C65"/>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4"/>
          <p:cNvSpPr txBox="1">
            <a:spLocks noGrp="1"/>
          </p:cNvSpPr>
          <p:nvPr>
            <p:ph type="title"/>
          </p:nvPr>
        </p:nvSpPr>
        <p:spPr>
          <a:xfrm>
            <a:off x="2458732" y="1674231"/>
            <a:ext cx="8898085" cy="491738"/>
          </a:xfrm>
          <a:prstGeom prst="rect">
            <a:avLst/>
          </a:prstGeom>
          <a:noFill/>
          <a:ln>
            <a:noFill/>
          </a:ln>
        </p:spPr>
        <p:txBody>
          <a:bodyPr spcFirstLastPara="1" wrap="square" lIns="91425" tIns="45700" rIns="91425" bIns="45700" anchor="ctr" anchorCtr="0">
            <a:noAutofit/>
          </a:bodyPr>
          <a:lstStyle/>
          <a:p>
            <a:pPr marL="38100">
              <a:lnSpc>
                <a:spcPct val="107000"/>
              </a:lnSpc>
            </a:pPr>
            <a:r>
              <a:rPr lang="sv-SE" sz="3600" b="1" dirty="0">
                <a:solidFill>
                  <a:srgbClr val="7030A0"/>
                </a:solidFill>
                <a:latin typeface="Times New Roman" panose="02020603050405020304" pitchFamily="18" charset="0"/>
                <a:ea typeface="Calibri" panose="020F0502020204030204" pitchFamily="34" charset="0"/>
              </a:rPr>
              <a:t>HUR FÖRBEREDER DU DIG FÖR EN KONKURRENSKRAFTIG ANSTÄLLNINGSINTERVJU?
</a:t>
            </a:r>
            <a:endParaRPr lang="en-PL" sz="3600" b="1" kern="0" dirty="0">
              <a:solidFill>
                <a:srgbClr val="7030A0"/>
              </a:solidFill>
              <a:effectLst/>
              <a:latin typeface="Calibri" panose="020F0502020204030204" pitchFamily="34" charset="0"/>
              <a:ea typeface="Calibri" panose="020F0502020204030204" pitchFamily="34" charset="0"/>
            </a:endParaRPr>
          </a:p>
        </p:txBody>
      </p:sp>
      <p:sp>
        <p:nvSpPr>
          <p:cNvPr id="122" name="Google Shape;122;p4"/>
          <p:cNvSpPr txBox="1"/>
          <p:nvPr/>
        </p:nvSpPr>
        <p:spPr>
          <a:xfrm>
            <a:off x="2251311" y="1471132"/>
            <a:ext cx="1163221" cy="491738"/>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195562"/>
              </a:buClr>
              <a:buSzPts val="2200"/>
              <a:buFont typeface="Quattrocento Sans"/>
              <a:buNone/>
            </a:pPr>
            <a:endParaRPr/>
          </a:p>
        </p:txBody>
      </p:sp>
      <p:sp>
        <p:nvSpPr>
          <p:cNvPr id="124" name="Google Shape;124;p4"/>
          <p:cNvSpPr txBox="1"/>
          <p:nvPr/>
        </p:nvSpPr>
        <p:spPr>
          <a:xfrm>
            <a:off x="2251311" y="2737598"/>
            <a:ext cx="1163221" cy="491738"/>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195562"/>
              </a:buClr>
              <a:buSzPts val="2200"/>
              <a:buFont typeface="Quattrocento Sans"/>
              <a:buNone/>
            </a:pPr>
            <a:endParaRPr/>
          </a:p>
        </p:txBody>
      </p:sp>
      <p:sp>
        <p:nvSpPr>
          <p:cNvPr id="125" name="Google Shape;125;p4"/>
          <p:cNvSpPr txBox="1"/>
          <p:nvPr/>
        </p:nvSpPr>
        <p:spPr>
          <a:xfrm>
            <a:off x="2251311" y="3917766"/>
            <a:ext cx="1163221" cy="491738"/>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195562"/>
              </a:buClr>
              <a:buSzPts val="2200"/>
              <a:buFont typeface="Quattrocento Sans"/>
              <a:buNone/>
            </a:pPr>
            <a:endParaRPr/>
          </a:p>
        </p:txBody>
      </p:sp>
      <p:sp>
        <p:nvSpPr>
          <p:cNvPr id="126" name="Google Shape;126;p4"/>
          <p:cNvSpPr txBox="1"/>
          <p:nvPr/>
        </p:nvSpPr>
        <p:spPr>
          <a:xfrm>
            <a:off x="2251311" y="5158500"/>
            <a:ext cx="1163221" cy="491738"/>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195562"/>
              </a:buClr>
              <a:buSzPts val="2200"/>
              <a:buFont typeface="Quattrocento Sans"/>
              <a:buNone/>
            </a:pPr>
            <a:endParaRPr/>
          </a:p>
        </p:txBody>
      </p:sp>
      <p:sp>
        <p:nvSpPr>
          <p:cNvPr id="128" name="Google Shape;128;p4"/>
          <p:cNvSpPr/>
          <p:nvPr/>
        </p:nvSpPr>
        <p:spPr>
          <a:xfrm>
            <a:off x="0" y="6198244"/>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400">
              <a:solidFill>
                <a:schemeClr val="lt1"/>
              </a:solidFill>
              <a:latin typeface="Calibri"/>
              <a:ea typeface="Calibri"/>
              <a:cs typeface="Calibri"/>
              <a:sym typeface="Calibri"/>
            </a:endParaRPr>
          </a:p>
        </p:txBody>
      </p:sp>
      <p:pic>
        <p:nvPicPr>
          <p:cNvPr id="129" name="Google Shape;129;p4" descr="Text&#10;&#10;Description automatically generated"/>
          <p:cNvPicPr preferRelativeResize="0"/>
          <p:nvPr/>
        </p:nvPicPr>
        <p:blipFill rotWithShape="1">
          <a:blip r:embed="rId3">
            <a:alphaModFix/>
          </a:blip>
          <a:srcRect/>
          <a:stretch/>
        </p:blipFill>
        <p:spPr>
          <a:xfrm>
            <a:off x="235341" y="6247302"/>
            <a:ext cx="1964299" cy="427819"/>
          </a:xfrm>
          <a:prstGeom prst="rect">
            <a:avLst/>
          </a:prstGeom>
          <a:noFill/>
          <a:ln>
            <a:noFill/>
          </a:ln>
        </p:spPr>
      </p:pic>
      <p:sp>
        <p:nvSpPr>
          <p:cNvPr id="130" name="Google Shape;130;p4"/>
          <p:cNvSpPr/>
          <p:nvPr/>
        </p:nvSpPr>
        <p:spPr>
          <a:xfrm>
            <a:off x="0" y="6193737"/>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400">
              <a:solidFill>
                <a:schemeClr val="lt1"/>
              </a:solidFill>
              <a:latin typeface="Calibri"/>
              <a:ea typeface="Calibri"/>
              <a:cs typeface="Calibri"/>
              <a:sym typeface="Calibri"/>
            </a:endParaRPr>
          </a:p>
        </p:txBody>
      </p:sp>
      <p:pic>
        <p:nvPicPr>
          <p:cNvPr id="131" name="Google Shape;131;p4"/>
          <p:cNvPicPr preferRelativeResize="0"/>
          <p:nvPr/>
        </p:nvPicPr>
        <p:blipFill rotWithShape="1">
          <a:blip r:embed="rId4">
            <a:alphaModFix/>
          </a:blip>
          <a:srcRect t="1926"/>
          <a:stretch/>
        </p:blipFill>
        <p:spPr>
          <a:xfrm>
            <a:off x="1045611" y="0"/>
            <a:ext cx="897978" cy="5820508"/>
          </a:xfrm>
          <a:prstGeom prst="rect">
            <a:avLst/>
          </a:prstGeom>
          <a:noFill/>
          <a:ln>
            <a:noFill/>
          </a:ln>
        </p:spPr>
      </p:pic>
      <p:pic>
        <p:nvPicPr>
          <p:cNvPr id="132" name="Google Shape;132;p4"/>
          <p:cNvPicPr preferRelativeResize="0"/>
          <p:nvPr/>
        </p:nvPicPr>
        <p:blipFill rotWithShape="1">
          <a:blip r:embed="rId5">
            <a:alphaModFix/>
          </a:blip>
          <a:srcRect/>
          <a:stretch/>
        </p:blipFill>
        <p:spPr>
          <a:xfrm>
            <a:off x="11002357" y="219532"/>
            <a:ext cx="1013552" cy="181798"/>
          </a:xfrm>
          <a:prstGeom prst="rect">
            <a:avLst/>
          </a:prstGeom>
          <a:noFill/>
          <a:ln>
            <a:noFill/>
          </a:ln>
        </p:spPr>
      </p:pic>
      <p:pic>
        <p:nvPicPr>
          <p:cNvPr id="133" name="Google Shape;133;p4"/>
          <p:cNvPicPr preferRelativeResize="0"/>
          <p:nvPr/>
        </p:nvPicPr>
        <p:blipFill rotWithShape="1">
          <a:blip r:embed="rId6">
            <a:alphaModFix/>
          </a:blip>
          <a:srcRect/>
          <a:stretch/>
        </p:blipFill>
        <p:spPr>
          <a:xfrm>
            <a:off x="235341" y="6255161"/>
            <a:ext cx="1964299" cy="412100"/>
          </a:xfrm>
          <a:prstGeom prst="rect">
            <a:avLst/>
          </a:prstGeom>
          <a:noFill/>
          <a:ln>
            <a:noFill/>
          </a:ln>
        </p:spPr>
      </p:pic>
      <p:sp>
        <p:nvSpPr>
          <p:cNvPr id="3" name="TextBox 2">
            <a:extLst>
              <a:ext uri="{FF2B5EF4-FFF2-40B4-BE49-F238E27FC236}">
                <a16:creationId xmlns:a16="http://schemas.microsoft.com/office/drawing/2014/main" id="{B0EAFEB6-ED66-2826-0109-F6F6925D3BDE}"/>
              </a:ext>
            </a:extLst>
          </p:cNvPr>
          <p:cNvSpPr txBox="1"/>
          <p:nvPr/>
        </p:nvSpPr>
        <p:spPr>
          <a:xfrm>
            <a:off x="2832921" y="2873323"/>
            <a:ext cx="8898085" cy="2744982"/>
          </a:xfrm>
          <a:prstGeom prst="rect">
            <a:avLst/>
          </a:prstGeom>
          <a:noFill/>
        </p:spPr>
        <p:txBody>
          <a:bodyPr wrap="square">
            <a:spAutoFit/>
          </a:bodyPr>
          <a:lstStyle/>
          <a:p>
            <a:pPr marL="342900" lvl="0" indent="-342900">
              <a:lnSpc>
                <a:spcPct val="107000"/>
              </a:lnSpc>
              <a:buFont typeface="Symbol" pitchFamily="2" charset="2"/>
              <a:buChar char=""/>
            </a:pPr>
            <a:r>
              <a:rPr lang="sv-SE" sz="1800" dirty="0">
                <a:latin typeface="Times New Roman" panose="02020603050405020304" pitchFamily="18" charset="0"/>
                <a:ea typeface="Calibri" panose="020F0502020204030204" pitchFamily="34" charset="0"/>
              </a:rPr>
              <a:t>Granska arbetsbeskrivningen noggrant
Lär känna företaget och rollen (till exempel företagets produkter eller tjänster)
Skriv ner fördelar och nackdelar med att ansöka denna position
Förstå din motivation
Förbered svar på vanliga intervjufrågor
Förstå vikten av kroppsspråk och tonfall
Ställ rätt frågor
Öva på att använda fingerade intervjuer
Granska ditt CV </a:t>
            </a:r>
            <a:endParaRPr lang="en-PL" sz="1800" dirty="0">
              <a:solidFill>
                <a:srgbClr val="000000"/>
              </a:solidFill>
              <a:effectLst/>
              <a:latin typeface="Calibri" panose="020F0502020204030204" pitchFamily="34" charset="0"/>
              <a:ea typeface="Calibri" panose="020F0502020204030204"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9" name="Google Shape;139;p5"/>
          <p:cNvSpPr/>
          <p:nvPr/>
        </p:nvSpPr>
        <p:spPr>
          <a:xfrm>
            <a:off x="0" y="6193737"/>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400">
              <a:solidFill>
                <a:schemeClr val="lt1"/>
              </a:solidFill>
              <a:latin typeface="Calibri"/>
              <a:ea typeface="Calibri"/>
              <a:cs typeface="Calibri"/>
              <a:sym typeface="Calibri"/>
            </a:endParaRPr>
          </a:p>
        </p:txBody>
      </p:sp>
      <p:pic>
        <p:nvPicPr>
          <p:cNvPr id="140" name="Google Shape;140;p5"/>
          <p:cNvPicPr preferRelativeResize="0"/>
          <p:nvPr/>
        </p:nvPicPr>
        <p:blipFill rotWithShape="1">
          <a:blip r:embed="rId3">
            <a:alphaModFix/>
          </a:blip>
          <a:srcRect/>
          <a:stretch/>
        </p:blipFill>
        <p:spPr>
          <a:xfrm>
            <a:off x="10984241" y="164749"/>
            <a:ext cx="1068327" cy="225776"/>
          </a:xfrm>
          <a:prstGeom prst="rect">
            <a:avLst/>
          </a:prstGeom>
          <a:noFill/>
          <a:ln>
            <a:noFill/>
          </a:ln>
        </p:spPr>
      </p:pic>
      <p:pic>
        <p:nvPicPr>
          <p:cNvPr id="141" name="Google Shape;141;p5"/>
          <p:cNvPicPr preferRelativeResize="0"/>
          <p:nvPr/>
        </p:nvPicPr>
        <p:blipFill rotWithShape="1">
          <a:blip r:embed="rId4">
            <a:alphaModFix/>
          </a:blip>
          <a:srcRect/>
          <a:stretch/>
        </p:blipFill>
        <p:spPr>
          <a:xfrm>
            <a:off x="235341" y="6255161"/>
            <a:ext cx="1964299" cy="412100"/>
          </a:xfrm>
          <a:prstGeom prst="rect">
            <a:avLst/>
          </a:prstGeom>
          <a:noFill/>
          <a:ln>
            <a:noFill/>
          </a:ln>
        </p:spPr>
      </p:pic>
      <p:pic>
        <p:nvPicPr>
          <p:cNvPr id="2" name="Google Shape;131;p4">
            <a:extLst>
              <a:ext uri="{FF2B5EF4-FFF2-40B4-BE49-F238E27FC236}">
                <a16:creationId xmlns:a16="http://schemas.microsoft.com/office/drawing/2014/main" id="{AAFE48DC-F175-2A60-F6AD-E8C768E1E9DB}"/>
              </a:ext>
            </a:extLst>
          </p:cNvPr>
          <p:cNvPicPr preferRelativeResize="0"/>
          <p:nvPr/>
        </p:nvPicPr>
        <p:blipFill rotWithShape="1">
          <a:blip r:embed="rId5">
            <a:alphaModFix/>
          </a:blip>
          <a:srcRect t="1926"/>
          <a:stretch/>
        </p:blipFill>
        <p:spPr>
          <a:xfrm>
            <a:off x="10086263" y="0"/>
            <a:ext cx="897978" cy="5824800"/>
          </a:xfrm>
          <a:prstGeom prst="rect">
            <a:avLst/>
          </a:prstGeom>
          <a:noFill/>
          <a:ln>
            <a:noFill/>
          </a:ln>
        </p:spPr>
      </p:pic>
      <p:sp>
        <p:nvSpPr>
          <p:cNvPr id="4" name="TextBox 3">
            <a:extLst>
              <a:ext uri="{FF2B5EF4-FFF2-40B4-BE49-F238E27FC236}">
                <a16:creationId xmlns:a16="http://schemas.microsoft.com/office/drawing/2014/main" id="{5949251E-B3CA-8F90-569D-5FBC28B06251}"/>
              </a:ext>
            </a:extLst>
          </p:cNvPr>
          <p:cNvSpPr txBox="1"/>
          <p:nvPr/>
        </p:nvSpPr>
        <p:spPr>
          <a:xfrm>
            <a:off x="1608945" y="3580616"/>
            <a:ext cx="7977594" cy="1257845"/>
          </a:xfrm>
          <a:prstGeom prst="rect">
            <a:avLst/>
          </a:prstGeom>
          <a:noFill/>
        </p:spPr>
        <p:txBody>
          <a:bodyPr wrap="square">
            <a:spAutoFit/>
          </a:bodyPr>
          <a:lstStyle/>
          <a:p>
            <a:pPr marL="38100" algn="r">
              <a:lnSpc>
                <a:spcPct val="107000"/>
              </a:lnSpc>
            </a:pPr>
            <a:r>
              <a:rPr lang="sv-SE" sz="1800" dirty="0">
                <a:latin typeface="Times New Roman" panose="02020603050405020304" pitchFamily="18" charset="0"/>
                <a:ea typeface="Calibri" panose="020F0502020204030204" pitchFamily="34" charset="0"/>
              </a:rPr>
              <a:t>Intervjufrågor hjälper rekryterare att bedöma om en kandidat är lämplig för en specifik jobbposition. De rekommenderas att gå igenom en lista med de vanligaste frågorna under en intervju
</a:t>
            </a:r>
            <a:endParaRPr lang="en-PL" dirty="0">
              <a:solidFill>
                <a:srgbClr val="2D2D2D"/>
              </a:solidFill>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222F8CCE-6D17-8CDF-BD19-E8619464B8A2}"/>
              </a:ext>
            </a:extLst>
          </p:cNvPr>
          <p:cNvSpPr txBox="1"/>
          <p:nvPr/>
        </p:nvSpPr>
        <p:spPr>
          <a:xfrm>
            <a:off x="1608945" y="2028772"/>
            <a:ext cx="7977594" cy="1844416"/>
          </a:xfrm>
          <a:prstGeom prst="rect">
            <a:avLst/>
          </a:prstGeom>
          <a:noFill/>
        </p:spPr>
        <p:txBody>
          <a:bodyPr wrap="square">
            <a:spAutoFit/>
          </a:bodyPr>
          <a:lstStyle/>
          <a:p>
            <a:pPr marL="38100" algn="r">
              <a:lnSpc>
                <a:spcPct val="107000"/>
              </a:lnSpc>
            </a:pPr>
            <a:r>
              <a:rPr lang="sv-SE" sz="3600" b="1" dirty="0">
                <a:solidFill>
                  <a:srgbClr val="C00000"/>
                </a:solidFill>
                <a:latin typeface="Times New Roman" panose="02020603050405020304" pitchFamily="18" charset="0"/>
                <a:ea typeface="Calibri" panose="020F0502020204030204" pitchFamily="34" charset="0"/>
              </a:rPr>
              <a:t>VILKA ÄR DE VANLIGASTE INTERVJUFRÅGORNA?
</a:t>
            </a:r>
            <a:endParaRPr lang="en-PL" sz="3600" b="1" kern="0" dirty="0">
              <a:solidFill>
                <a:srgbClr val="C00000"/>
              </a:solidFill>
              <a:effectLst/>
              <a:latin typeface="Calibri" panose="020F0502020204030204" pitchFamily="34" charset="0"/>
              <a:ea typeface="Calibri" panose="020F0502020204030204"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pic>
        <p:nvPicPr>
          <p:cNvPr id="159" name="Google Shape;159;p7"/>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161" name="Google Shape;161;p7"/>
          <p:cNvSpPr/>
          <p:nvPr/>
        </p:nvSpPr>
        <p:spPr>
          <a:xfrm>
            <a:off x="10827521" y="138329"/>
            <a:ext cx="1364479" cy="357327"/>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62" name="Google Shape;162;p7"/>
          <p:cNvPicPr preferRelativeResize="0"/>
          <p:nvPr/>
        </p:nvPicPr>
        <p:blipFill rotWithShape="1">
          <a:blip r:embed="rId4">
            <a:alphaModFix/>
          </a:blip>
          <a:srcRect/>
          <a:stretch/>
        </p:blipFill>
        <p:spPr>
          <a:xfrm>
            <a:off x="11002357" y="219532"/>
            <a:ext cx="1013552" cy="181798"/>
          </a:xfrm>
          <a:prstGeom prst="rect">
            <a:avLst/>
          </a:prstGeom>
          <a:noFill/>
          <a:ln>
            <a:noFill/>
          </a:ln>
        </p:spPr>
      </p:pic>
      <p:sp>
        <p:nvSpPr>
          <p:cNvPr id="163" name="Google Shape;163;p7"/>
          <p:cNvSpPr/>
          <p:nvPr/>
        </p:nvSpPr>
        <p:spPr>
          <a:xfrm>
            <a:off x="0" y="6193737"/>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400">
              <a:solidFill>
                <a:schemeClr val="lt1"/>
              </a:solidFill>
              <a:latin typeface="Calibri"/>
              <a:ea typeface="Calibri"/>
              <a:cs typeface="Calibri"/>
              <a:sym typeface="Calibri"/>
            </a:endParaRPr>
          </a:p>
        </p:txBody>
      </p:sp>
      <p:pic>
        <p:nvPicPr>
          <p:cNvPr id="164" name="Google Shape;164;p7"/>
          <p:cNvPicPr preferRelativeResize="0"/>
          <p:nvPr/>
        </p:nvPicPr>
        <p:blipFill rotWithShape="1">
          <a:blip r:embed="rId5">
            <a:alphaModFix/>
          </a:blip>
          <a:srcRect/>
          <a:stretch/>
        </p:blipFill>
        <p:spPr>
          <a:xfrm>
            <a:off x="235341" y="6255161"/>
            <a:ext cx="1964299" cy="412100"/>
          </a:xfrm>
          <a:prstGeom prst="rect">
            <a:avLst/>
          </a:prstGeom>
          <a:noFill/>
          <a:ln>
            <a:noFill/>
          </a:ln>
        </p:spPr>
      </p:pic>
      <p:sp>
        <p:nvSpPr>
          <p:cNvPr id="5" name="TextBox 4">
            <a:extLst>
              <a:ext uri="{FF2B5EF4-FFF2-40B4-BE49-F238E27FC236}">
                <a16:creationId xmlns:a16="http://schemas.microsoft.com/office/drawing/2014/main" id="{773A4362-10F3-ADE1-B2F2-F9C00965CFCB}"/>
              </a:ext>
            </a:extLst>
          </p:cNvPr>
          <p:cNvSpPr txBox="1"/>
          <p:nvPr/>
        </p:nvSpPr>
        <p:spPr>
          <a:xfrm>
            <a:off x="1429187" y="1841861"/>
            <a:ext cx="7116936" cy="3698577"/>
          </a:xfrm>
          <a:prstGeom prst="rect">
            <a:avLst/>
          </a:prstGeom>
          <a:noFill/>
        </p:spPr>
        <p:txBody>
          <a:bodyPr wrap="square">
            <a:spAutoFit/>
          </a:bodyPr>
          <a:lstStyle/>
          <a:p>
            <a:pPr marL="342900" lvl="0" indent="-342900">
              <a:lnSpc>
                <a:spcPct val="107000"/>
              </a:lnSpc>
              <a:buFont typeface="Symbol" pitchFamily="2" charset="2"/>
              <a:buChar char=""/>
            </a:pPr>
            <a:r>
              <a:rPr lang="sv-SE" sz="2000" dirty="0">
                <a:latin typeface="Times New Roman" panose="02020603050405020304" pitchFamily="18" charset="0"/>
                <a:ea typeface="Calibri" panose="020F0502020204030204" pitchFamily="34" charset="0"/>
              </a:rPr>
              <a:t>Hur skulle du beskriva dig själv?
Varför vill du jobba här?
Vad motiverar dig?
Vilka är dina största styrkor?
Vilka är dina svagheter?
Vilka är dina mål för framtiden?
Var ser du dig själv om fem år?
Vad är din löneintervallförväntan?
Varför ska vi anställa dig?
Hur hanterar du stress?
Vad är din största prestation?</a:t>
            </a:r>
            <a:endParaRPr lang="en-PL" sz="2000" dirty="0">
              <a:solidFill>
                <a:srgbClr val="000000"/>
              </a:solidFill>
              <a:effectLst/>
              <a:latin typeface="Calibri" panose="020F0502020204030204" pitchFamily="34" charset="0"/>
              <a:ea typeface="Calibri" panose="020F0502020204030204" pitchFamily="34" charset="0"/>
            </a:endParaRPr>
          </a:p>
        </p:txBody>
      </p:sp>
      <p:sp>
        <p:nvSpPr>
          <p:cNvPr id="4" name="TextBox 3">
            <a:extLst>
              <a:ext uri="{FF2B5EF4-FFF2-40B4-BE49-F238E27FC236}">
                <a16:creationId xmlns:a16="http://schemas.microsoft.com/office/drawing/2014/main" id="{D34E226D-3EE3-206C-B1B2-83B55B37C189}"/>
              </a:ext>
            </a:extLst>
          </p:cNvPr>
          <p:cNvSpPr txBox="1"/>
          <p:nvPr/>
        </p:nvSpPr>
        <p:spPr>
          <a:xfrm>
            <a:off x="796141" y="970737"/>
            <a:ext cx="9842551" cy="552972"/>
          </a:xfrm>
          <a:prstGeom prst="rect">
            <a:avLst/>
          </a:prstGeom>
          <a:noFill/>
        </p:spPr>
        <p:txBody>
          <a:bodyPr wrap="square">
            <a:spAutoFit/>
          </a:bodyPr>
          <a:lstStyle/>
          <a:p>
            <a:pPr marL="38100">
              <a:lnSpc>
                <a:spcPct val="107000"/>
              </a:lnSpc>
            </a:pPr>
            <a:r>
              <a:rPr lang="sv-SE" sz="30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POPULÄRA INTERVJUFRÅGOR</a:t>
            </a:r>
            <a:r>
              <a:rPr lang="en-PL" sz="30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a:t>
            </a:r>
            <a:endParaRPr lang="en-PL" sz="3000" b="1" kern="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pic>
        <p:nvPicPr>
          <p:cNvPr id="195" name="Google Shape;195;p10"/>
          <p:cNvPicPr preferRelativeResize="0"/>
          <p:nvPr/>
        </p:nvPicPr>
        <p:blipFill rotWithShape="1">
          <a:blip r:embed="rId3">
            <a:alphaModFix/>
          </a:blip>
          <a:srcRect/>
          <a:stretch/>
        </p:blipFill>
        <p:spPr>
          <a:xfrm>
            <a:off x="0" y="0"/>
            <a:ext cx="12192000" cy="6858000"/>
          </a:xfrm>
          <a:prstGeom prst="rect">
            <a:avLst/>
          </a:prstGeom>
          <a:noFill/>
          <a:ln>
            <a:noFill/>
          </a:ln>
        </p:spPr>
      </p:pic>
      <p:pic>
        <p:nvPicPr>
          <p:cNvPr id="196" name="Google Shape;196;p10" descr="A picture containing person, table, indoor, window&#10;&#10;Description automatically generated"/>
          <p:cNvPicPr preferRelativeResize="0"/>
          <p:nvPr/>
        </p:nvPicPr>
        <p:blipFill rotWithShape="1">
          <a:blip r:embed="rId4">
            <a:alphaModFix amt="15000"/>
          </a:blip>
          <a:srcRect b="15623"/>
          <a:stretch/>
        </p:blipFill>
        <p:spPr>
          <a:xfrm>
            <a:off x="127" y="0"/>
            <a:ext cx="12191746" cy="6858000"/>
          </a:xfrm>
          <a:prstGeom prst="rect">
            <a:avLst/>
          </a:prstGeom>
          <a:solidFill>
            <a:srgbClr val="BE1522"/>
          </a:solidFill>
          <a:ln>
            <a:noFill/>
          </a:ln>
        </p:spPr>
      </p:pic>
      <p:sp>
        <p:nvSpPr>
          <p:cNvPr id="197" name="Google Shape;197;p10"/>
          <p:cNvSpPr txBox="1"/>
          <p:nvPr/>
        </p:nvSpPr>
        <p:spPr>
          <a:xfrm>
            <a:off x="2490150" y="1430675"/>
            <a:ext cx="7211700" cy="1200288"/>
          </a:xfrm>
          <a:prstGeom prst="rect">
            <a:avLst/>
          </a:prstGeom>
          <a:noFill/>
          <a:ln>
            <a:noFill/>
          </a:ln>
        </p:spPr>
        <p:txBody>
          <a:bodyPr spcFirstLastPara="1" wrap="square" lIns="91425" tIns="45700" rIns="91425" bIns="45700" anchor="t" anchorCtr="0">
            <a:spAutoFit/>
          </a:bodyPr>
          <a:lstStyle/>
          <a:p>
            <a:pPr lvl="0" algn="ctr"/>
            <a:r>
              <a:rPr lang="en-IE" sz="3600" b="1" dirty="0">
                <a:solidFill>
                  <a:schemeClr val="lt1"/>
                </a:solidFill>
                <a:latin typeface="Times New Roman" panose="02020603050405020304" pitchFamily="18" charset="0"/>
                <a:ea typeface="Quattrocento Sans"/>
                <a:cs typeface="Times New Roman" panose="02020603050405020304" pitchFamily="18" charset="0"/>
                <a:sym typeface="Quattrocento Sans"/>
              </a:rPr>
              <a:t>FÖR MER INFORMATION
</a:t>
            </a:r>
            <a:endParaRPr sz="3600" b="1" dirty="0">
              <a:solidFill>
                <a:schemeClr val="lt1"/>
              </a:solidFill>
              <a:latin typeface="Times New Roman" panose="02020603050405020304" pitchFamily="18" charset="0"/>
              <a:ea typeface="Quattrocento Sans"/>
              <a:cs typeface="Times New Roman" panose="02020603050405020304" pitchFamily="18" charset="0"/>
              <a:sym typeface="Quattrocento Sans"/>
            </a:endParaRPr>
          </a:p>
        </p:txBody>
      </p:sp>
      <p:sp>
        <p:nvSpPr>
          <p:cNvPr id="198" name="Google Shape;198;p10"/>
          <p:cNvSpPr/>
          <p:nvPr/>
        </p:nvSpPr>
        <p:spPr>
          <a:xfrm>
            <a:off x="0" y="6193737"/>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400">
              <a:solidFill>
                <a:schemeClr val="lt1"/>
              </a:solidFill>
              <a:latin typeface="Calibri"/>
              <a:ea typeface="Calibri"/>
              <a:cs typeface="Calibri"/>
              <a:sym typeface="Calibri"/>
            </a:endParaRPr>
          </a:p>
        </p:txBody>
      </p:sp>
      <p:sp>
        <p:nvSpPr>
          <p:cNvPr id="199" name="Google Shape;199;p10"/>
          <p:cNvSpPr/>
          <p:nvPr/>
        </p:nvSpPr>
        <p:spPr>
          <a:xfrm>
            <a:off x="0" y="6193737"/>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400">
              <a:solidFill>
                <a:schemeClr val="lt1"/>
              </a:solidFill>
              <a:latin typeface="Calibri"/>
              <a:ea typeface="Calibri"/>
              <a:cs typeface="Calibri"/>
              <a:sym typeface="Calibri"/>
            </a:endParaRPr>
          </a:p>
        </p:txBody>
      </p:sp>
      <p:pic>
        <p:nvPicPr>
          <p:cNvPr id="200" name="Google Shape;200;p10"/>
          <p:cNvPicPr preferRelativeResize="0"/>
          <p:nvPr/>
        </p:nvPicPr>
        <p:blipFill rotWithShape="1">
          <a:blip r:embed="rId5">
            <a:alphaModFix/>
          </a:blip>
          <a:srcRect/>
          <a:stretch/>
        </p:blipFill>
        <p:spPr>
          <a:xfrm>
            <a:off x="235341" y="6255161"/>
            <a:ext cx="1964299" cy="412100"/>
          </a:xfrm>
          <a:prstGeom prst="rect">
            <a:avLst/>
          </a:prstGeom>
          <a:noFill/>
          <a:ln>
            <a:noFill/>
          </a:ln>
        </p:spPr>
      </p:pic>
      <p:sp>
        <p:nvSpPr>
          <p:cNvPr id="201" name="Google Shape;201;p10"/>
          <p:cNvSpPr txBox="1"/>
          <p:nvPr/>
        </p:nvSpPr>
        <p:spPr>
          <a:xfrm>
            <a:off x="609600" y="2829946"/>
            <a:ext cx="10972800" cy="2646785"/>
          </a:xfrm>
          <a:prstGeom prst="rect">
            <a:avLst/>
          </a:prstGeom>
          <a:noFill/>
          <a:ln>
            <a:noFill/>
          </a:ln>
        </p:spPr>
        <p:txBody>
          <a:bodyPr spcFirstLastPara="1" wrap="square" lIns="91425" tIns="91425" rIns="91425" bIns="91425" anchor="t" anchorCtr="0">
            <a:spAutoFit/>
          </a:bodyPr>
          <a:lstStyle/>
          <a:p>
            <a:pPr lvl="0" algn="ctr">
              <a:lnSpc>
                <a:spcPct val="115000"/>
              </a:lnSpc>
            </a:pPr>
            <a:r>
              <a:rPr lang="sv-SE" sz="2400" dirty="0">
                <a:solidFill>
                  <a:schemeClr val="lt1"/>
                </a:solidFill>
                <a:latin typeface="Times New Roman" panose="02020603050405020304" pitchFamily="18" charset="0"/>
                <a:cs typeface="Times New Roman" panose="02020603050405020304" pitchFamily="18" charset="0"/>
              </a:rPr>
              <a:t>För att lära dig mer om hur du förbereder dig för bedömningar före intervju och konkurrensintervjuer, besök Indeed.com. 
</a:t>
            </a:r>
            <a:endParaRPr lang="en-IE" sz="2400" dirty="0">
              <a:solidFill>
                <a:schemeClr val="lt1"/>
              </a:solidFill>
              <a:latin typeface="Times New Roman" panose="02020603050405020304" pitchFamily="18" charset="0"/>
              <a:cs typeface="Times New Roman" panose="02020603050405020304" pitchFamily="18" charset="0"/>
            </a:endParaRPr>
          </a:p>
          <a:p>
            <a:pPr marL="0" lvl="0" indent="0" algn="ctr" rtl="0">
              <a:lnSpc>
                <a:spcPct val="115000"/>
              </a:lnSpc>
              <a:spcBef>
                <a:spcPts val="0"/>
              </a:spcBef>
              <a:spcAft>
                <a:spcPts val="0"/>
              </a:spcAft>
              <a:buNone/>
            </a:pPr>
            <a:r>
              <a:rPr lang="en-US" sz="2400" u="sng"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hlinkClick r:id="rId6"/>
              </a:rPr>
              <a:t>https://ca.indeed.com/career-advice/interviewing/how-to-prepare-for-a-job-interview</a:t>
            </a:r>
            <a:endParaRPr lang="en-PL"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lvl="0" algn="ctr">
              <a:lnSpc>
                <a:spcPct val="107000"/>
              </a:lnSpc>
              <a:spcAft>
                <a:spcPts val="800"/>
              </a:spcAft>
            </a:pPr>
            <a:r>
              <a:rPr lang="en-US" sz="2400" u="sng"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hlinkClick r:id="rId7"/>
              </a:rPr>
              <a:t>https://ca.indeed.com/career-advice/interviewing/interview-questions</a:t>
            </a:r>
            <a:endParaRPr lang="en-PL"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lvl="0" indent="0" algn="l" rtl="0">
              <a:lnSpc>
                <a:spcPct val="115000"/>
              </a:lnSpc>
              <a:spcBef>
                <a:spcPts val="0"/>
              </a:spcBef>
              <a:spcAft>
                <a:spcPts val="0"/>
              </a:spcAft>
              <a:buNone/>
            </a:pPr>
            <a:endParaRPr sz="1500" dirty="0">
              <a:solidFill>
                <a:schemeClr val="dk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18"/>
          <p:cNvSpPr txBox="1"/>
          <p:nvPr/>
        </p:nvSpPr>
        <p:spPr>
          <a:xfrm>
            <a:off x="5185019" y="6117074"/>
            <a:ext cx="6771600" cy="55410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IE" sz="1000">
                <a:solidFill>
                  <a:schemeClr val="dk1"/>
                </a:solidFill>
                <a:latin typeface="Quattrocento Sans"/>
                <a:ea typeface="Quattrocento Sans"/>
                <a:cs typeface="Quattrocento Sans"/>
                <a:sym typeface="Quattrocento Sans"/>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 Project Number: 2021-1-SE01-KA220-VET-000032922</a:t>
            </a:r>
            <a:endParaRPr/>
          </a:p>
        </p:txBody>
      </p:sp>
      <p:pic>
        <p:nvPicPr>
          <p:cNvPr id="207" name="Google Shape;207;p18"/>
          <p:cNvPicPr preferRelativeResize="0"/>
          <p:nvPr/>
        </p:nvPicPr>
        <p:blipFill rotWithShape="1">
          <a:blip r:embed="rId3">
            <a:alphaModFix/>
          </a:blip>
          <a:srcRect/>
          <a:stretch/>
        </p:blipFill>
        <p:spPr>
          <a:xfrm>
            <a:off x="4191000" y="974011"/>
            <a:ext cx="3810001" cy="1899479"/>
          </a:xfrm>
          <a:prstGeom prst="rect">
            <a:avLst/>
          </a:prstGeom>
          <a:noFill/>
          <a:ln>
            <a:noFill/>
          </a:ln>
        </p:spPr>
      </p:pic>
      <p:sp>
        <p:nvSpPr>
          <p:cNvPr id="208" name="Google Shape;208;p18"/>
          <p:cNvSpPr/>
          <p:nvPr/>
        </p:nvSpPr>
        <p:spPr>
          <a:xfrm>
            <a:off x="10353554" y="57149"/>
            <a:ext cx="1838400" cy="7935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400">
              <a:solidFill>
                <a:schemeClr val="lt1"/>
              </a:solidFill>
              <a:latin typeface="Calibri"/>
              <a:ea typeface="Calibri"/>
              <a:cs typeface="Calibri"/>
              <a:sym typeface="Calibri"/>
            </a:endParaRPr>
          </a:p>
        </p:txBody>
      </p:sp>
      <p:sp>
        <p:nvSpPr>
          <p:cNvPr id="209" name="Google Shape;209;p18"/>
          <p:cNvSpPr/>
          <p:nvPr/>
        </p:nvSpPr>
        <p:spPr>
          <a:xfrm>
            <a:off x="10827521" y="138329"/>
            <a:ext cx="1364400" cy="3573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10" name="Google Shape;210;p18"/>
          <p:cNvPicPr preferRelativeResize="0"/>
          <p:nvPr/>
        </p:nvPicPr>
        <p:blipFill rotWithShape="1">
          <a:blip r:embed="rId4">
            <a:alphaModFix/>
          </a:blip>
          <a:srcRect/>
          <a:stretch/>
        </p:blipFill>
        <p:spPr>
          <a:xfrm>
            <a:off x="11002357" y="219532"/>
            <a:ext cx="1013549" cy="181798"/>
          </a:xfrm>
          <a:prstGeom prst="rect">
            <a:avLst/>
          </a:prstGeom>
          <a:noFill/>
          <a:ln>
            <a:noFill/>
          </a:ln>
        </p:spPr>
      </p:pic>
      <p:pic>
        <p:nvPicPr>
          <p:cNvPr id="211" name="Google Shape;211;p18"/>
          <p:cNvPicPr preferRelativeResize="0"/>
          <p:nvPr/>
        </p:nvPicPr>
        <p:blipFill rotWithShape="1">
          <a:blip r:embed="rId5">
            <a:alphaModFix/>
          </a:blip>
          <a:srcRect/>
          <a:stretch/>
        </p:blipFill>
        <p:spPr>
          <a:xfrm>
            <a:off x="2297323" y="3690456"/>
            <a:ext cx="7597357" cy="1609649"/>
          </a:xfrm>
          <a:prstGeom prst="rect">
            <a:avLst/>
          </a:prstGeom>
          <a:noFill/>
          <a:ln>
            <a:noFill/>
          </a:ln>
        </p:spPr>
      </p:pic>
      <p:pic>
        <p:nvPicPr>
          <p:cNvPr id="212" name="Google Shape;212;p18"/>
          <p:cNvPicPr preferRelativeResize="0"/>
          <p:nvPr/>
        </p:nvPicPr>
        <p:blipFill rotWithShape="1">
          <a:blip r:embed="rId6">
            <a:alphaModFix/>
          </a:blip>
          <a:srcRect/>
          <a:stretch/>
        </p:blipFill>
        <p:spPr>
          <a:xfrm>
            <a:off x="235341" y="6255161"/>
            <a:ext cx="1964297" cy="412100"/>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195</TotalTime>
  <Words>464</Words>
  <Application>Microsoft Office PowerPoint</Application>
  <PresentationFormat>Bredbild</PresentationFormat>
  <Paragraphs>23</Paragraphs>
  <Slides>9</Slides>
  <Notes>9</Notes>
  <HiddenSlides>0</HiddenSlides>
  <MMClips>0</MMClips>
  <ScaleCrop>false</ScaleCrop>
  <HeadingPairs>
    <vt:vector size="6" baseType="variant">
      <vt:variant>
        <vt:lpstr>Använt teckensnitt</vt:lpstr>
      </vt:variant>
      <vt:variant>
        <vt:i4>7</vt:i4>
      </vt:variant>
      <vt:variant>
        <vt:lpstr>Tema</vt:lpstr>
      </vt:variant>
      <vt:variant>
        <vt:i4>1</vt:i4>
      </vt:variant>
      <vt:variant>
        <vt:lpstr>Bildrubriker</vt:lpstr>
      </vt:variant>
      <vt:variant>
        <vt:i4>9</vt:i4>
      </vt:variant>
    </vt:vector>
  </HeadingPairs>
  <TitlesOfParts>
    <vt:vector size="17" baseType="lpstr">
      <vt:lpstr>Quattrocento Sans</vt:lpstr>
      <vt:lpstr>Calibri</vt:lpstr>
      <vt:lpstr>Arial</vt:lpstr>
      <vt:lpstr>Times</vt:lpstr>
      <vt:lpstr>Times New Roman</vt:lpstr>
      <vt:lpstr>Symbol</vt:lpstr>
      <vt:lpstr>Fjalla One</vt:lpstr>
      <vt:lpstr>Office Theme</vt:lpstr>
      <vt:lpstr>PowerPoint-presentation</vt:lpstr>
      <vt:lpstr>PowerPoint-presentation</vt:lpstr>
      <vt:lpstr>PowerPoint-presentation</vt:lpstr>
      <vt:lpstr>PowerPoint-presentation</vt:lpstr>
      <vt:lpstr>HUR FÖRBEREDER DU DIG FÖR EN KONKURRENSKRAFTIG ANSTÄLLNINGSINTERVJU?
</vt:lpstr>
      <vt:lpstr>PowerPoint-presentation</vt:lpstr>
      <vt:lpstr>PowerPoint-presentation</vt:lpstr>
      <vt:lpstr>PowerPoint-presentation</vt:lpstr>
      <vt:lpstr>PowerPoint-presentation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Gary</dc:creator>
  <cp:lastModifiedBy>ingmarie Rohdin</cp:lastModifiedBy>
  <cp:revision>4</cp:revision>
  <dcterms:created xsi:type="dcterms:W3CDTF">2021-04-20T08:47:25Z</dcterms:created>
  <dcterms:modified xsi:type="dcterms:W3CDTF">2023-04-10T14:36:40Z</dcterms:modified>
</cp:coreProperties>
</file>