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5" r:id="rId9"/>
    <p:sldId id="266" r:id="rId10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Fjalla One" panose="02000506040000020004" pitchFamily="2" charset="0"/>
      <p:regular r:id="rId16"/>
    </p:embeddedFont>
    <p:embeddedFont>
      <p:font typeface="Quattrocento Sans" panose="020B0502050000020003" pitchFamily="34" charset="0"/>
      <p:regular r:id="rId17"/>
      <p:bold r:id="rId18"/>
      <p:italic r:id="rId19"/>
      <p:boldItalic r:id="rId20"/>
    </p:embeddedFont>
    <p:embeddedFont>
      <p:font typeface="Times" panose="02020603050405020304" pitchFamily="18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gLEBn4mJNOsnra/DsUpYweH+Rjl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03"/>
    <p:restoredTop sz="94637"/>
  </p:normalViewPr>
  <p:slideViewPr>
    <p:cSldViewPr snapToGrid="0">
      <p:cViewPr varScale="1">
        <p:scale>
          <a:sx n="105" d="100"/>
          <a:sy n="105" d="100"/>
        </p:scale>
        <p:origin x="8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hyperlink" Target="https://ca.indeed.com/career-advice/interviewing/interview-question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a.indeed.com/career-advice/interviewing/how-to-prepare-for-a-job-interview" TargetMode="External"/><Relationship Id="rId5" Type="http://schemas.openxmlformats.org/officeDocument/2006/relationships/image" Target="../media/image1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37563" y="1511209"/>
            <a:ext cx="7916873" cy="3835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068051" y="174274"/>
            <a:ext cx="1013552" cy="181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/>
          <p:nvPr/>
        </p:nvSpPr>
        <p:spPr>
          <a:xfrm>
            <a:off x="1459132" y="2644628"/>
            <a:ext cx="168148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"/>
          <p:cNvSpPr txBox="1"/>
          <p:nvPr/>
        </p:nvSpPr>
        <p:spPr>
          <a:xfrm>
            <a:off x="3989883" y="2644628"/>
            <a:ext cx="168148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"/>
          <p:cNvSpPr txBox="1"/>
          <p:nvPr/>
        </p:nvSpPr>
        <p:spPr>
          <a:xfrm>
            <a:off x="1803086" y="2336853"/>
            <a:ext cx="1681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"/>
          <p:cNvSpPr txBox="1"/>
          <p:nvPr/>
        </p:nvSpPr>
        <p:spPr>
          <a:xfrm>
            <a:off x="9051388" y="2644628"/>
            <a:ext cx="168148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"/>
          <p:cNvSpPr txBox="1"/>
          <p:nvPr/>
        </p:nvSpPr>
        <p:spPr>
          <a:xfrm>
            <a:off x="1459131" y="4353982"/>
            <a:ext cx="168148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4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Aqui pode descrever o tópico da secção</a:t>
            </a:r>
            <a:endParaRPr/>
          </a:p>
        </p:txBody>
      </p:sp>
      <p:sp>
        <p:nvSpPr>
          <p:cNvPr id="97" name="Google Shape;97;p2"/>
          <p:cNvSpPr txBox="1"/>
          <p:nvPr/>
        </p:nvSpPr>
        <p:spPr>
          <a:xfrm>
            <a:off x="3475509" y="953543"/>
            <a:ext cx="5125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Hdbchdcbcbhwdcbdwhc wdhbc hwdc hd chc hc hc hc hd chdc condhdcldbcdhbcw</a:t>
            </a:r>
            <a:endParaRPr/>
          </a:p>
        </p:txBody>
      </p:sp>
      <p:sp>
        <p:nvSpPr>
          <p:cNvPr id="98" name="Google Shape;98;p2"/>
          <p:cNvSpPr txBox="1"/>
          <p:nvPr/>
        </p:nvSpPr>
        <p:spPr>
          <a:xfrm>
            <a:off x="6520636" y="4353982"/>
            <a:ext cx="168148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400" b="0" i="0" u="none" strike="noStrike" cap="none" dirty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Aqui pode descrever o tópico da secção</a:t>
            </a:r>
            <a:endParaRPr dirty="0"/>
          </a:p>
        </p:txBody>
      </p:sp>
      <p:sp>
        <p:nvSpPr>
          <p:cNvPr id="99" name="Google Shape;99;p2"/>
          <p:cNvSpPr txBox="1"/>
          <p:nvPr/>
        </p:nvSpPr>
        <p:spPr>
          <a:xfrm>
            <a:off x="9051388" y="4353982"/>
            <a:ext cx="168148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400" b="0" i="0" u="none" strike="noStrike" cap="none" dirty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Aqui pode descrever o tópico da secção</a:t>
            </a:r>
            <a:endParaRPr dirty="0"/>
          </a:p>
        </p:txBody>
      </p:sp>
      <p:pic>
        <p:nvPicPr>
          <p:cNvPr id="100" name="Google Shape;10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68051" y="174274"/>
            <a:ext cx="1013552" cy="181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"/>
          <p:cNvSpPr txBox="1"/>
          <p:nvPr/>
        </p:nvSpPr>
        <p:spPr>
          <a:xfrm>
            <a:off x="4572000" y="1343025"/>
            <a:ext cx="7643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 txBox="1"/>
          <p:nvPr/>
        </p:nvSpPr>
        <p:spPr>
          <a:xfrm>
            <a:off x="648997" y="553428"/>
            <a:ext cx="10974511" cy="1846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600" b="1" u="sng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COMPETÊNCIAS PARA A PROCURA DE EMPREGO À DISTÂNCIA</a:t>
            </a:r>
            <a:endParaRPr lang="pl-PL" sz="2300" b="1" i="1" u="sng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600" b="1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PREPARAÇÃO PARA AVALIAÇÕES PRÉ-ENTREVISTA E ENTREVISTAS COMPETITIVAS</a:t>
            </a:r>
            <a:endParaRPr lang="pl-PL" sz="36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04" name="Google Shape;104;p2"/>
          <p:cNvSpPr txBox="1"/>
          <p:nvPr/>
        </p:nvSpPr>
        <p:spPr>
          <a:xfrm>
            <a:off x="1566391" y="3260167"/>
            <a:ext cx="6528464" cy="9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6830">
              <a:lnSpc>
                <a:spcPct val="107000"/>
              </a:lnSpc>
              <a:tabLst>
                <a:tab pos="1980565" algn="l"/>
                <a:tab pos="5581015" algn="l"/>
              </a:tabLst>
            </a:pPr>
            <a:r>
              <a:rPr lang="en-US" sz="2400" b="1" i="1" kern="0" dirty="0">
                <a:solidFill>
                  <a:srgbClr val="FF0000"/>
                </a:solidFill>
                <a:effectLst/>
                <a:latin typeface="Times" pitchFamily="2" charset="0"/>
                <a:ea typeface="Calibri" panose="020F0502020204030204" pitchFamily="34" charset="0"/>
                <a:cs typeface="Arial" panose="020B0604020202020204" pitchFamily="34" charset="0"/>
              </a:rPr>
              <a:t>Obstáculos são aquelas coisas assustadoras que se vêem quando se tira os olhos do objectivo".</a:t>
            </a:r>
          </a:p>
          <a:p>
            <a:pPr marL="36830">
              <a:lnSpc>
                <a:spcPct val="107000"/>
              </a:lnSpc>
              <a:tabLst>
                <a:tab pos="1980565" algn="l"/>
                <a:tab pos="5581015" algn="l"/>
              </a:tabLst>
            </a:pPr>
            <a:endParaRPr lang="en-PL" sz="2400" b="1" kern="0" dirty="0">
              <a:solidFill>
                <a:srgbClr val="1B3C65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2400" b="1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Henry </a:t>
            </a:r>
            <a:r>
              <a:rPr lang="en-PL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Ford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3"/>
          <p:cNvPicPr preferRelativeResize="0"/>
          <p:nvPr/>
        </p:nvPicPr>
        <p:blipFill rotWithShape="1">
          <a:blip r:embed="rId3">
            <a:alphaModFix/>
          </a:blip>
          <a:srcRect l="32474" t="11267"/>
          <a:stretch/>
        </p:blipFill>
        <p:spPr>
          <a:xfrm>
            <a:off x="0" y="-1"/>
            <a:ext cx="10642638" cy="5760721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3"/>
          <p:cNvSpPr/>
          <p:nvPr/>
        </p:nvSpPr>
        <p:spPr>
          <a:xfrm>
            <a:off x="0" y="6198244"/>
            <a:ext cx="2293620" cy="52593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" name="Google Shape;111;p3"/>
          <p:cNvPicPr preferRelativeResize="0"/>
          <p:nvPr/>
        </p:nvPicPr>
        <p:blipFill rotWithShape="1">
          <a:blip r:embed="rId3">
            <a:alphaModFix/>
          </a:blip>
          <a:srcRect l="26584" t="8332"/>
          <a:stretch/>
        </p:blipFill>
        <p:spPr>
          <a:xfrm rot="10800000">
            <a:off x="740226" y="968008"/>
            <a:ext cx="11451774" cy="5889991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3"/>
          <p:cNvSpPr/>
          <p:nvPr/>
        </p:nvSpPr>
        <p:spPr>
          <a:xfrm>
            <a:off x="2293620" y="1257621"/>
            <a:ext cx="7664221" cy="4632371"/>
          </a:xfrm>
          <a:prstGeom prst="roundRect">
            <a:avLst>
              <a:gd name="adj" fmla="val 7357"/>
            </a:avLst>
          </a:prstGeom>
          <a:solidFill>
            <a:schemeClr val="lt1"/>
          </a:solidFill>
          <a:ln w="57150" cap="flat" cmpd="sng">
            <a:solidFill>
              <a:srgbClr val="66248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3"/>
          <p:cNvSpPr txBox="1"/>
          <p:nvPr/>
        </p:nvSpPr>
        <p:spPr>
          <a:xfrm>
            <a:off x="2145780" y="1409188"/>
            <a:ext cx="790043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800" b="1" dirty="0">
                <a:solidFill>
                  <a:srgbClr val="BE1522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  <a:sym typeface="Quattrocento Sans"/>
              </a:rPr>
              <a:t>O QUE É AVALIAÇÃO PRÉ-ENTREVISTA?</a:t>
            </a:r>
            <a:endParaRPr sz="2800" b="1" dirty="0">
              <a:solidFill>
                <a:srgbClr val="BE1522"/>
              </a:solidFill>
              <a:latin typeface="Times New Roman" panose="02020603050405020304" pitchFamily="18" charset="0"/>
              <a:ea typeface="Quattrocento Sans"/>
              <a:cs typeface="Times New Roman" panose="02020603050405020304" pitchFamily="18" charset="0"/>
              <a:sym typeface="Quattrocento Sans"/>
            </a:endParaRPr>
          </a:p>
        </p:txBody>
      </p:sp>
      <p:sp>
        <p:nvSpPr>
          <p:cNvPr id="114" name="Google Shape;114;p3"/>
          <p:cNvSpPr txBox="1"/>
          <p:nvPr/>
        </p:nvSpPr>
        <p:spPr>
          <a:xfrm>
            <a:off x="2367386" y="2229286"/>
            <a:ext cx="7516687" cy="2500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8100" algn="ctr">
              <a:lnSpc>
                <a:spcPct val="107000"/>
              </a:lnSpc>
            </a:pPr>
            <a:r>
              <a:rPr lang="en-US" sz="20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recrutamento utiliza muitos métodos para tentar prever a capacidade de um candidato para desempenhar a sua função. As avaliações de trabalho são ferramentas que normalmente traçam o perfil da personalidade, comportamento, e capacidades de uma pessoa. </a:t>
            </a:r>
            <a:endParaRPr lang="en-PL" sz="2000" b="1" kern="0" dirty="0">
              <a:solidFill>
                <a:srgbClr val="1B3C65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8100" algn="ctr">
              <a:lnSpc>
                <a:spcPct val="107000"/>
              </a:lnSpc>
            </a:pPr>
            <a:r>
              <a:rPr lang="en-US" sz="20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PL" sz="2000" b="1" kern="0" dirty="0">
              <a:solidFill>
                <a:srgbClr val="1B3C65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 testes de pré-entrevista beneficiam os empregadores, os candidatos e a empresa, uma vez que tornam a contratação mais rápida e dão uma maior probabilidade de os novos empregados serem bem sucedidos nas suas funções.</a:t>
            </a:r>
            <a:endParaRPr lang="en-PL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5" name="Google Shape;115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68051" y="174274"/>
            <a:ext cx="1013552" cy="181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217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6"/>
          <p:cNvSpPr txBox="1"/>
          <p:nvPr/>
        </p:nvSpPr>
        <p:spPr>
          <a:xfrm>
            <a:off x="8228037" y="2211031"/>
            <a:ext cx="17652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Fjalla One"/>
              <a:buNone/>
            </a:pPr>
            <a:endParaRPr/>
          </a:p>
        </p:txBody>
      </p:sp>
      <p:sp>
        <p:nvSpPr>
          <p:cNvPr id="149" name="Google Shape;149;p6"/>
          <p:cNvSpPr/>
          <p:nvPr/>
        </p:nvSpPr>
        <p:spPr>
          <a:xfrm>
            <a:off x="0" y="6193737"/>
            <a:ext cx="2293620" cy="52593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6"/>
          <p:cNvSpPr/>
          <p:nvPr/>
        </p:nvSpPr>
        <p:spPr>
          <a:xfrm>
            <a:off x="10827521" y="138329"/>
            <a:ext cx="1364479" cy="35732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1" name="Google Shape;151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02357" y="219532"/>
            <a:ext cx="1013552" cy="181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217C9FD-A645-4011-7984-B8188A26BFEF}"/>
              </a:ext>
            </a:extLst>
          </p:cNvPr>
          <p:cNvSpPr txBox="1"/>
          <p:nvPr/>
        </p:nvSpPr>
        <p:spPr>
          <a:xfrm>
            <a:off x="1146810" y="1454277"/>
            <a:ext cx="9829800" cy="42104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" algn="just">
              <a:lnSpc>
                <a:spcPct val="107000"/>
              </a:lnSpc>
            </a:pPr>
            <a:r>
              <a:rPr lang="en-US" sz="28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 avaliações de pré-entrevista podem ser agrupadas em cinco categorias com base na sua classificação no espectro de </a:t>
            </a:r>
            <a:r>
              <a:rPr lang="en-US" sz="2800" b="1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soft skills</a:t>
            </a:r>
            <a:r>
              <a:rPr lang="en-US" sz="28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2800" b="1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hard skills</a:t>
            </a:r>
            <a:r>
              <a:rPr lang="en-US" sz="28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38100" algn="just">
              <a:lnSpc>
                <a:spcPct val="107000"/>
              </a:lnSpc>
            </a:pPr>
            <a:endParaRPr lang="en-PL" sz="2800" kern="0" dirty="0">
              <a:solidFill>
                <a:srgbClr val="1B3C65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itchFamily="2" charset="2"/>
              <a:buChar char=""/>
            </a:pP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Testes de </a:t>
            </a:r>
            <a:r>
              <a:rPr lang="en-US" sz="28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hard skills</a:t>
            </a:r>
            <a:endParaRPr lang="en-PL" sz="2800" i="1" kern="0" dirty="0">
              <a:solidFill>
                <a:srgbClr val="1B3C65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itchFamily="2" charset="2"/>
              <a:buChar char=""/>
            </a:pP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Testes de amostras de trabalho</a:t>
            </a:r>
            <a:endParaRPr lang="en-PL" sz="2800" kern="0" dirty="0">
              <a:solidFill>
                <a:srgbClr val="1B3C65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itchFamily="2" charset="2"/>
              <a:buChar char=""/>
            </a:pP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avaliação da entrevista</a:t>
            </a:r>
            <a:endParaRPr lang="en-PL" sz="2800" kern="0" dirty="0">
              <a:solidFill>
                <a:srgbClr val="1B3C65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itchFamily="2" charset="2"/>
              <a:buChar char=""/>
            </a:pP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Testes de capacidade cognitiva</a:t>
            </a:r>
            <a:endParaRPr lang="en-PL" sz="2800" kern="0" dirty="0">
              <a:solidFill>
                <a:srgbClr val="1B3C65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itchFamily="2" charset="2"/>
              <a:buChar char=""/>
            </a:pP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Testes de personalidade</a:t>
            </a:r>
            <a:endParaRPr lang="en-PL" sz="2800" kern="0" dirty="0">
              <a:solidFill>
                <a:srgbClr val="1B3C65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>
            <a:spLocks noGrp="1"/>
          </p:cNvSpPr>
          <p:nvPr>
            <p:ph type="title"/>
          </p:nvPr>
        </p:nvSpPr>
        <p:spPr>
          <a:xfrm>
            <a:off x="2458732" y="1674231"/>
            <a:ext cx="8898085" cy="49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8100">
              <a:lnSpc>
                <a:spcPct val="107000"/>
              </a:lnSpc>
            </a:pPr>
            <a:r>
              <a:rPr lang="en-US" sz="3600" b="1" kern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COMO SE PREPARAR PARA UMA ENTREVISTA DE EMPREGO COMPETITIVA?</a:t>
            </a:r>
            <a:endParaRPr lang="en-PL" sz="3600" b="1" kern="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22" name="Google Shape;122;p4"/>
          <p:cNvSpPr txBox="1"/>
          <p:nvPr/>
        </p:nvSpPr>
        <p:spPr>
          <a:xfrm>
            <a:off x="2251311" y="1471132"/>
            <a:ext cx="1163221" cy="49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5562"/>
              </a:buClr>
              <a:buSzPts val="2200"/>
              <a:buFont typeface="Quattrocento Sans"/>
              <a:buNone/>
            </a:pPr>
            <a:endParaRPr/>
          </a:p>
        </p:txBody>
      </p:sp>
      <p:sp>
        <p:nvSpPr>
          <p:cNvPr id="124" name="Google Shape;124;p4"/>
          <p:cNvSpPr txBox="1"/>
          <p:nvPr/>
        </p:nvSpPr>
        <p:spPr>
          <a:xfrm>
            <a:off x="2251311" y="2737598"/>
            <a:ext cx="1163221" cy="49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5562"/>
              </a:buClr>
              <a:buSzPts val="2200"/>
              <a:buFont typeface="Quattrocento Sans"/>
              <a:buNone/>
            </a:pPr>
            <a:endParaRPr/>
          </a:p>
        </p:txBody>
      </p:sp>
      <p:sp>
        <p:nvSpPr>
          <p:cNvPr id="125" name="Google Shape;125;p4"/>
          <p:cNvSpPr txBox="1"/>
          <p:nvPr/>
        </p:nvSpPr>
        <p:spPr>
          <a:xfrm>
            <a:off x="2251311" y="3917766"/>
            <a:ext cx="1163221" cy="49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5562"/>
              </a:buClr>
              <a:buSzPts val="2200"/>
              <a:buFont typeface="Quattrocento Sans"/>
              <a:buNone/>
            </a:pPr>
            <a:endParaRPr/>
          </a:p>
        </p:txBody>
      </p:sp>
      <p:sp>
        <p:nvSpPr>
          <p:cNvPr id="126" name="Google Shape;126;p4"/>
          <p:cNvSpPr txBox="1"/>
          <p:nvPr/>
        </p:nvSpPr>
        <p:spPr>
          <a:xfrm>
            <a:off x="2251311" y="5158500"/>
            <a:ext cx="1163221" cy="49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5562"/>
              </a:buClr>
              <a:buSzPts val="2200"/>
              <a:buFont typeface="Quattrocento Sans"/>
              <a:buNone/>
            </a:pPr>
            <a:endParaRPr/>
          </a:p>
        </p:txBody>
      </p:sp>
      <p:sp>
        <p:nvSpPr>
          <p:cNvPr id="128" name="Google Shape;128;p4"/>
          <p:cNvSpPr/>
          <p:nvPr/>
        </p:nvSpPr>
        <p:spPr>
          <a:xfrm>
            <a:off x="0" y="6198244"/>
            <a:ext cx="2293620" cy="52593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" name="Google Shape;129;p4" descr="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5341" y="6247302"/>
            <a:ext cx="1964299" cy="427819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4"/>
          <p:cNvSpPr/>
          <p:nvPr/>
        </p:nvSpPr>
        <p:spPr>
          <a:xfrm>
            <a:off x="0" y="6193737"/>
            <a:ext cx="2293620" cy="52593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p4"/>
          <p:cNvPicPr preferRelativeResize="0"/>
          <p:nvPr/>
        </p:nvPicPr>
        <p:blipFill rotWithShape="1">
          <a:blip r:embed="rId4">
            <a:alphaModFix/>
          </a:blip>
          <a:srcRect t="1926"/>
          <a:stretch/>
        </p:blipFill>
        <p:spPr>
          <a:xfrm>
            <a:off x="1045611" y="0"/>
            <a:ext cx="897978" cy="5820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002357" y="219532"/>
            <a:ext cx="1013552" cy="181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EAFEB6-ED66-2826-0109-F6F6925D3BDE}"/>
              </a:ext>
            </a:extLst>
          </p:cNvPr>
          <p:cNvSpPr txBox="1"/>
          <p:nvPr/>
        </p:nvSpPr>
        <p:spPr>
          <a:xfrm>
            <a:off x="2832921" y="2873323"/>
            <a:ext cx="8898085" cy="27449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Rever cuidadosamente a descrição das funções</a:t>
            </a:r>
            <a:endParaRPr lang="en-PL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Conhecer a empresa e o papel (por exemplo, os produtos ou serviços da empresa)</a:t>
            </a:r>
            <a:endParaRPr lang="en-PL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Escreva os prós e os contras de se candidatar a esta posição</a:t>
            </a:r>
            <a:endParaRPr lang="en-PL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Compreender a sua motivação</a:t>
            </a:r>
            <a:endParaRPr lang="en-PL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Preparar respostas a perguntas comuns de entrevista</a:t>
            </a:r>
            <a:endParaRPr lang="en-PL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Compreender a importância da linguagem corporal e do tom de voz</a:t>
            </a:r>
            <a:endParaRPr lang="en-PL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Fazer as perguntas certas</a:t>
            </a:r>
            <a:endParaRPr lang="en-PL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Prática usando entrevistas simuladas</a:t>
            </a:r>
            <a:endParaRPr lang="en-PL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itchFamily="2" charset="2"/>
              <a:buChar char="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Reveja o seu currículo </a:t>
            </a:r>
            <a:endParaRPr lang="en-PL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"/>
          <p:cNvSpPr/>
          <p:nvPr/>
        </p:nvSpPr>
        <p:spPr>
          <a:xfrm>
            <a:off x="0" y="6193737"/>
            <a:ext cx="2293620" cy="52593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84241" y="164749"/>
            <a:ext cx="1068327" cy="225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131;p4">
            <a:extLst>
              <a:ext uri="{FF2B5EF4-FFF2-40B4-BE49-F238E27FC236}">
                <a16:creationId xmlns:a16="http://schemas.microsoft.com/office/drawing/2014/main" id="{AAFE48DC-F175-2A60-F6AD-E8C768E1E9D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t="1926"/>
          <a:stretch/>
        </p:blipFill>
        <p:spPr>
          <a:xfrm>
            <a:off x="10086263" y="0"/>
            <a:ext cx="897978" cy="58248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49251E-B3CA-8F90-569D-5FBC28B06251}"/>
              </a:ext>
            </a:extLst>
          </p:cNvPr>
          <p:cNvSpPr txBox="1"/>
          <p:nvPr/>
        </p:nvSpPr>
        <p:spPr>
          <a:xfrm>
            <a:off x="1608945" y="3580616"/>
            <a:ext cx="7977594" cy="961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" algn="r">
              <a:lnSpc>
                <a:spcPct val="107000"/>
              </a:lnSpc>
            </a:pP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As perguntas da entrevista ajudam os recrutadores a avaliar se um candidato é adequado para um posto de trabalho específico. Muitas vezes as perguntas da entrevista repetem-se; por isso, recomenda-se que se faça uma lista da maioria das perguntas feitas durante uma entrevista</a:t>
            </a:r>
            <a:endParaRPr lang="en-PL" dirty="0">
              <a:solidFill>
                <a:srgbClr val="2D2D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2F8CCE-6D17-8CDF-BD19-E8619464B8A2}"/>
              </a:ext>
            </a:extLst>
          </p:cNvPr>
          <p:cNvSpPr txBox="1"/>
          <p:nvPr/>
        </p:nvSpPr>
        <p:spPr>
          <a:xfrm>
            <a:off x="1608945" y="2028772"/>
            <a:ext cx="7977594" cy="12486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" algn="r">
              <a:lnSpc>
                <a:spcPct val="107000"/>
              </a:lnSpc>
            </a:pPr>
            <a:r>
              <a:rPr lang="en-US" sz="3600" b="1" kern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QUAIS SÃO AS PERGUNTAS MAIS COMUNS NAS ENTREVISTAS?</a:t>
            </a:r>
            <a:endParaRPr lang="en-PL" sz="3600" b="1" kern="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7"/>
          <p:cNvSpPr/>
          <p:nvPr/>
        </p:nvSpPr>
        <p:spPr>
          <a:xfrm>
            <a:off x="10827521" y="138329"/>
            <a:ext cx="1364479" cy="35732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2" name="Google Shape;162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02357" y="219532"/>
            <a:ext cx="1013552" cy="181798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7"/>
          <p:cNvSpPr/>
          <p:nvPr/>
        </p:nvSpPr>
        <p:spPr>
          <a:xfrm>
            <a:off x="0" y="6193737"/>
            <a:ext cx="2293620" cy="52593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" name="Google Shape;164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73A4362-10F3-ADE1-B2F2-F9C00965CFCB}"/>
              </a:ext>
            </a:extLst>
          </p:cNvPr>
          <p:cNvSpPr txBox="1"/>
          <p:nvPr/>
        </p:nvSpPr>
        <p:spPr>
          <a:xfrm>
            <a:off x="1429187" y="1841861"/>
            <a:ext cx="7116936" cy="36985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Como é que se descreveria?</a:t>
            </a:r>
            <a:endParaRPr lang="en-PL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Porque quer trabalhar aqui?</a:t>
            </a:r>
            <a:endParaRPr lang="en-PL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 que é que o motiva?</a:t>
            </a:r>
            <a:endParaRPr lang="en-PL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Quais são os seus maiores pontos fortes?</a:t>
            </a:r>
            <a:endParaRPr lang="en-PL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Quais são as suas fraquezas?</a:t>
            </a:r>
            <a:endParaRPr lang="en-PL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Quais são os seus objectivos para o futuro?</a:t>
            </a:r>
            <a:endParaRPr lang="en-PL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Onde se vê daqui a cinco anos?</a:t>
            </a:r>
            <a:endParaRPr lang="en-PL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Qual é a sua faixa salarial esperada?</a:t>
            </a:r>
            <a:endParaRPr lang="en-PL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Porque devemos contratá-lo?</a:t>
            </a:r>
            <a:endParaRPr lang="en-PL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Como se lida com o stress?</a:t>
            </a:r>
            <a:endParaRPr lang="en-PL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itchFamily="2" charset="2"/>
              <a:buChar char=""/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Qual é o seu maior feito?</a:t>
            </a:r>
            <a:endParaRPr lang="en-PL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4E226D-3EE3-206C-B1B2-83B55B37C189}"/>
              </a:ext>
            </a:extLst>
          </p:cNvPr>
          <p:cNvSpPr txBox="1"/>
          <p:nvPr/>
        </p:nvSpPr>
        <p:spPr>
          <a:xfrm>
            <a:off x="796141" y="970737"/>
            <a:ext cx="9842551" cy="552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">
              <a:lnSpc>
                <a:spcPct val="107000"/>
              </a:lnSpc>
            </a:pPr>
            <a:r>
              <a:rPr lang="en-PL" sz="3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PERGUNTAS POPULARES DAS ENTREVISTAS:</a:t>
            </a:r>
            <a:endParaRPr lang="en-PL" sz="3000" b="1" kern="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0" descr="A picture containing person, table, indoor, window&#10;&#10;Description automatically generated"/>
          <p:cNvPicPr preferRelativeResize="0"/>
          <p:nvPr/>
        </p:nvPicPr>
        <p:blipFill rotWithShape="1">
          <a:blip r:embed="rId4">
            <a:alphaModFix amt="15000"/>
          </a:blip>
          <a:srcRect b="15623"/>
          <a:stretch/>
        </p:blipFill>
        <p:spPr>
          <a:xfrm>
            <a:off x="127" y="0"/>
            <a:ext cx="12191746" cy="6858000"/>
          </a:xfrm>
          <a:prstGeom prst="rect">
            <a:avLst/>
          </a:prstGeom>
          <a:solidFill>
            <a:srgbClr val="BE1522"/>
          </a:solidFill>
          <a:ln>
            <a:noFill/>
          </a:ln>
        </p:spPr>
      </p:pic>
      <p:sp>
        <p:nvSpPr>
          <p:cNvPr id="197" name="Google Shape;197;p10"/>
          <p:cNvSpPr txBox="1"/>
          <p:nvPr/>
        </p:nvSpPr>
        <p:spPr>
          <a:xfrm>
            <a:off x="2490150" y="1430675"/>
            <a:ext cx="7211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3600" b="1" dirty="0">
                <a:solidFill>
                  <a:schemeClr val="lt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  <a:sym typeface="Quattrocento Sans"/>
              </a:rPr>
              <a:t>PARA MAIS INFORMAÇÕES</a:t>
            </a:r>
            <a:endParaRPr sz="3600" b="1" dirty="0">
              <a:solidFill>
                <a:schemeClr val="lt1"/>
              </a:solidFill>
              <a:latin typeface="Times New Roman" panose="02020603050405020304" pitchFamily="18" charset="0"/>
              <a:ea typeface="Quattrocento Sans"/>
              <a:cs typeface="Times New Roman" panose="02020603050405020304" pitchFamily="18" charset="0"/>
              <a:sym typeface="Quattrocento Sans"/>
            </a:endParaRPr>
          </a:p>
        </p:txBody>
      </p:sp>
      <p:sp>
        <p:nvSpPr>
          <p:cNvPr id="198" name="Google Shape;198;p10"/>
          <p:cNvSpPr/>
          <p:nvPr/>
        </p:nvSpPr>
        <p:spPr>
          <a:xfrm>
            <a:off x="0" y="6193737"/>
            <a:ext cx="2293620" cy="52593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10"/>
          <p:cNvSpPr/>
          <p:nvPr/>
        </p:nvSpPr>
        <p:spPr>
          <a:xfrm>
            <a:off x="0" y="6193737"/>
            <a:ext cx="2293620" cy="52593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0" name="Google Shape;200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0"/>
          <p:cNvSpPr txBox="1"/>
          <p:nvPr/>
        </p:nvSpPr>
        <p:spPr>
          <a:xfrm>
            <a:off x="609600" y="2829946"/>
            <a:ext cx="10972800" cy="2646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4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 saber mais sobre como se preparar para avaliações pré-entrevista e entrevistas competitivas, visite </a:t>
            </a:r>
            <a:r>
              <a:rPr lang="en-IE" sz="2400" dirty="0" err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Indeed.com</a:t>
            </a:r>
            <a:r>
              <a:rPr lang="en-IE" sz="24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IE" sz="24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https://ca.indeed.com/career-advice/interviewing/how-to-prepare-for-a-job-interview</a:t>
            </a:r>
            <a:endParaRPr lang="en-PL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n-US" sz="24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https://ca.indeed.com/career-advice/interviewing/interview-questions</a:t>
            </a:r>
            <a:endParaRPr lang="en-PL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8"/>
          <p:cNvSpPr txBox="1"/>
          <p:nvPr/>
        </p:nvSpPr>
        <p:spPr>
          <a:xfrm>
            <a:off x="4462272" y="6117074"/>
            <a:ext cx="7494347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0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"</a:t>
            </a:r>
            <a:r>
              <a:rPr lang="pt-PT" sz="10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Financiado pela União Europeia. Os pontos de vista e as opiniões expressas são as do(s) autor(es) e não refletem necessariamente a posição da União Europeia ou da Agência de Execução Europeia da Educação e da Cultura (EACEA). Nem a União Europeia nem a EACEA podem ser tidos como responsáveis por essas opiniões.</a:t>
            </a:r>
            <a:r>
              <a:rPr lang="en-IE" sz="10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". </a:t>
            </a:r>
            <a:r>
              <a:rPr lang="en-IE" sz="1000" dirty="0" err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Número</a:t>
            </a:r>
            <a:r>
              <a:rPr lang="en-IE" sz="10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de </a:t>
            </a:r>
            <a:r>
              <a:rPr lang="en-IE" sz="1000" dirty="0" err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Projecto</a:t>
            </a:r>
            <a:r>
              <a:rPr lang="en-IE" sz="10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: 2021-1-SE01-KA220-VET-000032922</a:t>
            </a:r>
            <a:endParaRPr dirty="0"/>
          </a:p>
        </p:txBody>
      </p:sp>
      <p:pic>
        <p:nvPicPr>
          <p:cNvPr id="207" name="Google Shape;207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1000" y="974011"/>
            <a:ext cx="3810001" cy="1899479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18"/>
          <p:cNvSpPr/>
          <p:nvPr/>
        </p:nvSpPr>
        <p:spPr>
          <a:xfrm>
            <a:off x="10353554" y="57149"/>
            <a:ext cx="1838400" cy="79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18"/>
          <p:cNvSpPr/>
          <p:nvPr/>
        </p:nvSpPr>
        <p:spPr>
          <a:xfrm>
            <a:off x="10827521" y="138329"/>
            <a:ext cx="1364400" cy="357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0" name="Google Shape;210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02357" y="219532"/>
            <a:ext cx="1013549" cy="181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97323" y="3690456"/>
            <a:ext cx="7597357" cy="1609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35341" y="6255161"/>
            <a:ext cx="1964297" cy="41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527</Words>
  <Application>Microsoft Office PowerPoint</Application>
  <PresentationFormat>Ecrã Panorâmico</PresentationFormat>
  <Paragraphs>50</Paragraphs>
  <Slides>9</Slides>
  <Notes>9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9</vt:i4>
      </vt:variant>
    </vt:vector>
  </HeadingPairs>
  <TitlesOfParts>
    <vt:vector size="17" baseType="lpstr">
      <vt:lpstr>Arial</vt:lpstr>
      <vt:lpstr>Times</vt:lpstr>
      <vt:lpstr>Quattrocento Sans</vt:lpstr>
      <vt:lpstr>Symbol</vt:lpstr>
      <vt:lpstr>Times New Roman</vt:lpstr>
      <vt:lpstr>Fjalla One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COMO SE PREPARAR PARA UMA ENTREVISTA DE EMPREGO COMPETITIVA?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Gary</dc:creator>
  <cp:keywords>, docId:C5698FDE3189B95DF8BDBB80E25A659A</cp:keywords>
  <cp:lastModifiedBy>RightChallenge Associação</cp:lastModifiedBy>
  <cp:revision>3</cp:revision>
  <dcterms:created xsi:type="dcterms:W3CDTF">2021-04-20T08:47:25Z</dcterms:created>
  <dcterms:modified xsi:type="dcterms:W3CDTF">2023-04-21T17:17:51Z</dcterms:modified>
</cp:coreProperties>
</file>