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1" r:id="rId5"/>
    <p:sldId id="259" r:id="rId6"/>
    <p:sldId id="260" r:id="rId7"/>
    <p:sldId id="262" r:id="rId8"/>
    <p:sldId id="265" r:id="rId9"/>
    <p:sldId id="266"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Fjalla One" panose="02000506040000020004" pitchFamily="2" charset="0"/>
      <p:regular r:id="rId16"/>
    </p:embeddedFont>
    <p:embeddedFont>
      <p:font typeface="Quattrocento Sans" panose="020B05020500000200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1"/>
    <p:restoredTop sz="94626"/>
  </p:normalViewPr>
  <p:slideViewPr>
    <p:cSldViewPr snapToGrid="0">
      <p:cViewPr varScale="1">
        <p:scale>
          <a:sx n="121" d="100"/>
          <a:sy n="121" d="100"/>
        </p:scale>
        <p:origin x="8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interview-ques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a.indeed.com/career-advice/interviewing/how-to-prepare-for-a-job-interview" TargetMode="External"/><Relationship Id="rId5"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648997" y="553428"/>
            <a:ext cx="10974511"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i="1" u="sng" dirty="0">
                <a:latin typeface="Times New Roman" panose="02020603050405020304" pitchFamily="18" charset="0"/>
                <a:ea typeface="Calibri"/>
                <a:cs typeface="Times New Roman" panose="02020603050405020304" pitchFamily="18" charset="0"/>
                <a:sym typeface="Calibri"/>
              </a:rPr>
              <a:t>FÄHIGKEITEN FÜR DIE ARBEITSSUCHE AUS DER FERNE VORBEREITUNG AUF VORSTELLUNGSGESPRÄCHE UND BEWERBUNGSGESPRÄCHE</a:t>
            </a:r>
            <a:endParaRPr lang="pl-PL" sz="3600" b="1" i="1" dirty="0">
              <a:latin typeface="Times New Roman" panose="02020603050405020304" pitchFamily="18" charset="0"/>
              <a:ea typeface="Calibri"/>
              <a:cs typeface="Times New Roman" panose="02020603050405020304" pitchFamily="18" charset="0"/>
              <a:sym typeface="Calibri"/>
            </a:endParaRPr>
          </a:p>
        </p:txBody>
      </p:sp>
      <p:sp>
        <p:nvSpPr>
          <p:cNvPr id="104" name="Google Shape;104;p2"/>
          <p:cNvSpPr txBox="1"/>
          <p:nvPr/>
        </p:nvSpPr>
        <p:spPr>
          <a:xfrm>
            <a:off x="1566391" y="3546056"/>
            <a:ext cx="6528464" cy="1783438"/>
          </a:xfrm>
          <a:prstGeom prst="rect">
            <a:avLst/>
          </a:prstGeom>
          <a:noFill/>
          <a:ln>
            <a:noFill/>
          </a:ln>
        </p:spPr>
        <p:txBody>
          <a:bodyPr spcFirstLastPara="1" wrap="square" lIns="91425" tIns="91425" rIns="91425" bIns="91425" anchor="t" anchorCtr="0">
            <a:noAutofit/>
          </a:bodyPr>
          <a:lstStyle/>
          <a:p>
            <a:pPr marL="36830">
              <a:lnSpc>
                <a:spcPct val="107000"/>
              </a:lnSpc>
              <a:tabLst>
                <a:tab pos="1980565" algn="l"/>
                <a:tab pos="5581015" algn="l"/>
              </a:tabLst>
            </a:pP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Hindernisse</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sind</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die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furchtbaren</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Dinge, die man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sieht</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wenn</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man sein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Ziel</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aus</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den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Augen</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 </a:t>
            </a:r>
            <a:r>
              <a:rPr lang="en-US" sz="2400" b="1" i="1" kern="0" dirty="0" err="1">
                <a:solidFill>
                  <a:srgbClr val="FF0000"/>
                </a:solidFill>
                <a:effectLst/>
                <a:latin typeface="Times" pitchFamily="2" charset="0"/>
                <a:ea typeface="Calibri" panose="020F0502020204030204" pitchFamily="34" charset="0"/>
                <a:cs typeface="Arial" panose="020B0604020202020204" pitchFamily="34" charset="0"/>
              </a:rPr>
              <a:t>verliert</a:t>
            </a: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a:t>
            </a:r>
            <a:endParaRPr lang="en-PL" sz="2400" b="1" kern="0" dirty="0">
              <a:solidFill>
                <a:srgbClr val="1B3C65"/>
              </a:solidFill>
              <a:effectLst/>
              <a:latin typeface="Calibri" panose="020F0502020204030204" pitchFamily="34" charset="0"/>
              <a:ea typeface="Calibri" panose="020F0502020204030204" pitchFamily="34" charset="0"/>
            </a:endParaRPr>
          </a:p>
          <a:p>
            <a:r>
              <a:rPr lang="en-US" sz="2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Henry Ford</a:t>
            </a:r>
            <a:r>
              <a:rPr lang="en-PL" sz="2400" b="1" dirty="0">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145780" y="1573812"/>
            <a:ext cx="790043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0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WAS IST EIN ASSESSMENT VOR DEM VORSTELLUNGSGESPRÄCH?</a:t>
            </a:r>
            <a:endParaRPr sz="20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229286"/>
            <a:ext cx="7516687" cy="2302641"/>
          </a:xfrm>
          <a:prstGeom prst="rect">
            <a:avLst/>
          </a:prstGeom>
          <a:noFill/>
          <a:ln>
            <a:noFill/>
          </a:ln>
        </p:spPr>
        <p:txBody>
          <a:bodyPr spcFirstLastPara="1" wrap="square" lIns="91425" tIns="45700" rIns="91425" bIns="45700" anchor="t" anchorCtr="0">
            <a:spAutoFit/>
          </a:bodyPr>
          <a:lstStyle/>
          <a:p>
            <a:pPr marL="38100" algn="ctr">
              <a:lnSpc>
                <a:spcPct val="107000"/>
              </a:lnSpc>
            </a:pP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Bei der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Personalbeschaffung</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werden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viele</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Methoden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eingesetzt</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um die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Eignung</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eines</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Bewerbers</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für die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betreffende</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Stelle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vorherzusagen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Stellenbewertungen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sind</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Instrumente</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die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normalerweise</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Profil</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der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Persönlichkeit</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Verhaltens</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und der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Fähigkeiten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einer</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Person </a:t>
            </a:r>
            <a:r>
              <a:rPr lang="en-US" sz="16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erstellen</a:t>
            </a: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PL" sz="16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algn="ctr">
              <a:lnSpc>
                <a:spcPct val="107000"/>
              </a:lnSpc>
            </a:pPr>
            <a:r>
              <a:rPr lang="en-US" sz="16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PL" sz="16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Tests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dem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Vorstellungsgespräch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sind</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für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Arbeitgeber</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Bewerber</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und das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Unternehmen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Vorteil</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sie</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die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Einstellung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beschleunigen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und die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Wahrscheinlichkeit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erhöhen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dass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neue</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Mitarbeiter in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ihrer</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Rolle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erfolgreich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sind</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PL"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4" name="TextBox 3">
            <a:extLst>
              <a:ext uri="{FF2B5EF4-FFF2-40B4-BE49-F238E27FC236}">
                <a16:creationId xmlns:a16="http://schemas.microsoft.com/office/drawing/2014/main" id="{5217C9FD-A645-4011-7984-B8188A26BFEF}"/>
              </a:ext>
            </a:extLst>
          </p:cNvPr>
          <p:cNvSpPr txBox="1"/>
          <p:nvPr/>
        </p:nvSpPr>
        <p:spPr>
          <a:xfrm>
            <a:off x="1146810" y="1454277"/>
            <a:ext cx="9829800" cy="3749424"/>
          </a:xfrm>
          <a:prstGeom prst="rect">
            <a:avLst/>
          </a:prstGeom>
          <a:noFill/>
        </p:spPr>
        <p:txBody>
          <a:bodyPr wrap="square">
            <a:spAutoFit/>
          </a:bodyPr>
          <a:lstStyle/>
          <a:p>
            <a:pPr marL="38100" algn="just">
              <a:lnSpc>
                <a:spcPct val="107000"/>
              </a:lnSpc>
            </a:pP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Die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Beurteilungen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dem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Vorstellungsgespräch</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können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fünf</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Kategorien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eingeteilt</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werden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je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nachdem</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wo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sie</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auf dem Spektrum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zwischen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Hard Skills und Soft Skills </a:t>
            </a:r>
            <a:r>
              <a:rPr lang="en-US" sz="2800" b="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liegen</a:t>
            </a: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PL"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Tests für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schwierige</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Fähigkeiten</a:t>
            </a:r>
            <a:endPar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Tests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mit</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Arbeitsproben</a:t>
            </a:r>
            <a:endPar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Die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Bewertung</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Vorstellungsgesprächs</a:t>
            </a:r>
            <a:endPar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Tests der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kognitiven</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Fähigkeiten</a:t>
            </a:r>
            <a:endPar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Persönlichkeitstests</a:t>
            </a:r>
            <a:endParaRPr lang="en-PL"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458732" y="1674231"/>
            <a:ext cx="8898085" cy="491738"/>
          </a:xfrm>
          <a:prstGeom prst="rect">
            <a:avLst/>
          </a:prstGeom>
          <a:noFill/>
          <a:ln>
            <a:noFill/>
          </a:ln>
        </p:spPr>
        <p:txBody>
          <a:bodyPr spcFirstLastPara="1" wrap="square" lIns="91425" tIns="45700" rIns="91425" bIns="45700" anchor="ctr" anchorCtr="0">
            <a:noAutofit/>
          </a:bodyPr>
          <a:lstStyle/>
          <a:p>
            <a:pPr marL="38100">
              <a:lnSpc>
                <a:spcPct val="107000"/>
              </a:lnSpc>
            </a:pPr>
            <a:r>
              <a:rPr lang="en-US" sz="3600" b="1" kern="0" dirty="0">
                <a:solidFill>
                  <a:srgbClr val="7030A0"/>
                </a:solidFill>
                <a:effectLst/>
                <a:latin typeface="Times New Roman" panose="02020603050405020304" pitchFamily="18" charset="0"/>
                <a:ea typeface="Calibri" panose="020F0502020204030204" pitchFamily="34" charset="0"/>
              </a:rPr>
              <a:t>WIE BEREITET MAN SICH AUF EIN VORSTELLUNGSGESPRÄCH VOR?</a:t>
            </a:r>
            <a:endParaRPr lang="en-PL" sz="3600" b="1" kern="0" dirty="0">
              <a:solidFill>
                <a:srgbClr val="7030A0"/>
              </a:solidFill>
              <a:effectLst/>
              <a:latin typeface="Calibri" panose="020F0502020204030204" pitchFamily="34" charset="0"/>
              <a:ea typeface="Calibri" panose="020F0502020204030204" pitchFamily="34"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B0EAFEB6-ED66-2826-0109-F6F6925D3BDE}"/>
              </a:ext>
            </a:extLst>
          </p:cNvPr>
          <p:cNvSpPr txBox="1"/>
          <p:nvPr/>
        </p:nvSpPr>
        <p:spPr>
          <a:xfrm>
            <a:off x="2832921" y="2873323"/>
            <a:ext cx="8898085" cy="3041345"/>
          </a:xfrm>
          <a:prstGeom prst="rect">
            <a:avLst/>
          </a:prstGeom>
          <a:noFill/>
        </p:spPr>
        <p:txBody>
          <a:bodyPr wrap="square">
            <a:spAutoFit/>
          </a:bodyPr>
          <a:lstStyle/>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Lesen</a:t>
            </a:r>
            <a:r>
              <a:rPr lang="en-US" sz="1800" dirty="0">
                <a:solidFill>
                  <a:srgbClr val="000000"/>
                </a:solidFill>
                <a:effectLst/>
                <a:latin typeface="Times New Roman" panose="02020603050405020304" pitchFamily="18" charset="0"/>
                <a:ea typeface="Calibri" panose="020F0502020204030204" pitchFamily="34" charset="0"/>
              </a:rPr>
              <a:t> Sie die </a:t>
            </a:r>
            <a:r>
              <a:rPr lang="en-US" sz="1800" dirty="0" err="1">
                <a:solidFill>
                  <a:srgbClr val="000000"/>
                </a:solidFill>
                <a:effectLst/>
                <a:latin typeface="Times New Roman" panose="02020603050405020304" pitchFamily="18" charset="0"/>
                <a:ea typeface="Calibri" panose="020F0502020204030204" pitchFamily="34" charset="0"/>
              </a:rPr>
              <a:t>Stellenbeschreibung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sorgfältig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durch</a:t>
            </a:r>
            <a:endParaRPr lang="en-US" sz="18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Machen Sie </a:t>
            </a:r>
            <a:r>
              <a:rPr lang="en-US" sz="1800" dirty="0" err="1">
                <a:solidFill>
                  <a:srgbClr val="000000"/>
                </a:solidFill>
                <a:effectLst/>
                <a:latin typeface="Times New Roman" panose="02020603050405020304" pitchFamily="18" charset="0"/>
                <a:ea typeface="Calibri" panose="020F0502020204030204" pitchFamily="34" charset="0"/>
              </a:rPr>
              <a:t>sich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mit</a:t>
            </a:r>
            <a:r>
              <a:rPr lang="en-US" sz="1800" dirty="0">
                <a:solidFill>
                  <a:srgbClr val="000000"/>
                </a:solidFill>
                <a:effectLst/>
                <a:latin typeface="Times New Roman" panose="02020603050405020304" pitchFamily="18" charset="0"/>
                <a:ea typeface="Calibri" panose="020F0502020204030204" pitchFamily="34" charset="0"/>
              </a:rPr>
              <a:t> dem </a:t>
            </a:r>
            <a:r>
              <a:rPr lang="en-US" sz="1800" dirty="0" err="1">
                <a:solidFill>
                  <a:srgbClr val="000000"/>
                </a:solidFill>
                <a:effectLst/>
                <a:latin typeface="Times New Roman" panose="02020603050405020304" pitchFamily="18" charset="0"/>
                <a:ea typeface="Calibri" panose="020F0502020204030204" pitchFamily="34" charset="0"/>
              </a:rPr>
              <a:t>Unternehmen</a:t>
            </a:r>
            <a:r>
              <a:rPr lang="en-US" sz="1800" dirty="0">
                <a:solidFill>
                  <a:srgbClr val="000000"/>
                </a:solidFill>
                <a:effectLst/>
                <a:latin typeface="Times New Roman" panose="02020603050405020304" pitchFamily="18" charset="0"/>
                <a:ea typeface="Calibri" panose="020F0502020204030204" pitchFamily="34" charset="0"/>
              </a:rPr>
              <a:t> und der Stelle </a:t>
            </a:r>
            <a:r>
              <a:rPr lang="en-US" sz="1800" dirty="0" err="1">
                <a:solidFill>
                  <a:srgbClr val="000000"/>
                </a:solidFill>
                <a:effectLst/>
                <a:latin typeface="Times New Roman" panose="02020603050405020304" pitchFamily="18" charset="0"/>
                <a:ea typeface="Calibri" panose="020F0502020204030204" pitchFamily="34" charset="0"/>
              </a:rPr>
              <a:t>vertraut</a:t>
            </a:r>
            <a:r>
              <a:rPr lang="en-US" sz="1800" dirty="0">
                <a:solidFill>
                  <a:srgbClr val="000000"/>
                </a:solidFill>
                <a:effectLst/>
                <a:latin typeface="Times New Roman" panose="02020603050405020304" pitchFamily="18" charset="0"/>
                <a:ea typeface="Calibri" panose="020F0502020204030204" pitchFamily="34" charset="0"/>
              </a:rPr>
              <a:t> (z. B. </a:t>
            </a:r>
            <a:r>
              <a:rPr lang="en-US" sz="1800" dirty="0" err="1">
                <a:solidFill>
                  <a:srgbClr val="000000"/>
                </a:solidFill>
                <a:effectLst/>
                <a:latin typeface="Times New Roman" panose="02020603050405020304" pitchFamily="18" charset="0"/>
                <a:ea typeface="Calibri" panose="020F0502020204030204" pitchFamily="34" charset="0"/>
              </a:rPr>
              <a:t>mit</a:t>
            </a:r>
            <a:r>
              <a:rPr lang="en-US" sz="1800" dirty="0">
                <a:solidFill>
                  <a:srgbClr val="000000"/>
                </a:solidFill>
                <a:effectLst/>
                <a:latin typeface="Times New Roman" panose="02020603050405020304" pitchFamily="18" charset="0"/>
                <a:ea typeface="Calibri" panose="020F0502020204030204" pitchFamily="34" charset="0"/>
              </a:rPr>
              <a:t> den </a:t>
            </a:r>
            <a:r>
              <a:rPr lang="en-US" sz="1800" dirty="0" err="1">
                <a:solidFill>
                  <a:srgbClr val="000000"/>
                </a:solidFill>
                <a:effectLst/>
                <a:latin typeface="Times New Roman" panose="02020603050405020304" pitchFamily="18" charset="0"/>
                <a:ea typeface="Calibri" panose="020F0502020204030204" pitchFamily="34" charset="0"/>
              </a:rPr>
              <a:t>Produkten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oder</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Dienstleistungen</a:t>
            </a:r>
            <a:r>
              <a:rPr lang="en-US" sz="1800" dirty="0">
                <a:solidFill>
                  <a:srgbClr val="000000"/>
                </a:solidFill>
                <a:effectLst/>
                <a:latin typeface="Times New Roman" panose="02020603050405020304" pitchFamily="18" charset="0"/>
                <a:ea typeface="Calibri" panose="020F0502020204030204" pitchFamily="34" charset="0"/>
              </a:rPr>
              <a:t> des </a:t>
            </a:r>
            <a:r>
              <a:rPr lang="en-US" sz="1800" dirty="0" err="1">
                <a:solidFill>
                  <a:srgbClr val="000000"/>
                </a:solidFill>
                <a:effectLst/>
                <a:latin typeface="Times New Roman" panose="02020603050405020304" pitchFamily="18" charset="0"/>
                <a:ea typeface="Calibri" panose="020F0502020204030204" pitchFamily="34" charset="0"/>
              </a:rPr>
              <a:t>Unternehmens</a:t>
            </a:r>
            <a:r>
              <a:rPr lang="en-US" sz="18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Schreiben</a:t>
            </a:r>
            <a:r>
              <a:rPr lang="en-US" sz="1800" dirty="0">
                <a:solidFill>
                  <a:srgbClr val="000000"/>
                </a:solidFill>
                <a:effectLst/>
                <a:latin typeface="Times New Roman" panose="02020603050405020304" pitchFamily="18" charset="0"/>
                <a:ea typeface="Calibri" panose="020F0502020204030204" pitchFamily="34" charset="0"/>
              </a:rPr>
              <a:t> Sie </a:t>
            </a:r>
            <a:r>
              <a:rPr lang="en-US" sz="1800" dirty="0" err="1">
                <a:solidFill>
                  <a:srgbClr val="000000"/>
                </a:solidFill>
                <a:effectLst/>
                <a:latin typeface="Times New Roman" panose="02020603050405020304" pitchFamily="18" charset="0"/>
                <a:ea typeface="Calibri" panose="020F0502020204030204" pitchFamily="34" charset="0"/>
              </a:rPr>
              <a:t>Vor</a:t>
            </a:r>
            <a:r>
              <a:rPr lang="en-US" sz="1800" dirty="0">
                <a:solidFill>
                  <a:srgbClr val="000000"/>
                </a:solidFill>
                <a:effectLst/>
                <a:latin typeface="Times New Roman" panose="02020603050405020304" pitchFamily="18" charset="0"/>
                <a:ea typeface="Calibri" panose="020F0502020204030204" pitchFamily="34" charset="0"/>
              </a:rPr>
              <a:t>- und </a:t>
            </a:r>
            <a:r>
              <a:rPr lang="en-US" sz="1800" dirty="0" err="1">
                <a:solidFill>
                  <a:srgbClr val="000000"/>
                </a:solidFill>
                <a:effectLst/>
                <a:latin typeface="Times New Roman" panose="02020603050405020304" pitchFamily="18" charset="0"/>
                <a:ea typeface="Calibri" panose="020F0502020204030204" pitchFamily="34" charset="0"/>
              </a:rPr>
              <a:t>Nachteile</a:t>
            </a:r>
            <a:r>
              <a:rPr lang="en-US" sz="1800" dirty="0">
                <a:solidFill>
                  <a:srgbClr val="000000"/>
                </a:solidFill>
                <a:effectLst/>
                <a:latin typeface="Times New Roman" panose="02020603050405020304" pitchFamily="18" charset="0"/>
                <a:ea typeface="Calibri" panose="020F0502020204030204" pitchFamily="34" charset="0"/>
              </a:rPr>
              <a:t> für die </a:t>
            </a:r>
            <a:r>
              <a:rPr lang="en-US" sz="1800" dirty="0" err="1">
                <a:solidFill>
                  <a:srgbClr val="000000"/>
                </a:solidFill>
                <a:effectLst/>
                <a:latin typeface="Times New Roman" panose="02020603050405020304" pitchFamily="18" charset="0"/>
                <a:ea typeface="Calibri" panose="020F0502020204030204" pitchFamily="34" charset="0"/>
              </a:rPr>
              <a:t>Bewerbung</a:t>
            </a:r>
            <a:r>
              <a:rPr lang="en-US" sz="1800" dirty="0">
                <a:solidFill>
                  <a:srgbClr val="000000"/>
                </a:solidFill>
                <a:effectLst/>
                <a:latin typeface="Times New Roman" panose="02020603050405020304" pitchFamily="18" charset="0"/>
                <a:ea typeface="Calibri" panose="020F0502020204030204" pitchFamily="34" charset="0"/>
              </a:rPr>
              <a:t> auf </a:t>
            </a:r>
            <a:r>
              <a:rPr lang="en-US" sz="1800" dirty="0" err="1">
                <a:solidFill>
                  <a:srgbClr val="000000"/>
                </a:solidFill>
                <a:effectLst/>
                <a:latin typeface="Times New Roman" panose="02020603050405020304" pitchFamily="18" charset="0"/>
                <a:ea typeface="Calibri" panose="020F0502020204030204" pitchFamily="34" charset="0"/>
              </a:rPr>
              <a:t>diese</a:t>
            </a:r>
            <a:r>
              <a:rPr lang="en-US" sz="1800" dirty="0">
                <a:solidFill>
                  <a:srgbClr val="000000"/>
                </a:solidFill>
                <a:effectLst/>
                <a:latin typeface="Times New Roman" panose="02020603050405020304" pitchFamily="18" charset="0"/>
                <a:ea typeface="Calibri" panose="020F0502020204030204" pitchFamily="34" charset="0"/>
              </a:rPr>
              <a:t> Stelle auf</a:t>
            </a: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Verstehen Sie </a:t>
            </a:r>
            <a:r>
              <a:rPr lang="en-US" sz="1800" dirty="0" err="1">
                <a:solidFill>
                  <a:srgbClr val="000000"/>
                </a:solidFill>
                <a:effectLst/>
                <a:latin typeface="Times New Roman" panose="02020603050405020304" pitchFamily="18" charset="0"/>
                <a:ea typeface="Calibri" panose="020F0502020204030204" pitchFamily="34" charset="0"/>
              </a:rPr>
              <a:t>Ihre</a:t>
            </a:r>
            <a:r>
              <a:rPr lang="en-US" sz="1800" dirty="0">
                <a:solidFill>
                  <a:srgbClr val="000000"/>
                </a:solidFill>
                <a:effectLst/>
                <a:latin typeface="Times New Roman" panose="02020603050405020304" pitchFamily="18" charset="0"/>
                <a:ea typeface="Calibri" panose="020F0502020204030204" pitchFamily="34" charset="0"/>
              </a:rPr>
              <a:t> Motivation</a:t>
            </a:r>
          </a:p>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Bereiten</a:t>
            </a:r>
            <a:r>
              <a:rPr lang="en-US" sz="1800" dirty="0">
                <a:solidFill>
                  <a:srgbClr val="000000"/>
                </a:solidFill>
                <a:effectLst/>
                <a:latin typeface="Times New Roman" panose="02020603050405020304" pitchFamily="18" charset="0"/>
                <a:ea typeface="Calibri" panose="020F0502020204030204" pitchFamily="34" charset="0"/>
              </a:rPr>
              <a:t> Sie </a:t>
            </a:r>
            <a:r>
              <a:rPr lang="en-US" sz="1800" dirty="0" err="1">
                <a:solidFill>
                  <a:srgbClr val="000000"/>
                </a:solidFill>
                <a:effectLst/>
                <a:latin typeface="Times New Roman" panose="02020603050405020304" pitchFamily="18" charset="0"/>
                <a:ea typeface="Calibri" panose="020F0502020204030204" pitchFamily="34" charset="0"/>
              </a:rPr>
              <a:t>Antworten</a:t>
            </a:r>
            <a:r>
              <a:rPr lang="en-US" sz="1800" dirty="0">
                <a:solidFill>
                  <a:srgbClr val="000000"/>
                </a:solidFill>
                <a:effectLst/>
                <a:latin typeface="Times New Roman" panose="02020603050405020304" pitchFamily="18" charset="0"/>
                <a:ea typeface="Calibri" panose="020F0502020204030204" pitchFamily="34" charset="0"/>
              </a:rPr>
              <a:t> auf </a:t>
            </a:r>
            <a:r>
              <a:rPr lang="en-US" sz="1800" dirty="0" err="1">
                <a:solidFill>
                  <a:srgbClr val="000000"/>
                </a:solidFill>
                <a:effectLst/>
                <a:latin typeface="Times New Roman" panose="02020603050405020304" pitchFamily="18" charset="0"/>
                <a:ea typeface="Calibri" panose="020F0502020204030204" pitchFamily="34" charset="0"/>
              </a:rPr>
              <a:t>häufig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gestellte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Fragen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vor</a:t>
            </a:r>
            <a:endParaRPr lang="en-US" sz="18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Verstehen Sie die </a:t>
            </a:r>
            <a:r>
              <a:rPr lang="en-US" sz="1800" dirty="0" err="1">
                <a:solidFill>
                  <a:srgbClr val="000000"/>
                </a:solidFill>
                <a:effectLst/>
                <a:latin typeface="Times New Roman" panose="02020603050405020304" pitchFamily="18" charset="0"/>
                <a:ea typeface="Calibri" panose="020F0502020204030204" pitchFamily="34" charset="0"/>
              </a:rPr>
              <a:t>Bedeutung</a:t>
            </a:r>
            <a:r>
              <a:rPr lang="en-US" sz="1800" dirty="0">
                <a:solidFill>
                  <a:srgbClr val="000000"/>
                </a:solidFill>
                <a:effectLst/>
                <a:latin typeface="Times New Roman" panose="02020603050405020304" pitchFamily="18" charset="0"/>
                <a:ea typeface="Calibri" panose="020F0502020204030204" pitchFamily="34" charset="0"/>
              </a:rPr>
              <a:t> von </a:t>
            </a:r>
            <a:r>
              <a:rPr lang="en-US" sz="1800" dirty="0" err="1">
                <a:solidFill>
                  <a:srgbClr val="000000"/>
                </a:solidFill>
                <a:effectLst/>
                <a:latin typeface="Times New Roman" panose="02020603050405020304" pitchFamily="18" charset="0"/>
                <a:ea typeface="Calibri" panose="020F0502020204030204" pitchFamily="34" charset="0"/>
              </a:rPr>
              <a:t>Körpersprache</a:t>
            </a:r>
            <a:r>
              <a:rPr lang="en-US" sz="1800" dirty="0">
                <a:solidFill>
                  <a:srgbClr val="000000"/>
                </a:solidFill>
                <a:effectLst/>
                <a:latin typeface="Times New Roman" panose="02020603050405020304" pitchFamily="18" charset="0"/>
                <a:ea typeface="Calibri" panose="020F0502020204030204" pitchFamily="34" charset="0"/>
              </a:rPr>
              <a:t> und </a:t>
            </a:r>
            <a:r>
              <a:rPr lang="en-US" sz="1800" dirty="0" err="1">
                <a:solidFill>
                  <a:srgbClr val="000000"/>
                </a:solidFill>
                <a:effectLst/>
                <a:latin typeface="Times New Roman" panose="02020603050405020304" pitchFamily="18" charset="0"/>
                <a:ea typeface="Calibri" panose="020F0502020204030204" pitchFamily="34" charset="0"/>
              </a:rPr>
              <a:t>Tonfall</a:t>
            </a:r>
            <a:endParaRPr lang="en-US" sz="18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Stellen</a:t>
            </a:r>
            <a:r>
              <a:rPr lang="en-US" sz="1800" dirty="0">
                <a:solidFill>
                  <a:srgbClr val="000000"/>
                </a:solidFill>
                <a:effectLst/>
                <a:latin typeface="Times New Roman" panose="02020603050405020304" pitchFamily="18" charset="0"/>
                <a:ea typeface="Calibri" panose="020F0502020204030204" pitchFamily="34" charset="0"/>
              </a:rPr>
              <a:t> Sie die </a:t>
            </a:r>
            <a:r>
              <a:rPr lang="en-US" sz="1800" dirty="0" err="1">
                <a:solidFill>
                  <a:srgbClr val="000000"/>
                </a:solidFill>
                <a:effectLst/>
                <a:latin typeface="Times New Roman" panose="02020603050405020304" pitchFamily="18" charset="0"/>
                <a:ea typeface="Calibri" panose="020F0502020204030204" pitchFamily="34" charset="0"/>
              </a:rPr>
              <a:t>richtigen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Fragen</a:t>
            </a:r>
            <a:endParaRPr lang="en-US" sz="18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Üben</a:t>
            </a:r>
            <a:r>
              <a:rPr lang="en-US" sz="1800" dirty="0">
                <a:solidFill>
                  <a:srgbClr val="000000"/>
                </a:solidFill>
                <a:effectLst/>
                <a:latin typeface="Times New Roman" panose="02020603050405020304" pitchFamily="18" charset="0"/>
                <a:ea typeface="Calibri" panose="020F0502020204030204" pitchFamily="34" charset="0"/>
              </a:rPr>
              <a:t> Sie </a:t>
            </a:r>
            <a:r>
              <a:rPr lang="en-US" sz="1800" dirty="0" err="1">
                <a:solidFill>
                  <a:srgbClr val="000000"/>
                </a:solidFill>
                <a:effectLst/>
                <a:latin typeface="Times New Roman" panose="02020603050405020304" pitchFamily="18" charset="0"/>
                <a:ea typeface="Calibri" panose="020F0502020204030204" pitchFamily="34" charset="0"/>
              </a:rPr>
              <a:t>Vorstellungsgespräche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anhand</a:t>
            </a:r>
            <a:r>
              <a:rPr lang="en-US" sz="1800" dirty="0">
                <a:solidFill>
                  <a:srgbClr val="000000"/>
                </a:solidFill>
                <a:effectLst/>
                <a:latin typeface="Times New Roman" panose="02020603050405020304" pitchFamily="18" charset="0"/>
                <a:ea typeface="Calibri" panose="020F0502020204030204" pitchFamily="34" charset="0"/>
              </a:rPr>
              <a:t> von </a:t>
            </a:r>
            <a:r>
              <a:rPr lang="en-US" sz="1800" dirty="0" err="1">
                <a:solidFill>
                  <a:srgbClr val="000000"/>
                </a:solidFill>
                <a:effectLst/>
                <a:latin typeface="Times New Roman" panose="02020603050405020304" pitchFamily="18" charset="0"/>
                <a:ea typeface="Calibri" panose="020F0502020204030204" pitchFamily="34" charset="0"/>
              </a:rPr>
              <a:t>Simulationen</a:t>
            </a:r>
            <a:endParaRPr lang="en-US" sz="18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Symbol" pitchFamily="2" charset="2"/>
              <a:buChar char=""/>
            </a:pPr>
            <a:r>
              <a:rPr lang="en-US" sz="1800" dirty="0" err="1">
                <a:solidFill>
                  <a:srgbClr val="000000"/>
                </a:solidFill>
                <a:effectLst/>
                <a:latin typeface="Times New Roman" panose="02020603050405020304" pitchFamily="18" charset="0"/>
                <a:ea typeface="Calibri" panose="020F0502020204030204" pitchFamily="34" charset="0"/>
              </a:rPr>
              <a:t>Überprüfen</a:t>
            </a:r>
            <a:r>
              <a:rPr lang="en-US" sz="1800" dirty="0">
                <a:solidFill>
                  <a:srgbClr val="000000"/>
                </a:solidFill>
                <a:effectLst/>
                <a:latin typeface="Times New Roman" panose="02020603050405020304" pitchFamily="18" charset="0"/>
                <a:ea typeface="Calibri" panose="020F0502020204030204" pitchFamily="34" charset="0"/>
              </a:rPr>
              <a:t> Sie </a:t>
            </a:r>
            <a:r>
              <a:rPr lang="en-US" sz="1800" dirty="0" err="1">
                <a:solidFill>
                  <a:srgbClr val="000000"/>
                </a:solidFill>
                <a:effectLst/>
                <a:latin typeface="Times New Roman" panose="02020603050405020304" pitchFamily="18" charset="0"/>
                <a:ea typeface="Calibri" panose="020F0502020204030204" pitchFamily="34" charset="0"/>
              </a:rPr>
              <a:t>Ihren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Lebenslauf</a:t>
            </a:r>
            <a:endParaRPr lang="en-PL" sz="18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5949251E-B3CA-8F90-569D-5FBC28B06251}"/>
              </a:ext>
            </a:extLst>
          </p:cNvPr>
          <p:cNvSpPr txBox="1"/>
          <p:nvPr/>
        </p:nvSpPr>
        <p:spPr>
          <a:xfrm>
            <a:off x="1608945" y="3580616"/>
            <a:ext cx="7977594" cy="1257845"/>
          </a:xfrm>
          <a:prstGeom prst="rect">
            <a:avLst/>
          </a:prstGeom>
          <a:noFill/>
        </p:spPr>
        <p:txBody>
          <a:bodyPr wrap="square">
            <a:spAutoFit/>
          </a:bodyPr>
          <a:lstStyle/>
          <a:p>
            <a:pPr marL="38100" algn="r">
              <a:lnSpc>
                <a:spcPct val="107000"/>
              </a:lnSpc>
            </a:pPr>
            <a:r>
              <a:rPr lang="en-US" sz="1800" dirty="0" err="1">
                <a:latin typeface="Times New Roman" panose="02020603050405020304" pitchFamily="18" charset="0"/>
                <a:ea typeface="Calibri" panose="020F0502020204030204" pitchFamily="34" charset="0"/>
              </a:rPr>
              <a:t>Fragen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im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Vorstellungsgespräch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helfen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Personalverantwortlichen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zu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beurteilen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ob</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ein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Bewerber</a:t>
            </a:r>
            <a:r>
              <a:rPr lang="en-US" sz="1800" dirty="0">
                <a:latin typeface="Times New Roman" panose="02020603050405020304" pitchFamily="18" charset="0"/>
                <a:ea typeface="Calibri" panose="020F0502020204030204" pitchFamily="34" charset="0"/>
              </a:rPr>
              <a:t> für </a:t>
            </a:r>
            <a:r>
              <a:rPr lang="en-US" sz="1800" dirty="0" err="1">
                <a:latin typeface="Times New Roman" panose="02020603050405020304" pitchFamily="18" charset="0"/>
                <a:ea typeface="Calibri" panose="020F0502020204030204" pitchFamily="34" charset="0"/>
              </a:rPr>
              <a:t>eine</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bestimmte</a:t>
            </a:r>
            <a:r>
              <a:rPr lang="en-US" sz="1800" dirty="0">
                <a:latin typeface="Times New Roman" panose="02020603050405020304" pitchFamily="18" charset="0"/>
                <a:ea typeface="Calibri" panose="020F0502020204030204" pitchFamily="34" charset="0"/>
              </a:rPr>
              <a:t> Stelle </a:t>
            </a:r>
            <a:r>
              <a:rPr lang="en-US" sz="1800" dirty="0" err="1">
                <a:latin typeface="Times New Roman" panose="02020603050405020304" pitchFamily="18" charset="0"/>
                <a:ea typeface="Calibri" panose="020F0502020204030204" pitchFamily="34" charset="0"/>
              </a:rPr>
              <a:t>geeignet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ist</a:t>
            </a:r>
            <a:r>
              <a:rPr lang="en-US" sz="1800" dirty="0">
                <a:latin typeface="Times New Roman" panose="02020603050405020304" pitchFamily="18" charset="0"/>
                <a:ea typeface="Calibri" panose="020F0502020204030204" pitchFamily="34" charset="0"/>
              </a:rPr>
              <a:t>. Oft </a:t>
            </a:r>
            <a:r>
              <a:rPr lang="en-US" sz="1800" dirty="0" err="1">
                <a:latin typeface="Times New Roman" panose="02020603050405020304" pitchFamily="18" charset="0"/>
                <a:ea typeface="Calibri" panose="020F0502020204030204" pitchFamily="34" charset="0"/>
              </a:rPr>
              <a:t>wiederholen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sich</a:t>
            </a:r>
            <a:r>
              <a:rPr lang="en-US" sz="1800" dirty="0">
                <a:latin typeface="Times New Roman" panose="02020603050405020304" pitchFamily="18" charset="0"/>
                <a:ea typeface="Calibri" panose="020F0502020204030204" pitchFamily="34" charset="0"/>
              </a:rPr>
              <a:t> die </a:t>
            </a:r>
            <a:r>
              <a:rPr lang="en-US" sz="1800" dirty="0" err="1">
                <a:latin typeface="Times New Roman" panose="02020603050405020304" pitchFamily="18" charset="0"/>
                <a:ea typeface="Calibri" panose="020F0502020204030204" pitchFamily="34" charset="0"/>
              </a:rPr>
              <a:t>Fragen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im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Vorstellungsgespräch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daher</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empfiehlt</a:t>
            </a:r>
            <a:r>
              <a:rPr lang="en-US" sz="1800" dirty="0">
                <a:latin typeface="Times New Roman" panose="02020603050405020304" pitchFamily="18" charset="0"/>
                <a:ea typeface="Calibri" panose="020F0502020204030204" pitchFamily="34" charset="0"/>
              </a:rPr>
              <a:t> es </a:t>
            </a:r>
            <a:r>
              <a:rPr lang="en-US" sz="1800" dirty="0" err="1">
                <a:latin typeface="Times New Roman" panose="02020603050405020304" pitchFamily="18" charset="0"/>
                <a:ea typeface="Calibri" panose="020F0502020204030204" pitchFamily="34" charset="0"/>
              </a:rPr>
              <a:t>sich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eine</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Liste</a:t>
            </a:r>
            <a:r>
              <a:rPr lang="en-US" sz="1800" dirty="0">
                <a:latin typeface="Times New Roman" panose="02020603050405020304" pitchFamily="18" charset="0"/>
                <a:ea typeface="Calibri" panose="020F0502020204030204" pitchFamily="34" charset="0"/>
              </a:rPr>
              <a:t> der am </a:t>
            </a:r>
            <a:r>
              <a:rPr lang="en-US" sz="1800" dirty="0" err="1">
                <a:latin typeface="Times New Roman" panose="02020603050405020304" pitchFamily="18" charset="0"/>
                <a:ea typeface="Calibri" panose="020F0502020204030204" pitchFamily="34" charset="0"/>
              </a:rPr>
              <a:t>häufigsten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gestellten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Fragen</a:t>
            </a:r>
            <a:r>
              <a:rPr lang="en-US" sz="1800" dirty="0">
                <a:latin typeface="Times New Roman" panose="02020603050405020304" pitchFamily="18" charset="0"/>
                <a:ea typeface="Calibri" panose="020F0502020204030204" pitchFamily="34" charset="0"/>
              </a:rPr>
              <a:t> in </a:t>
            </a:r>
            <a:r>
              <a:rPr lang="en-US" sz="1800" dirty="0" err="1">
                <a:latin typeface="Times New Roman" panose="02020603050405020304" pitchFamily="18" charset="0"/>
                <a:ea typeface="Calibri" panose="020F0502020204030204" pitchFamily="34" charset="0"/>
              </a:rPr>
              <a:t>einem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Vorstellungsgespräch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durchzugehen</a:t>
            </a:r>
            <a:endParaRPr lang="en-PL" dirty="0">
              <a:solidFill>
                <a:srgbClr val="2D2D2D"/>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22F8CCE-6D17-8CDF-BD19-E8619464B8A2}"/>
              </a:ext>
            </a:extLst>
          </p:cNvPr>
          <p:cNvSpPr txBox="1"/>
          <p:nvPr/>
        </p:nvSpPr>
        <p:spPr>
          <a:xfrm>
            <a:off x="1082566" y="1408386"/>
            <a:ext cx="8503973" cy="1841402"/>
          </a:xfrm>
          <a:prstGeom prst="rect">
            <a:avLst/>
          </a:prstGeom>
          <a:noFill/>
        </p:spPr>
        <p:txBody>
          <a:bodyPr wrap="square">
            <a:spAutoFit/>
          </a:bodyPr>
          <a:lstStyle/>
          <a:p>
            <a:pPr marL="38100" algn="r">
              <a:lnSpc>
                <a:spcPct val="107000"/>
              </a:lnSpc>
            </a:pPr>
            <a:r>
              <a:rPr lang="en-US" sz="3600" b="1" kern="0" dirty="0">
                <a:solidFill>
                  <a:srgbClr val="C00000"/>
                </a:solidFill>
                <a:effectLst/>
                <a:latin typeface="Times New Roman" panose="02020603050405020304" pitchFamily="18" charset="0"/>
                <a:ea typeface="Calibri" panose="020F0502020204030204" pitchFamily="34" charset="0"/>
              </a:rPr>
              <a:t>WAS SIND DIE HÄUFIGSTEN FRAGEN IM VORSTELLUNGSGESPRÄCH?</a:t>
            </a:r>
            <a:endParaRPr lang="en-PL" sz="3600" b="1" kern="0" dirty="0">
              <a:solidFill>
                <a:srgbClr val="C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5" name="TextBox 4">
            <a:extLst>
              <a:ext uri="{FF2B5EF4-FFF2-40B4-BE49-F238E27FC236}">
                <a16:creationId xmlns:a16="http://schemas.microsoft.com/office/drawing/2014/main" id="{773A4362-10F3-ADE1-B2F2-F9C00965CFCB}"/>
              </a:ext>
            </a:extLst>
          </p:cNvPr>
          <p:cNvSpPr txBox="1"/>
          <p:nvPr/>
        </p:nvSpPr>
        <p:spPr>
          <a:xfrm>
            <a:off x="1429187" y="1841861"/>
            <a:ext cx="7116936" cy="3698577"/>
          </a:xfrm>
          <a:prstGeom prst="rect">
            <a:avLst/>
          </a:prstGeom>
          <a:noFill/>
        </p:spPr>
        <p:txBody>
          <a:bodyPr wrap="square">
            <a:spAutoFit/>
          </a:bodyPr>
          <a:lstStyle/>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Wie </a:t>
            </a:r>
            <a:r>
              <a:rPr lang="en-US" sz="2000" dirty="0" err="1">
                <a:solidFill>
                  <a:srgbClr val="000000"/>
                </a:solidFill>
                <a:effectLst/>
                <a:latin typeface="Times New Roman" panose="02020603050405020304" pitchFamily="18" charset="0"/>
                <a:ea typeface="Calibri" panose="020F0502020204030204" pitchFamily="34" charset="0"/>
              </a:rPr>
              <a:t>würden</a:t>
            </a:r>
            <a:r>
              <a:rPr lang="en-US" sz="2000" dirty="0">
                <a:solidFill>
                  <a:srgbClr val="000000"/>
                </a:solidFill>
                <a:effectLst/>
                <a:latin typeface="Times New Roman" panose="02020603050405020304" pitchFamily="18" charset="0"/>
                <a:ea typeface="Calibri" panose="020F0502020204030204" pitchFamily="34" charset="0"/>
              </a:rPr>
              <a:t> Sie </a:t>
            </a:r>
            <a:r>
              <a:rPr lang="en-US" sz="2000" dirty="0" err="1">
                <a:solidFill>
                  <a:srgbClr val="000000"/>
                </a:solidFill>
                <a:effectLst/>
                <a:latin typeface="Times New Roman" panose="02020603050405020304" pitchFamily="18" charset="0"/>
                <a:ea typeface="Calibri" panose="020F0502020204030204" pitchFamily="34" charset="0"/>
              </a:rPr>
              <a:t>sich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selbst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beschreiben</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err="1">
                <a:solidFill>
                  <a:srgbClr val="000000"/>
                </a:solidFill>
                <a:effectLst/>
                <a:latin typeface="Times New Roman" panose="02020603050405020304" pitchFamily="18" charset="0"/>
                <a:ea typeface="Calibri" panose="020F0502020204030204" pitchFamily="34" charset="0"/>
              </a:rPr>
              <a:t>Warum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wollen</a:t>
            </a:r>
            <a:r>
              <a:rPr lang="en-US" sz="2000" dirty="0">
                <a:solidFill>
                  <a:srgbClr val="000000"/>
                </a:solidFill>
                <a:effectLst/>
                <a:latin typeface="Times New Roman" panose="02020603050405020304" pitchFamily="18" charset="0"/>
                <a:ea typeface="Calibri" panose="020F0502020204030204" pitchFamily="34" charset="0"/>
              </a:rPr>
              <a:t> Sie </a:t>
            </a:r>
            <a:r>
              <a:rPr lang="en-US" sz="2000" dirty="0" err="1">
                <a:solidFill>
                  <a:srgbClr val="000000"/>
                </a:solidFill>
                <a:effectLst/>
                <a:latin typeface="Times New Roman" panose="02020603050405020304" pitchFamily="18" charset="0"/>
                <a:ea typeface="Calibri" panose="020F0502020204030204" pitchFamily="34" charset="0"/>
              </a:rPr>
              <a:t>hier</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arbeiten</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Was </a:t>
            </a:r>
            <a:r>
              <a:rPr lang="en-US" sz="2000" dirty="0" err="1">
                <a:solidFill>
                  <a:srgbClr val="000000"/>
                </a:solidFill>
                <a:effectLst/>
                <a:latin typeface="Times New Roman" panose="02020603050405020304" pitchFamily="18" charset="0"/>
                <a:ea typeface="Calibri" panose="020F0502020204030204" pitchFamily="34" charset="0"/>
              </a:rPr>
              <a:t>motiviert</a:t>
            </a:r>
            <a:r>
              <a:rPr lang="en-US" sz="2000" dirty="0">
                <a:solidFill>
                  <a:srgbClr val="000000"/>
                </a:solidFill>
                <a:effectLst/>
                <a:latin typeface="Times New Roman" panose="02020603050405020304" pitchFamily="18" charset="0"/>
                <a:ea typeface="Calibri" panose="020F0502020204030204" pitchFamily="34" charset="0"/>
              </a:rPr>
              <a:t> Sie?</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Was </a:t>
            </a:r>
            <a:r>
              <a:rPr lang="en-US" sz="2000" dirty="0" err="1">
                <a:solidFill>
                  <a:srgbClr val="000000"/>
                </a:solidFill>
                <a:effectLst/>
                <a:latin typeface="Times New Roman" panose="02020603050405020304" pitchFamily="18" charset="0"/>
                <a:ea typeface="Calibri" panose="020F0502020204030204" pitchFamily="34" charset="0"/>
              </a:rPr>
              <a:t>sind</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Ihre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größten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Stärken</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Was </a:t>
            </a:r>
            <a:r>
              <a:rPr lang="en-US" sz="2000" dirty="0" err="1">
                <a:solidFill>
                  <a:srgbClr val="000000"/>
                </a:solidFill>
                <a:effectLst/>
                <a:latin typeface="Times New Roman" panose="02020603050405020304" pitchFamily="18" charset="0"/>
                <a:ea typeface="Calibri" panose="020F0502020204030204" pitchFamily="34" charset="0"/>
              </a:rPr>
              <a:t>sind</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Ihre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Schwächen</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Was </a:t>
            </a:r>
            <a:r>
              <a:rPr lang="en-US" sz="2000" dirty="0" err="1">
                <a:solidFill>
                  <a:srgbClr val="000000"/>
                </a:solidFill>
                <a:effectLst/>
                <a:latin typeface="Times New Roman" panose="02020603050405020304" pitchFamily="18" charset="0"/>
                <a:ea typeface="Calibri" panose="020F0502020204030204" pitchFamily="34" charset="0"/>
              </a:rPr>
              <a:t>sind</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Ihre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Ziele</a:t>
            </a:r>
            <a:r>
              <a:rPr lang="en-US" sz="2000" dirty="0">
                <a:solidFill>
                  <a:srgbClr val="000000"/>
                </a:solidFill>
                <a:effectLst/>
                <a:latin typeface="Times New Roman" panose="02020603050405020304" pitchFamily="18" charset="0"/>
                <a:ea typeface="Calibri" panose="020F0502020204030204" pitchFamily="34" charset="0"/>
              </a:rPr>
              <a:t> für die Zukunft?</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Wo </a:t>
            </a:r>
            <a:r>
              <a:rPr lang="en-US" sz="2000" dirty="0" err="1">
                <a:solidFill>
                  <a:srgbClr val="000000"/>
                </a:solidFill>
                <a:effectLst/>
                <a:latin typeface="Times New Roman" panose="02020603050405020304" pitchFamily="18" charset="0"/>
                <a:ea typeface="Calibri" panose="020F0502020204030204" pitchFamily="34" charset="0"/>
              </a:rPr>
              <a:t>sehen</a:t>
            </a:r>
            <a:r>
              <a:rPr lang="en-US" sz="2000" dirty="0">
                <a:solidFill>
                  <a:srgbClr val="000000"/>
                </a:solidFill>
                <a:effectLst/>
                <a:latin typeface="Times New Roman" panose="02020603050405020304" pitchFamily="18" charset="0"/>
                <a:ea typeface="Calibri" panose="020F0502020204030204" pitchFamily="34" charset="0"/>
              </a:rPr>
              <a:t> Sie </a:t>
            </a:r>
            <a:r>
              <a:rPr lang="en-US" sz="2000" dirty="0" err="1">
                <a:solidFill>
                  <a:srgbClr val="000000"/>
                </a:solidFill>
                <a:effectLst/>
                <a:latin typeface="Times New Roman" panose="02020603050405020304" pitchFamily="18" charset="0"/>
                <a:ea typeface="Calibri" panose="020F0502020204030204" pitchFamily="34" charset="0"/>
              </a:rPr>
              <a:t>sich</a:t>
            </a:r>
            <a:r>
              <a:rPr lang="en-US" sz="2000" dirty="0">
                <a:solidFill>
                  <a:srgbClr val="000000"/>
                </a:solidFill>
                <a:effectLst/>
                <a:latin typeface="Times New Roman" panose="02020603050405020304" pitchFamily="18" charset="0"/>
                <a:ea typeface="Calibri" panose="020F0502020204030204" pitchFamily="34" charset="0"/>
              </a:rPr>
              <a:t> in </a:t>
            </a:r>
            <a:r>
              <a:rPr lang="en-US" sz="2000" dirty="0" err="1">
                <a:solidFill>
                  <a:srgbClr val="000000"/>
                </a:solidFill>
                <a:effectLst/>
                <a:latin typeface="Times New Roman" panose="02020603050405020304" pitchFamily="18" charset="0"/>
                <a:ea typeface="Calibri" panose="020F0502020204030204" pitchFamily="34" charset="0"/>
              </a:rPr>
              <a:t>fünf</a:t>
            </a:r>
            <a:r>
              <a:rPr lang="en-US" sz="2000" dirty="0">
                <a:solidFill>
                  <a:srgbClr val="000000"/>
                </a:solidFill>
                <a:effectLst/>
                <a:latin typeface="Times New Roman" panose="02020603050405020304" pitchFamily="18" charset="0"/>
                <a:ea typeface="Calibri" panose="020F0502020204030204" pitchFamily="34" charset="0"/>
              </a:rPr>
              <a:t> Jahren?</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Wie </a:t>
            </a:r>
            <a:r>
              <a:rPr lang="en-US" sz="2000" dirty="0" err="1">
                <a:solidFill>
                  <a:srgbClr val="000000"/>
                </a:solidFill>
                <a:effectLst/>
                <a:latin typeface="Times New Roman" panose="02020603050405020304" pitchFamily="18" charset="0"/>
                <a:ea typeface="Calibri" panose="020F0502020204030204" pitchFamily="34" charset="0"/>
              </a:rPr>
              <a:t>hoch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ist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Ihre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Gehaltsvorstellung</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err="1">
                <a:solidFill>
                  <a:srgbClr val="000000"/>
                </a:solidFill>
                <a:effectLst/>
                <a:latin typeface="Times New Roman" panose="02020603050405020304" pitchFamily="18" charset="0"/>
                <a:ea typeface="Calibri" panose="020F0502020204030204" pitchFamily="34" charset="0"/>
              </a:rPr>
              <a:t>Warum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sollten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wir</a:t>
            </a:r>
            <a:r>
              <a:rPr lang="en-US" sz="2000" dirty="0">
                <a:solidFill>
                  <a:srgbClr val="000000"/>
                </a:solidFill>
                <a:effectLst/>
                <a:latin typeface="Times New Roman" panose="02020603050405020304" pitchFamily="18" charset="0"/>
                <a:ea typeface="Calibri" panose="020F0502020204030204" pitchFamily="34" charset="0"/>
              </a:rPr>
              <a:t> Sie </a:t>
            </a:r>
            <a:r>
              <a:rPr lang="en-US" sz="2000" dirty="0" err="1">
                <a:solidFill>
                  <a:srgbClr val="000000"/>
                </a:solidFill>
                <a:effectLst/>
                <a:latin typeface="Times New Roman" panose="02020603050405020304" pitchFamily="18" charset="0"/>
                <a:ea typeface="Calibri" panose="020F0502020204030204" pitchFamily="34" charset="0"/>
              </a:rPr>
              <a:t>einstellen</a:t>
            </a:r>
            <a:r>
              <a:rPr lang="en-US" sz="2000" dirty="0">
                <a:solidFill>
                  <a:srgbClr val="000000"/>
                </a:solidFill>
                <a:effectLst/>
                <a:latin typeface="Times New Roman" panose="02020603050405020304" pitchFamily="18" charset="0"/>
                <a:ea typeface="Calibri" panose="020F0502020204030204" pitchFamily="34" charset="0"/>
              </a:rPr>
              <a:t>?</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Wie </a:t>
            </a:r>
            <a:r>
              <a:rPr lang="en-US" sz="2000" dirty="0" err="1">
                <a:solidFill>
                  <a:srgbClr val="000000"/>
                </a:solidFill>
                <a:effectLst/>
                <a:latin typeface="Times New Roman" panose="02020603050405020304" pitchFamily="18" charset="0"/>
                <a:ea typeface="Calibri" panose="020F0502020204030204" pitchFamily="34" charset="0"/>
              </a:rPr>
              <a:t>gehen</a:t>
            </a:r>
            <a:r>
              <a:rPr lang="en-US" sz="2000" dirty="0">
                <a:solidFill>
                  <a:srgbClr val="000000"/>
                </a:solidFill>
                <a:effectLst/>
                <a:latin typeface="Times New Roman" panose="02020603050405020304" pitchFamily="18" charset="0"/>
                <a:ea typeface="Calibri" panose="020F0502020204030204" pitchFamily="34" charset="0"/>
              </a:rPr>
              <a:t> Sie </a:t>
            </a:r>
            <a:r>
              <a:rPr lang="en-US" sz="2000" dirty="0" err="1">
                <a:solidFill>
                  <a:srgbClr val="000000"/>
                </a:solidFill>
                <a:effectLst/>
                <a:latin typeface="Times New Roman" panose="02020603050405020304" pitchFamily="18" charset="0"/>
                <a:ea typeface="Calibri" panose="020F0502020204030204" pitchFamily="34" charset="0"/>
              </a:rPr>
              <a:t>mit</a:t>
            </a:r>
            <a:r>
              <a:rPr lang="en-US" sz="2000" dirty="0">
                <a:solidFill>
                  <a:srgbClr val="000000"/>
                </a:solidFill>
                <a:effectLst/>
                <a:latin typeface="Times New Roman" panose="02020603050405020304" pitchFamily="18" charset="0"/>
                <a:ea typeface="Calibri" panose="020F0502020204030204" pitchFamily="34" charset="0"/>
              </a:rPr>
              <a:t> Stress um?</a:t>
            </a: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Was </a:t>
            </a:r>
            <a:r>
              <a:rPr lang="en-US" sz="2000" dirty="0" err="1">
                <a:solidFill>
                  <a:srgbClr val="000000"/>
                </a:solidFill>
                <a:effectLst/>
                <a:latin typeface="Times New Roman" panose="02020603050405020304" pitchFamily="18" charset="0"/>
                <a:ea typeface="Calibri" panose="020F0502020204030204" pitchFamily="34" charset="0"/>
              </a:rPr>
              <a:t>ist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Ihre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größte</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Errungenschaft</a:t>
            </a:r>
            <a:r>
              <a:rPr lang="en-US" sz="2000" dirty="0">
                <a:solidFill>
                  <a:srgbClr val="000000"/>
                </a:solidFill>
                <a:effectLst/>
                <a:latin typeface="Times New Roman" panose="02020603050405020304" pitchFamily="18" charset="0"/>
                <a:ea typeface="Calibri" panose="020F0502020204030204" pitchFamily="34" charset="0"/>
              </a:rPr>
              <a:t>?</a:t>
            </a:r>
            <a:endParaRPr lang="en-PL" sz="20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34E226D-3EE3-206C-B1B2-83B55B37C189}"/>
              </a:ext>
            </a:extLst>
          </p:cNvPr>
          <p:cNvSpPr txBox="1"/>
          <p:nvPr/>
        </p:nvSpPr>
        <p:spPr>
          <a:xfrm>
            <a:off x="796141" y="970737"/>
            <a:ext cx="9842551" cy="552972"/>
          </a:xfrm>
          <a:prstGeom prst="rect">
            <a:avLst/>
          </a:prstGeom>
          <a:noFill/>
        </p:spPr>
        <p:txBody>
          <a:bodyPr wrap="square">
            <a:spAutoFit/>
          </a:bodyPr>
          <a:lstStyle/>
          <a:p>
            <a:pPr marL="38100">
              <a:lnSpc>
                <a:spcPct val="107000"/>
              </a:lnSpc>
            </a:pPr>
            <a:r>
              <a:rPr lang="en-GB"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BELIEBTE INTERVIEWFRAGEN:</a:t>
            </a:r>
            <a:endParaRPr lang="en-PL" sz="30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FÜR WEITERE INFORMATIONEN</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609600" y="2829946"/>
            <a:ext cx="10972800" cy="264678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Um </a:t>
            </a:r>
            <a:r>
              <a:rPr lang="en-IE" sz="2400" dirty="0" err="1">
                <a:solidFill>
                  <a:schemeClr val="lt1"/>
                </a:solidFill>
                <a:latin typeface="Times New Roman" panose="02020603050405020304" pitchFamily="18" charset="0"/>
                <a:cs typeface="Times New Roman" panose="02020603050405020304" pitchFamily="18" charset="0"/>
              </a:rPr>
              <a:t>mehr</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darüber</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zu</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erfahren</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wie</a:t>
            </a:r>
            <a:r>
              <a:rPr lang="en-IE" sz="2400" dirty="0">
                <a:solidFill>
                  <a:schemeClr val="lt1"/>
                </a:solidFill>
                <a:latin typeface="Times New Roman" panose="02020603050405020304" pitchFamily="18" charset="0"/>
                <a:cs typeface="Times New Roman" panose="02020603050405020304" pitchFamily="18" charset="0"/>
              </a:rPr>
              <a:t> Sie </a:t>
            </a:r>
            <a:r>
              <a:rPr lang="en-IE" sz="2400" dirty="0" err="1">
                <a:solidFill>
                  <a:schemeClr val="lt1"/>
                </a:solidFill>
                <a:latin typeface="Times New Roman" panose="02020603050405020304" pitchFamily="18" charset="0"/>
                <a:cs typeface="Times New Roman" panose="02020603050405020304" pitchFamily="18" charset="0"/>
              </a:rPr>
              <a:t>sich</a:t>
            </a:r>
            <a:r>
              <a:rPr lang="en-IE" sz="2400" dirty="0">
                <a:solidFill>
                  <a:schemeClr val="lt1"/>
                </a:solidFill>
                <a:latin typeface="Times New Roman" panose="02020603050405020304" pitchFamily="18" charset="0"/>
                <a:cs typeface="Times New Roman" panose="02020603050405020304" pitchFamily="18" charset="0"/>
              </a:rPr>
              <a:t> auf </a:t>
            </a:r>
            <a:r>
              <a:rPr lang="en-IE" sz="2400" dirty="0" err="1">
                <a:solidFill>
                  <a:schemeClr val="lt1"/>
                </a:solidFill>
                <a:latin typeface="Times New Roman" panose="02020603050405020304" pitchFamily="18" charset="0"/>
                <a:cs typeface="Times New Roman" panose="02020603050405020304" pitchFamily="18" charset="0"/>
              </a:rPr>
              <a:t>Vorstellungsgespräche</a:t>
            </a:r>
            <a:r>
              <a:rPr lang="en-IE" sz="2400" dirty="0">
                <a:solidFill>
                  <a:schemeClr val="lt1"/>
                </a:solidFill>
                <a:latin typeface="Times New Roman" panose="02020603050405020304" pitchFamily="18" charset="0"/>
                <a:cs typeface="Times New Roman" panose="02020603050405020304" pitchFamily="18" charset="0"/>
              </a:rPr>
              <a:t> und </a:t>
            </a:r>
            <a:r>
              <a:rPr lang="en-IE" sz="2400" dirty="0" err="1">
                <a:solidFill>
                  <a:schemeClr val="lt1"/>
                </a:solidFill>
                <a:latin typeface="Times New Roman" panose="02020603050405020304" pitchFamily="18" charset="0"/>
                <a:cs typeface="Times New Roman" panose="02020603050405020304" pitchFamily="18" charset="0"/>
              </a:rPr>
              <a:t>Bewerbungsgespräche</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vorbereiten</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können</a:t>
            </a:r>
            <a:r>
              <a:rPr lang="en-IE" sz="2400" dirty="0">
                <a:solidFill>
                  <a:schemeClr val="lt1"/>
                </a:solidFill>
                <a:latin typeface="Times New Roman" panose="02020603050405020304" pitchFamily="18" charset="0"/>
                <a:cs typeface="Times New Roman" panose="02020603050405020304" pitchFamily="18" charset="0"/>
              </a:rPr>
              <a:t>, </a:t>
            </a:r>
            <a:r>
              <a:rPr lang="en-IE" sz="2400" dirty="0" err="1">
                <a:solidFill>
                  <a:schemeClr val="lt1"/>
                </a:solidFill>
                <a:latin typeface="Times New Roman" panose="02020603050405020304" pitchFamily="18" charset="0"/>
                <a:cs typeface="Times New Roman" panose="02020603050405020304" pitchFamily="18" charset="0"/>
              </a:rPr>
              <a:t>besuchen</a:t>
            </a:r>
            <a:r>
              <a:rPr lang="en-IE" sz="2400" dirty="0">
                <a:solidFill>
                  <a:schemeClr val="lt1"/>
                </a:solidFill>
                <a:latin typeface="Times New Roman" panose="02020603050405020304" pitchFamily="18" charset="0"/>
                <a:cs typeface="Times New Roman" panose="02020603050405020304" pitchFamily="18" charset="0"/>
              </a:rPr>
              <a:t> Sie </a:t>
            </a:r>
            <a:r>
              <a:rPr lang="en-IE" sz="2400" dirty="0" err="1">
                <a:solidFill>
                  <a:schemeClr val="lt1"/>
                </a:solidFill>
                <a:latin typeface="Times New Roman" panose="02020603050405020304" pitchFamily="18" charset="0"/>
                <a:cs typeface="Times New Roman" panose="02020603050405020304" pitchFamily="18" charset="0"/>
              </a:rPr>
              <a:t>Indeed.com</a:t>
            </a:r>
            <a:r>
              <a:rPr lang="en-IE" sz="2400">
                <a:solidFill>
                  <a:schemeClr val="lt1"/>
                </a:solidFill>
                <a:latin typeface="Times New Roman" panose="02020603050405020304" pitchFamily="18" charset="0"/>
                <a:cs typeface="Times New Roman" panose="02020603050405020304" pitchFamily="18" charset="0"/>
              </a:rPr>
              <a:t>.</a:t>
            </a:r>
          </a:p>
          <a:p>
            <a:pPr marL="0" lvl="0" indent="0" algn="ctr" rtl="0">
              <a:lnSpc>
                <a:spcPct val="115000"/>
              </a:lnSpc>
              <a:spcBef>
                <a:spcPts val="0"/>
              </a:spcBef>
              <a:spcAft>
                <a:spcPts val="0"/>
              </a:spcAft>
              <a:buNone/>
            </a:pP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https://ca.indeed.com/career-advice/interviewing/how-to-prepare-for-a-job-interview</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https://ca.indeed.com/career-advice/interviewing/interview-questions</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508</Words>
  <Application>Microsoft Macintosh PowerPoint</Application>
  <PresentationFormat>Widescreen</PresentationFormat>
  <Paragraphs>47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Times New Roman</vt:lpstr>
      <vt:lpstr>Times</vt:lpstr>
      <vt:lpstr>Calibri</vt:lpstr>
      <vt:lpstr>Quattrocento Sans</vt:lpstr>
      <vt:lpstr>Fjalla One</vt:lpstr>
      <vt:lpstr>Symbol</vt:lpstr>
      <vt:lpstr>Arial</vt:lpstr>
      <vt:lpstr>Office Theme</vt:lpstr>
      <vt:lpstr>PowerPoint Presentation</vt:lpstr>
      <vt:lpstr>PowerPoint Presentation</vt:lpstr>
      <vt:lpstr>PowerPoint Presentation</vt:lpstr>
      <vt:lpstr>PowerPoint Presentation</vt:lpstr>
      <vt:lpstr>WIE BEREITET MAN SICH AUF EIN VORSTELLUNGSGESPRÄCH VOR?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Ken Burke</cp:lastModifiedBy>
  <cp:revision>4</cp:revision>
  <dcterms:created xsi:type="dcterms:W3CDTF">2021-04-20T08:47:25Z</dcterms:created>
  <dcterms:modified xsi:type="dcterms:W3CDTF">2023-04-22T07:47:56Z</dcterms:modified>
</cp:coreProperties>
</file>