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1" r:id="rId6"/>
    <p:sldId id="263" r:id="rId7"/>
    <p:sldId id="260" r:id="rId8"/>
    <p:sldId id="262" r:id="rId9"/>
    <p:sldId id="265"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Fjalla One" panose="02000506040000020004" pitchFamily="2" charset="0"/>
      <p:regular r:id="rId17"/>
    </p:embeddedFont>
    <p:embeddedFont>
      <p:font typeface="Quattrocento Sans" panose="020B0502050000020003"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2" roundtripDataSignature="AMtx7mgLEBn4mJNOsnra/DsUpYweH+Rjl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5"/>
    <p:restoredTop sz="94637"/>
  </p:normalViewPr>
  <p:slideViewPr>
    <p:cSldViewPr snapToGrid="0">
      <p:cViewPr varScale="1">
        <p:scale>
          <a:sx n="79" d="100"/>
          <a:sy n="79" d="100"/>
        </p:scale>
        <p:origin x="624" y="9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1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0" name="Google Shape;9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0"/>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9"/>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0"/>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0"/>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8"/>
          <p:cNvSpPr>
            <a:spLocks noGrp="1"/>
          </p:cNvSpPr>
          <p:nvPr>
            <p:ph type="pic" idx="2"/>
          </p:nvPr>
        </p:nvSpPr>
        <p:spPr>
          <a:xfrm>
            <a:off x="5183188" y="987425"/>
            <a:ext cx="6172200" cy="4873625"/>
          </a:xfrm>
          <a:prstGeom prst="rect">
            <a:avLst/>
          </a:prstGeom>
          <a:noFill/>
          <a:ln>
            <a:noFill/>
          </a:ln>
        </p:spPr>
      </p:sp>
      <p:sp>
        <p:nvSpPr>
          <p:cNvPr id="64" name="Google Shape;64;p2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I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I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1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ca.indeed.com/career-advice/interviewing/how-to-introduce-yourself-in-a-intervie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ca.indeed.com/career-advice/interviewing/video-interview-guide" TargetMode="External"/><Relationship Id="rId5" Type="http://schemas.openxmlformats.org/officeDocument/2006/relationships/image" Target="../media/image1.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5" name="Google Shape;85;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86" name="Google Shape;86;p1"/>
          <p:cNvPicPr preferRelativeResize="0"/>
          <p:nvPr/>
        </p:nvPicPr>
        <p:blipFill rotWithShape="1">
          <a:blip r:embed="rId4">
            <a:alphaModFix/>
          </a:blip>
          <a:srcRect/>
          <a:stretch/>
        </p:blipFill>
        <p:spPr>
          <a:xfrm>
            <a:off x="2137563" y="1511209"/>
            <a:ext cx="7916873" cy="3835582"/>
          </a:xfrm>
          <a:prstGeom prst="rect">
            <a:avLst/>
          </a:prstGeom>
          <a:noFill/>
          <a:ln>
            <a:noFill/>
          </a:ln>
        </p:spPr>
      </p:pic>
      <p:pic>
        <p:nvPicPr>
          <p:cNvPr id="87" name="Google Shape;87;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5185019" y="6117074"/>
            <a:ext cx="6771600" cy="554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IE" sz="1000">
                <a:solidFill>
                  <a:schemeClr val="dk1"/>
                </a:solidFill>
                <a:latin typeface="Quattrocento Sans"/>
                <a:ea typeface="Quattrocento Sans"/>
                <a:cs typeface="Quattrocento Sans"/>
                <a:sym typeface="Quattrocento Sans"/>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endParaRPr/>
          </a:p>
        </p:txBody>
      </p:sp>
      <p:pic>
        <p:nvPicPr>
          <p:cNvPr id="207" name="Google Shape;207;p18"/>
          <p:cNvPicPr preferRelativeResize="0"/>
          <p:nvPr/>
        </p:nvPicPr>
        <p:blipFill rotWithShape="1">
          <a:blip r:embed="rId3">
            <a:alphaModFix/>
          </a:blip>
          <a:srcRect/>
          <a:stretch/>
        </p:blipFill>
        <p:spPr>
          <a:xfrm>
            <a:off x="4191000" y="974011"/>
            <a:ext cx="3810001" cy="1899479"/>
          </a:xfrm>
          <a:prstGeom prst="rect">
            <a:avLst/>
          </a:prstGeom>
          <a:noFill/>
          <a:ln>
            <a:noFill/>
          </a:ln>
        </p:spPr>
      </p:pic>
      <p:sp>
        <p:nvSpPr>
          <p:cNvPr id="208" name="Google Shape;208;p18"/>
          <p:cNvSpPr/>
          <p:nvPr/>
        </p:nvSpPr>
        <p:spPr>
          <a:xfrm>
            <a:off x="10353554" y="57149"/>
            <a:ext cx="1838400" cy="79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209" name="Google Shape;209;p18"/>
          <p:cNvSpPr/>
          <p:nvPr/>
        </p:nvSpPr>
        <p:spPr>
          <a:xfrm>
            <a:off x="10827521" y="138329"/>
            <a:ext cx="1364400" cy="357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0" name="Google Shape;210;p18"/>
          <p:cNvPicPr preferRelativeResize="0"/>
          <p:nvPr/>
        </p:nvPicPr>
        <p:blipFill rotWithShape="1">
          <a:blip r:embed="rId4">
            <a:alphaModFix/>
          </a:blip>
          <a:srcRect/>
          <a:stretch/>
        </p:blipFill>
        <p:spPr>
          <a:xfrm>
            <a:off x="11002357" y="219532"/>
            <a:ext cx="1013549" cy="181798"/>
          </a:xfrm>
          <a:prstGeom prst="rect">
            <a:avLst/>
          </a:prstGeom>
          <a:noFill/>
          <a:ln>
            <a:noFill/>
          </a:ln>
        </p:spPr>
      </p:pic>
      <p:pic>
        <p:nvPicPr>
          <p:cNvPr id="211" name="Google Shape;211;p18"/>
          <p:cNvPicPr preferRelativeResize="0"/>
          <p:nvPr/>
        </p:nvPicPr>
        <p:blipFill rotWithShape="1">
          <a:blip r:embed="rId5">
            <a:alphaModFix/>
          </a:blip>
          <a:srcRect/>
          <a:stretch/>
        </p:blipFill>
        <p:spPr>
          <a:xfrm>
            <a:off x="2297323" y="3690456"/>
            <a:ext cx="7597357" cy="1609649"/>
          </a:xfrm>
          <a:prstGeom prst="rect">
            <a:avLst/>
          </a:prstGeom>
          <a:noFill/>
          <a:ln>
            <a:noFill/>
          </a:ln>
        </p:spPr>
      </p:pic>
      <p:pic>
        <p:nvPicPr>
          <p:cNvPr id="212" name="Google Shape;212;p18"/>
          <p:cNvPicPr preferRelativeResize="0"/>
          <p:nvPr/>
        </p:nvPicPr>
        <p:blipFill rotWithShape="1">
          <a:blip r:embed="rId6">
            <a:alphaModFix/>
          </a:blip>
          <a:srcRect/>
          <a:stretch/>
        </p:blipFill>
        <p:spPr>
          <a:xfrm>
            <a:off x="235341" y="6255161"/>
            <a:ext cx="1964297"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2"/>
          <p:cNvSpPr txBox="1"/>
          <p:nvPr/>
        </p:nvSpPr>
        <p:spPr>
          <a:xfrm>
            <a:off x="1459132"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3" name="Google Shape;93;p2"/>
          <p:cNvSpPr txBox="1"/>
          <p:nvPr/>
        </p:nvSpPr>
        <p:spPr>
          <a:xfrm>
            <a:off x="3989883"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4" name="Google Shape;94;p2"/>
          <p:cNvSpPr txBox="1"/>
          <p:nvPr/>
        </p:nvSpPr>
        <p:spPr>
          <a:xfrm>
            <a:off x="1803086" y="2336853"/>
            <a:ext cx="16815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a:p>
        </p:txBody>
      </p:sp>
      <p:sp>
        <p:nvSpPr>
          <p:cNvPr id="95" name="Google Shape;95;p2"/>
          <p:cNvSpPr txBox="1"/>
          <p:nvPr/>
        </p:nvSpPr>
        <p:spPr>
          <a:xfrm>
            <a:off x="9051388" y="2644628"/>
            <a:ext cx="1681480"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a:p>
        </p:txBody>
      </p:sp>
      <p:sp>
        <p:nvSpPr>
          <p:cNvPr id="96" name="Google Shape;96;p2"/>
          <p:cNvSpPr txBox="1"/>
          <p:nvPr/>
        </p:nvSpPr>
        <p:spPr>
          <a:xfrm>
            <a:off x="1459131"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a:solidFill>
                  <a:schemeClr val="lt1"/>
                </a:solidFill>
                <a:latin typeface="Quattrocento Sans"/>
                <a:ea typeface="Quattrocento Sans"/>
                <a:cs typeface="Quattrocento Sans"/>
                <a:sym typeface="Quattrocento Sans"/>
              </a:rPr>
              <a:t>Here you could describe the topic of the section</a:t>
            </a:r>
            <a:endParaRPr/>
          </a:p>
        </p:txBody>
      </p:sp>
      <p:sp>
        <p:nvSpPr>
          <p:cNvPr id="97" name="Google Shape;97;p2"/>
          <p:cNvSpPr txBox="1"/>
          <p:nvPr/>
        </p:nvSpPr>
        <p:spPr>
          <a:xfrm>
            <a:off x="3475509" y="953543"/>
            <a:ext cx="51255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a:solidFill>
                  <a:schemeClr val="lt1"/>
                </a:solidFill>
                <a:latin typeface="Quattrocento Sans"/>
                <a:ea typeface="Quattrocento Sans"/>
                <a:cs typeface="Quattrocento Sans"/>
                <a:sym typeface="Quattrocento Sans"/>
              </a:rPr>
              <a:t>Hdbchdcbhwdcbdwhc wdhbc hwdc hd chc hc hc hd chdc condhdclhwdbcdhbcw</a:t>
            </a:r>
            <a:endParaRPr/>
          </a:p>
        </p:txBody>
      </p:sp>
      <p:sp>
        <p:nvSpPr>
          <p:cNvPr id="98" name="Google Shape;98;p2"/>
          <p:cNvSpPr txBox="1"/>
          <p:nvPr/>
        </p:nvSpPr>
        <p:spPr>
          <a:xfrm>
            <a:off x="6520636"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sp>
        <p:nvSpPr>
          <p:cNvPr id="99" name="Google Shape;99;p2"/>
          <p:cNvSpPr txBox="1"/>
          <p:nvPr/>
        </p:nvSpPr>
        <p:spPr>
          <a:xfrm>
            <a:off x="9051388" y="4353982"/>
            <a:ext cx="168148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IE" sz="1400" b="0" i="0" u="none" strike="noStrike" cap="none" dirty="0">
                <a:solidFill>
                  <a:schemeClr val="lt1"/>
                </a:solidFill>
                <a:latin typeface="Quattrocento Sans"/>
                <a:ea typeface="Quattrocento Sans"/>
                <a:cs typeface="Quattrocento Sans"/>
                <a:sym typeface="Quattrocento Sans"/>
              </a:rPr>
              <a:t>Here you could describe the topic of the section</a:t>
            </a:r>
            <a:endParaRPr dirty="0"/>
          </a:p>
        </p:txBody>
      </p:sp>
      <p:pic>
        <p:nvPicPr>
          <p:cNvPr id="100" name="Google Shape;100;p2"/>
          <p:cNvPicPr preferRelativeResize="0"/>
          <p:nvPr/>
        </p:nvPicPr>
        <p:blipFill rotWithShape="1">
          <a:blip r:embed="rId3">
            <a:alphaModFix/>
          </a:blip>
          <a:srcRect/>
          <a:stretch/>
        </p:blipFill>
        <p:spPr>
          <a:xfrm>
            <a:off x="11068051" y="174274"/>
            <a:ext cx="1013552" cy="181798"/>
          </a:xfrm>
          <a:prstGeom prst="rect">
            <a:avLst/>
          </a:prstGeom>
          <a:noFill/>
          <a:ln>
            <a:noFill/>
          </a:ln>
        </p:spPr>
      </p:pic>
      <p:pic>
        <p:nvPicPr>
          <p:cNvPr id="101" name="Google Shape;101;p2"/>
          <p:cNvPicPr preferRelativeResize="0"/>
          <p:nvPr/>
        </p:nvPicPr>
        <p:blipFill rotWithShape="1">
          <a:blip r:embed="rId4">
            <a:alphaModFix/>
          </a:blip>
          <a:srcRect/>
          <a:stretch/>
        </p:blipFill>
        <p:spPr>
          <a:xfrm>
            <a:off x="235341" y="6255161"/>
            <a:ext cx="1964299" cy="412100"/>
          </a:xfrm>
          <a:prstGeom prst="rect">
            <a:avLst/>
          </a:prstGeom>
          <a:noFill/>
          <a:ln>
            <a:noFill/>
          </a:ln>
        </p:spPr>
      </p:pic>
      <p:sp>
        <p:nvSpPr>
          <p:cNvPr id="102" name="Google Shape;102;p2"/>
          <p:cNvSpPr txBox="1"/>
          <p:nvPr/>
        </p:nvSpPr>
        <p:spPr>
          <a:xfrm>
            <a:off x="4625788" y="1343025"/>
            <a:ext cx="7643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03" name="Google Shape;103;p2"/>
          <p:cNvSpPr txBox="1"/>
          <p:nvPr/>
        </p:nvSpPr>
        <p:spPr>
          <a:xfrm>
            <a:off x="1217490" y="1066199"/>
            <a:ext cx="8929800" cy="2400627"/>
          </a:xfrm>
          <a:prstGeom prst="rect">
            <a:avLst/>
          </a:prstGeom>
          <a:noFill/>
          <a:ln>
            <a:noFill/>
          </a:ln>
        </p:spPr>
        <p:txBody>
          <a:bodyPr spcFirstLastPara="1" wrap="square" lIns="91425" tIns="91425" rIns="91425" bIns="91425" anchor="t" anchorCtr="0">
            <a:spAutoFit/>
          </a:bodyPr>
          <a:lstStyle/>
          <a:p>
            <a:pPr lvl="0"/>
            <a:r>
              <a:rPr lang="sv-SE" sz="3600" b="1" u="sng" dirty="0">
                <a:latin typeface="Times New Roman" panose="02020603050405020304" pitchFamily="18" charset="0"/>
                <a:ea typeface="Calibri"/>
                <a:cs typeface="Times New Roman" panose="02020603050405020304" pitchFamily="18" charset="0"/>
                <a:sym typeface="Calibri"/>
              </a:rPr>
              <a:t>FÄRDIGHETER FÖR JOBBSÖKNING  
HUR PRESENTERAR DU DIG SJÄLV UNDER EN ONLINEINTERVJU? 
</a:t>
            </a:r>
            <a:endParaRPr sz="2300" b="1" i="1" dirty="0">
              <a:latin typeface="Calibri"/>
              <a:ea typeface="Calibri"/>
              <a:cs typeface="Calibri"/>
              <a:sym typeface="Calibri"/>
            </a:endParaRPr>
          </a:p>
        </p:txBody>
      </p:sp>
      <p:sp>
        <p:nvSpPr>
          <p:cNvPr id="104" name="Google Shape;104;p2"/>
          <p:cNvSpPr txBox="1"/>
          <p:nvPr/>
        </p:nvSpPr>
        <p:spPr>
          <a:xfrm>
            <a:off x="1459131" y="3271646"/>
            <a:ext cx="9354244" cy="905100"/>
          </a:xfrm>
          <a:prstGeom prst="rect">
            <a:avLst/>
          </a:prstGeom>
          <a:noFill/>
          <a:ln>
            <a:noFill/>
          </a:ln>
        </p:spPr>
        <p:txBody>
          <a:bodyPr spcFirstLastPara="1" wrap="square" lIns="91425" tIns="91425" rIns="91425" bIns="91425" anchor="t" anchorCtr="0">
            <a:noAutofit/>
          </a:bodyPr>
          <a:lstStyle/>
          <a:p>
            <a:pPr lvl="0" algn="just">
              <a:lnSpc>
                <a:spcPct val="110000"/>
              </a:lnSpc>
              <a:spcBef>
                <a:spcPts val="3000"/>
              </a:spcBef>
              <a:buClr>
                <a:schemeClr val="dk1"/>
              </a:buClr>
              <a:buSzPts val="1100"/>
            </a:pPr>
            <a:r>
              <a:rPr lang="en-IE" sz="2600" b="1" dirty="0">
                <a:solidFill>
                  <a:srgbClr val="FF0000"/>
                </a:solidFill>
                <a:latin typeface="Times New Roman" panose="02020603050405020304" pitchFamily="18" charset="0"/>
                <a:cs typeface="Times New Roman" panose="02020603050405020304" pitchFamily="18" charset="0"/>
              </a:rPr>
              <a:t>“</a:t>
            </a:r>
            <a:r>
              <a:rPr lang="sv-SE" sz="2600" b="1" dirty="0">
                <a:solidFill>
                  <a:srgbClr val="FF0000"/>
                </a:solidFill>
                <a:latin typeface="Times New Roman" panose="02020603050405020304" pitchFamily="18" charset="0"/>
                <a:cs typeface="Times New Roman" panose="02020603050405020304" pitchFamily="18" charset="0"/>
              </a:rPr>
              <a:t>Två saker förblir oåterkalleliga: tid och ett första intryck.</a:t>
            </a:r>
            <a:r>
              <a:rPr lang="en-IE" sz="2600" b="1" dirty="0">
                <a:solidFill>
                  <a:srgbClr val="FF0000"/>
                </a:solidFill>
                <a:latin typeface="Times New Roman" panose="02020603050405020304" pitchFamily="18" charset="0"/>
                <a:cs typeface="Times New Roman" panose="02020603050405020304" pitchFamily="18" charset="0"/>
              </a:rPr>
              <a:t>”</a:t>
            </a:r>
          </a:p>
          <a:p>
            <a:pPr marL="0" lvl="0" indent="0" algn="just" rtl="0">
              <a:lnSpc>
                <a:spcPct val="110000"/>
              </a:lnSpc>
              <a:spcBef>
                <a:spcPts val="3000"/>
              </a:spcBef>
              <a:spcAft>
                <a:spcPts val="0"/>
              </a:spcAft>
              <a:buClr>
                <a:schemeClr val="dk1"/>
              </a:buClr>
              <a:buSzPts val="1100"/>
              <a:buFont typeface="Arial"/>
              <a:buNone/>
            </a:pPr>
            <a:r>
              <a:rPr lang="en-IE" sz="2600" b="1" dirty="0">
                <a:solidFill>
                  <a:srgbClr val="7030A0"/>
                </a:solidFill>
                <a:latin typeface="Times New Roman" panose="02020603050405020304" pitchFamily="18" charset="0"/>
                <a:cs typeface="Times New Roman" panose="02020603050405020304" pitchFamily="18" charset="0"/>
              </a:rPr>
              <a:t>- Cynthia Ozick</a:t>
            </a:r>
            <a:endParaRPr sz="2200" dirty="0">
              <a:solidFill>
                <a:srgbClr val="7030A0"/>
              </a:solidFill>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10" name="Google Shape;110;p3"/>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b="0" i="0" u="none" strike="noStrike" cap="none">
              <a:solidFill>
                <a:schemeClr val="lt1"/>
              </a:solidFill>
              <a:latin typeface="Calibri"/>
              <a:ea typeface="Calibri"/>
              <a:cs typeface="Calibri"/>
              <a:sym typeface="Calibri"/>
            </a:endParaRPr>
          </a:p>
        </p:txBody>
      </p:sp>
      <p:pic>
        <p:nvPicPr>
          <p:cNvPr id="111" name="Google Shape;111;p3"/>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12" name="Google Shape;112;p3"/>
          <p:cNvSpPr/>
          <p:nvPr/>
        </p:nvSpPr>
        <p:spPr>
          <a:xfrm>
            <a:off x="2293620" y="1257622"/>
            <a:ext cx="7664221"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3"/>
          <p:cNvSpPr txBox="1"/>
          <p:nvPr/>
        </p:nvSpPr>
        <p:spPr>
          <a:xfrm>
            <a:off x="2330503" y="1388097"/>
            <a:ext cx="7530994" cy="3524642"/>
          </a:xfrm>
          <a:prstGeom prst="rect">
            <a:avLst/>
          </a:prstGeom>
          <a:noFill/>
          <a:ln>
            <a:noFill/>
          </a:ln>
        </p:spPr>
        <p:txBody>
          <a:bodyPr spcFirstLastPara="1" wrap="square" lIns="91425" tIns="45700" rIns="91425" bIns="45700" anchor="t" anchorCtr="0">
            <a:spAutoFit/>
          </a:bodyPr>
          <a:lstStyle/>
          <a:p>
            <a:pPr algn="ctr">
              <a:lnSpc>
                <a:spcPct val="107000"/>
              </a:lnSpc>
              <a:spcAft>
                <a:spcPts val="800"/>
              </a:spcAft>
            </a:pPr>
            <a:r>
              <a:rPr lang="sv-SE" sz="2800" dirty="0">
                <a:latin typeface="Times New Roman" panose="02020603050405020304" pitchFamily="18" charset="0"/>
                <a:ea typeface="Calibri" panose="020F0502020204030204" pitchFamily="34" charset="0"/>
              </a:rPr>
              <a:t>Arbetsintervjuer har alltid varit skrämmande för anställda på alla erfarenhetsnivåer eftersom de innehåller ett snabbt första intryck. Intervju online kan vara ännu mer stressande; Det finns dock fortfarande flera sätt att få dig att se professionell ut och göra ett utmärkt första intryck online.
</a:t>
            </a:r>
            <a:endParaRPr lang="en-PL" sz="2800" b="1" dirty="0">
              <a:solidFill>
                <a:srgbClr val="000000"/>
              </a:solidFill>
              <a:effectLst/>
              <a:latin typeface="Calibri" panose="020F0502020204030204" pitchFamily="34" charset="0"/>
              <a:ea typeface="Calibri" panose="020F0502020204030204" pitchFamily="34" charset="0"/>
            </a:endParaRPr>
          </a:p>
        </p:txBody>
      </p:sp>
      <p:pic>
        <p:nvPicPr>
          <p:cNvPr id="115" name="Google Shape;115;p3"/>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16" name="Google Shape;116;p3"/>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
          <p:cNvSpPr txBox="1">
            <a:spLocks noGrp="1"/>
          </p:cNvSpPr>
          <p:nvPr>
            <p:ph type="title"/>
          </p:nvPr>
        </p:nvSpPr>
        <p:spPr>
          <a:xfrm>
            <a:off x="2832919" y="2627784"/>
            <a:ext cx="7683067" cy="780840"/>
          </a:xfrm>
          <a:prstGeom prst="rect">
            <a:avLst/>
          </a:prstGeom>
          <a:noFill/>
          <a:ln>
            <a:noFill/>
          </a:ln>
        </p:spPr>
        <p:txBody>
          <a:bodyPr spcFirstLastPara="1" wrap="square" lIns="91425" tIns="45700" rIns="91425" bIns="45700" anchor="ctr" anchorCtr="0">
            <a:noAutofit/>
          </a:bodyPr>
          <a:lstStyle/>
          <a:p>
            <a:pPr lvl="0" algn="ctr">
              <a:buClr>
                <a:srgbClr val="BE1522"/>
              </a:buClr>
              <a:buSzPts val="3600"/>
            </a:pPr>
            <a:r>
              <a:rPr lang="en-IE" sz="6600" b="1" dirty="0">
                <a:solidFill>
                  <a:srgbClr val="BE1522"/>
                </a:solidFill>
                <a:latin typeface="Times New Roman" panose="02020603050405020304" pitchFamily="18" charset="0"/>
                <a:ea typeface="Quattrocento Sans"/>
                <a:cs typeface="Times New Roman" panose="02020603050405020304" pitchFamily="18" charset="0"/>
                <a:sym typeface="Quattrocento Sans"/>
              </a:rPr>
              <a:t>ETT KORREKT KROPPSSPRÅK 
</a:t>
            </a:r>
            <a:endParaRPr sz="6600" dirty="0">
              <a:latin typeface="Times New Roman" panose="02020603050405020304" pitchFamily="18" charset="0"/>
              <a:cs typeface="Times New Roman" panose="02020603050405020304" pitchFamily="18" charset="0"/>
            </a:endParaRPr>
          </a:p>
        </p:txBody>
      </p:sp>
      <p:sp>
        <p:nvSpPr>
          <p:cNvPr id="122" name="Google Shape;122;p4"/>
          <p:cNvSpPr txBox="1"/>
          <p:nvPr/>
        </p:nvSpPr>
        <p:spPr>
          <a:xfrm>
            <a:off x="2251311" y="1471132"/>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4" name="Google Shape;124;p4"/>
          <p:cNvSpPr txBox="1"/>
          <p:nvPr/>
        </p:nvSpPr>
        <p:spPr>
          <a:xfrm>
            <a:off x="2251311" y="2737598"/>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5" name="Google Shape;125;p4"/>
          <p:cNvSpPr txBox="1"/>
          <p:nvPr/>
        </p:nvSpPr>
        <p:spPr>
          <a:xfrm>
            <a:off x="2251311" y="3917766"/>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6" name="Google Shape;126;p4"/>
          <p:cNvSpPr txBox="1"/>
          <p:nvPr/>
        </p:nvSpPr>
        <p:spPr>
          <a:xfrm>
            <a:off x="2251311" y="5158500"/>
            <a:ext cx="1163221" cy="491738"/>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95562"/>
              </a:buClr>
              <a:buSzPts val="2200"/>
              <a:buFont typeface="Quattrocento Sans"/>
              <a:buNone/>
            </a:pPr>
            <a:endParaRPr/>
          </a:p>
        </p:txBody>
      </p:sp>
      <p:sp>
        <p:nvSpPr>
          <p:cNvPr id="128" name="Google Shape;128;p4"/>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29" name="Google Shape;129;p4" descr="Text&#10;&#10;Description automatically generated"/>
          <p:cNvPicPr preferRelativeResize="0"/>
          <p:nvPr/>
        </p:nvPicPr>
        <p:blipFill rotWithShape="1">
          <a:blip r:embed="rId3">
            <a:alphaModFix/>
          </a:blip>
          <a:srcRect/>
          <a:stretch/>
        </p:blipFill>
        <p:spPr>
          <a:xfrm>
            <a:off x="235341" y="6247302"/>
            <a:ext cx="1964299" cy="427819"/>
          </a:xfrm>
          <a:prstGeom prst="rect">
            <a:avLst/>
          </a:prstGeom>
          <a:noFill/>
          <a:ln>
            <a:noFill/>
          </a:ln>
        </p:spPr>
      </p:pic>
      <p:sp>
        <p:nvSpPr>
          <p:cNvPr id="130" name="Google Shape;130;p4"/>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31" name="Google Shape;131;p4"/>
          <p:cNvPicPr preferRelativeResize="0"/>
          <p:nvPr/>
        </p:nvPicPr>
        <p:blipFill rotWithShape="1">
          <a:blip r:embed="rId4">
            <a:alphaModFix/>
          </a:blip>
          <a:srcRect t="1926"/>
          <a:stretch/>
        </p:blipFill>
        <p:spPr>
          <a:xfrm>
            <a:off x="1045611" y="0"/>
            <a:ext cx="897978" cy="5820508"/>
          </a:xfrm>
          <a:prstGeom prst="rect">
            <a:avLst/>
          </a:prstGeom>
          <a:noFill/>
          <a:ln>
            <a:noFill/>
          </a:ln>
        </p:spPr>
      </p:pic>
      <p:pic>
        <p:nvPicPr>
          <p:cNvPr id="132" name="Google Shape;132;p4"/>
          <p:cNvPicPr preferRelativeResize="0"/>
          <p:nvPr/>
        </p:nvPicPr>
        <p:blipFill rotWithShape="1">
          <a:blip r:embed="rId5">
            <a:alphaModFix/>
          </a:blip>
          <a:srcRect/>
          <a:stretch/>
        </p:blipFill>
        <p:spPr>
          <a:xfrm>
            <a:off x="11002357" y="219532"/>
            <a:ext cx="1013552" cy="181798"/>
          </a:xfrm>
          <a:prstGeom prst="rect">
            <a:avLst/>
          </a:prstGeom>
          <a:noFill/>
          <a:ln>
            <a:noFill/>
          </a:ln>
        </p:spPr>
      </p:pic>
      <p:pic>
        <p:nvPicPr>
          <p:cNvPr id="133" name="Google Shape;133;p4"/>
          <p:cNvPicPr preferRelativeResize="0"/>
          <p:nvPr/>
        </p:nvPicPr>
        <p:blipFill rotWithShape="1">
          <a:blip r:embed="rId6">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5BF1C01F-7847-A279-739E-5CB811131762}"/>
              </a:ext>
            </a:extLst>
          </p:cNvPr>
          <p:cNvSpPr txBox="1"/>
          <p:nvPr/>
        </p:nvSpPr>
        <p:spPr>
          <a:xfrm>
            <a:off x="3145348" y="4183352"/>
            <a:ext cx="7058207" cy="1168269"/>
          </a:xfrm>
          <a:prstGeom prst="rect">
            <a:avLst/>
          </a:prstGeom>
          <a:noFill/>
        </p:spPr>
        <p:txBody>
          <a:bodyPr wrap="square">
            <a:spAutoFit/>
          </a:bodyPr>
          <a:lstStyle/>
          <a:p>
            <a:pPr algn="ctr">
              <a:lnSpc>
                <a:spcPct val="107000"/>
              </a:lnSpc>
              <a:spcAft>
                <a:spcPts val="800"/>
              </a:spcAft>
            </a:pPr>
            <a:r>
              <a:rPr lang="sv-SE" sz="2000" dirty="0">
                <a:latin typeface="Times New Roman" panose="02020603050405020304" pitchFamily="18" charset="0"/>
                <a:ea typeface="Calibri" panose="020F0502020204030204" pitchFamily="34" charset="0"/>
              </a:rPr>
              <a:t>Ett engagerande kroppsspråk under intervjun hjälper dig att svara tryggt och med energi. 
</a:t>
            </a:r>
            <a:endParaRPr lang="en-PL"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6"/>
          <p:cNvPicPr preferRelativeResize="0"/>
          <p:nvPr/>
        </p:nvPicPr>
        <p:blipFill rotWithShape="1">
          <a:blip r:embed="rId3">
            <a:alphaModFix/>
          </a:blip>
          <a:srcRect/>
          <a:stretch/>
        </p:blipFill>
        <p:spPr>
          <a:xfrm>
            <a:off x="0" y="3217"/>
            <a:ext cx="12192000" cy="6858000"/>
          </a:xfrm>
          <a:prstGeom prst="rect">
            <a:avLst/>
          </a:prstGeom>
          <a:noFill/>
          <a:ln>
            <a:noFill/>
          </a:ln>
        </p:spPr>
      </p:pic>
      <p:sp>
        <p:nvSpPr>
          <p:cNvPr id="148" name="Google Shape;148;p6"/>
          <p:cNvSpPr txBox="1"/>
          <p:nvPr/>
        </p:nvSpPr>
        <p:spPr>
          <a:xfrm>
            <a:off x="8228037" y="2211031"/>
            <a:ext cx="1765200" cy="3936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chemeClr val="lt1"/>
              </a:buClr>
              <a:buSzPts val="1600"/>
              <a:buFont typeface="Fjalla One"/>
              <a:buNone/>
            </a:pPr>
            <a:endParaRPr/>
          </a:p>
        </p:txBody>
      </p:sp>
      <p:sp>
        <p:nvSpPr>
          <p:cNvPr id="149" name="Google Shape;149;p6"/>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50" name="Google Shape;150;p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1" name="Google Shape;151;p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152" name="Google Shape;152;p6"/>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3" name="TextBox 2">
            <a:extLst>
              <a:ext uri="{FF2B5EF4-FFF2-40B4-BE49-F238E27FC236}">
                <a16:creationId xmlns:a16="http://schemas.microsoft.com/office/drawing/2014/main" id="{83860508-F546-5163-10B0-EC58631147CB}"/>
              </a:ext>
            </a:extLst>
          </p:cNvPr>
          <p:cNvSpPr txBox="1"/>
          <p:nvPr/>
        </p:nvSpPr>
        <p:spPr>
          <a:xfrm>
            <a:off x="235341" y="138329"/>
            <a:ext cx="13083094" cy="578685"/>
          </a:xfrm>
          <a:prstGeom prst="rect">
            <a:avLst/>
          </a:prstGeom>
          <a:noFill/>
        </p:spPr>
        <p:txBody>
          <a:bodyPr wrap="square">
            <a:spAutoFit/>
          </a:bodyPr>
          <a:lstStyle/>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endParaRPr lang="en-PL" sz="1100" dirty="0">
              <a:solidFill>
                <a:srgbClr val="000000"/>
              </a:solidFill>
              <a:effectLst/>
              <a:latin typeface="Calibri" panose="020F0502020204030204" pitchFamily="34" charset="0"/>
              <a:ea typeface="Calibri" panose="020F0502020204030204" pitchFamily="34" charset="0"/>
            </a:endParaRPr>
          </a:p>
          <a:p>
            <a:pPr>
              <a:lnSpc>
                <a:spcPct val="107000"/>
              </a:lnSpc>
              <a:spcAft>
                <a:spcPts val="800"/>
              </a:spcAft>
            </a:pPr>
            <a:r>
              <a:rPr lang="en-US" sz="1000" dirty="0">
                <a:solidFill>
                  <a:srgbClr val="002060"/>
                </a:solidFill>
                <a:effectLst/>
                <a:latin typeface="Arial" panose="020B0604020202020204" pitchFamily="34" charset="0"/>
                <a:ea typeface="Calibri" panose="020F0502020204030204" pitchFamily="34" charset="0"/>
              </a:rPr>
              <a:t> </a:t>
            </a:r>
            <a:r>
              <a:rPr lang="en-US" sz="1400" dirty="0">
                <a:solidFill>
                  <a:srgbClr val="000000"/>
                </a:solidFill>
                <a:effectLst/>
                <a:latin typeface="Times New Roman" panose="02020603050405020304" pitchFamily="18" charset="0"/>
                <a:ea typeface="Calibri" panose="020F0502020204030204" pitchFamily="34" charset="0"/>
              </a:rPr>
              <a:t> </a:t>
            </a:r>
            <a:endParaRPr lang="en-PL" sz="1100" dirty="0">
              <a:solidFill>
                <a:srgbClr val="000000"/>
              </a:solidFill>
              <a:effectLst/>
              <a:latin typeface="Calibri" panose="020F0502020204030204" pitchFamily="34" charset="0"/>
              <a:ea typeface="Calibri" panose="020F0502020204030204" pitchFamily="34" charset="0"/>
            </a:endParaRPr>
          </a:p>
        </p:txBody>
      </p:sp>
      <p:sp>
        <p:nvSpPr>
          <p:cNvPr id="5" name="TextBox 4">
            <a:extLst>
              <a:ext uri="{FF2B5EF4-FFF2-40B4-BE49-F238E27FC236}">
                <a16:creationId xmlns:a16="http://schemas.microsoft.com/office/drawing/2014/main" id="{42D8BD69-FD4A-B854-F465-0F6B9716C035}"/>
              </a:ext>
            </a:extLst>
          </p:cNvPr>
          <p:cNvSpPr txBox="1"/>
          <p:nvPr/>
        </p:nvSpPr>
        <p:spPr>
          <a:xfrm>
            <a:off x="749559" y="1465435"/>
            <a:ext cx="10692882" cy="4017446"/>
          </a:xfrm>
          <a:prstGeom prst="rect">
            <a:avLst/>
          </a:prstGeom>
          <a:noFill/>
        </p:spPr>
        <p:txBody>
          <a:bodyPr wrap="square">
            <a:spAutoFit/>
          </a:bodyPr>
          <a:lstStyle/>
          <a:p>
            <a:pPr lvl="0" algn="ctr">
              <a:lnSpc>
                <a:spcPct val="107000"/>
              </a:lnSpc>
            </a:pPr>
            <a:r>
              <a:rPr lang="sv-SE" sz="2400" b="1" dirty="0">
                <a:latin typeface="Times New Roman" panose="02020603050405020304" pitchFamily="18" charset="0"/>
                <a:ea typeface="Calibri" panose="020F0502020204030204" pitchFamily="34" charset="0"/>
                <a:cs typeface="Times New Roman" panose="02020603050405020304" pitchFamily="18" charset="0"/>
              </a:rPr>
              <a:t>Se</a:t>
            </a:r>
            <a:r>
              <a:rPr lang="sv-SE" sz="24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inte hängig ut! </a:t>
            </a:r>
          </a:p>
          <a:p>
            <a:pPr lvl="0" algn="ctr">
              <a:lnSpc>
                <a:spcPct val="107000"/>
              </a:lnSpc>
            </a:pPr>
            <a:r>
              <a:rPr lang="sv-SE"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Det gör att du ser trött ut och att du redan vill vara klar med intervjun.</a:t>
            </a:r>
          </a:p>
          <a:p>
            <a:pPr lvl="0" algn="ctr">
              <a:lnSpc>
                <a:spcPct val="107000"/>
              </a:lnSpc>
            </a:pP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sv-SE" sz="2400" b="1" dirty="0">
                <a:latin typeface="Times New Roman" panose="02020603050405020304" pitchFamily="18" charset="0"/>
                <a:ea typeface="Calibri" panose="020F0502020204030204" pitchFamily="34" charset="0"/>
                <a:cs typeface="Times New Roman" panose="02020603050405020304" pitchFamily="18" charset="0"/>
              </a:rPr>
              <a:t>Korsa inte armar eller ben! 
</a:t>
            </a:r>
            <a:r>
              <a:rPr lang="sv-SE" sz="2400" dirty="0">
                <a:latin typeface="Times New Roman" panose="02020603050405020304" pitchFamily="18" charset="0"/>
                <a:ea typeface="Calibri" panose="020F0502020204030204" pitchFamily="34" charset="0"/>
                <a:cs typeface="Times New Roman" panose="02020603050405020304" pitchFamily="18" charset="0"/>
              </a:rPr>
              <a:t>Att korsa dina armar eller ben får dig att se ut som om du inte är fullt engagerad och kan orsaka en mental blockering som gör det svårt att verkligen ta in informationen.</a:t>
            </a:r>
            <a:r>
              <a:rPr lang="sv-SE" sz="2400" b="1" dirty="0">
                <a:latin typeface="Times New Roman" panose="02020603050405020304" pitchFamily="18" charset="0"/>
                <a:ea typeface="Calibri" panose="020F0502020204030204" pitchFamily="34" charset="0"/>
                <a:cs typeface="Times New Roman" panose="02020603050405020304" pitchFamily="18" charset="0"/>
              </a:rPr>
              <a:t>
</a:t>
            </a: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07000"/>
              </a:lnSpc>
            </a:pPr>
            <a:r>
              <a:rPr lang="sv-SE" sz="2400" b="1" dirty="0">
                <a:latin typeface="Times New Roman" panose="02020603050405020304" pitchFamily="18" charset="0"/>
                <a:ea typeface="Calibri" panose="020F0502020204030204" pitchFamily="34" charset="0"/>
                <a:cs typeface="Times New Roman" panose="02020603050405020304" pitchFamily="18" charset="0"/>
              </a:rPr>
              <a:t>Håll ögonkontakt! 
</a:t>
            </a:r>
            <a:r>
              <a:rPr lang="sv-SE" sz="2400" dirty="0">
                <a:latin typeface="Times New Roman" panose="02020603050405020304" pitchFamily="18" charset="0"/>
                <a:ea typeface="Calibri" panose="020F0502020204030204" pitchFamily="34" charset="0"/>
                <a:cs typeface="Times New Roman" panose="02020603050405020304" pitchFamily="18" charset="0"/>
              </a:rPr>
              <a:t>Istället för att titta på personen på skärmen, titta direkt in i webbkameran och håll dig engagerad. Det kan vara knepigt att titta på kameran när du ser en person på skärmen</a:t>
            </a: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PL"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72" name="Google Shape;172;p8"/>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73" name="Google Shape;173;p8"/>
          <p:cNvPicPr preferRelativeResize="0"/>
          <p:nvPr/>
        </p:nvPicPr>
        <p:blipFill rotWithShape="1">
          <a:blip r:embed="rId3">
            <a:alphaModFix/>
          </a:blip>
          <a:srcRect/>
          <a:stretch/>
        </p:blipFill>
        <p:spPr>
          <a:xfrm>
            <a:off x="11002357" y="219532"/>
            <a:ext cx="1013552" cy="181798"/>
          </a:xfrm>
          <a:prstGeom prst="rect">
            <a:avLst/>
          </a:prstGeom>
          <a:noFill/>
          <a:ln>
            <a:noFill/>
          </a:ln>
        </p:spPr>
      </p:pic>
      <p:pic>
        <p:nvPicPr>
          <p:cNvPr id="174" name="Google Shape;174;p8"/>
          <p:cNvPicPr preferRelativeResize="0"/>
          <p:nvPr/>
        </p:nvPicPr>
        <p:blipFill rotWithShape="1">
          <a:blip r:embed="rId4">
            <a:alphaModFix/>
          </a:blip>
          <a:srcRect l="58606" t="-10505"/>
          <a:stretch/>
        </p:blipFill>
        <p:spPr>
          <a:xfrm rot="5400000">
            <a:off x="4730597" y="-321833"/>
            <a:ext cx="6456703" cy="7100370"/>
          </a:xfrm>
          <a:prstGeom prst="rect">
            <a:avLst/>
          </a:prstGeom>
          <a:noFill/>
          <a:ln>
            <a:noFill/>
          </a:ln>
        </p:spPr>
      </p:pic>
      <p:sp>
        <p:nvSpPr>
          <p:cNvPr id="175" name="Google Shape;175;p8"/>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76" name="Google Shape;176;p8"/>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177" name="Google Shape;177;p8"/>
          <p:cNvSpPr txBox="1"/>
          <p:nvPr/>
        </p:nvSpPr>
        <p:spPr>
          <a:xfrm>
            <a:off x="351802" y="401296"/>
            <a:ext cx="7100371" cy="5453770"/>
          </a:xfrm>
          <a:prstGeom prst="rect">
            <a:avLst/>
          </a:prstGeom>
          <a:noFill/>
          <a:ln>
            <a:noFill/>
          </a:ln>
        </p:spPr>
        <p:txBody>
          <a:bodyPr spcFirstLastPara="1" wrap="square" lIns="91425" tIns="91425" rIns="91425" bIns="91425" anchor="t" anchorCtr="0">
            <a:spAutoFit/>
          </a:bodyPr>
          <a:lstStyle/>
          <a:p>
            <a:pPr lvl="0" algn="just">
              <a:lnSpc>
                <a:spcPct val="107000"/>
              </a:lnSpc>
            </a:pPr>
            <a:r>
              <a:rPr lang="sv-SE" sz="2000" b="1" dirty="0">
                <a:latin typeface="Times New Roman" panose="02020603050405020304" pitchFamily="18" charset="0"/>
                <a:ea typeface="Calibri" panose="020F0502020204030204" pitchFamily="34" charset="0"/>
                <a:cs typeface="Times New Roman" panose="02020603050405020304" pitchFamily="18" charset="0"/>
              </a:rPr>
              <a:t>Le och se genuin ut! 
</a:t>
            </a:r>
            <a:r>
              <a:rPr lang="sv-SE" sz="2000" dirty="0">
                <a:latin typeface="Times New Roman" panose="02020603050405020304" pitchFamily="18" charset="0"/>
                <a:ea typeface="Calibri" panose="020F0502020204030204" pitchFamily="34" charset="0"/>
                <a:cs typeface="Times New Roman" panose="02020603050405020304" pitchFamily="18" charset="0"/>
              </a:rPr>
              <a:t>Det är viktigt att ha ett självsäkert och genuint leende när du startar intervjun. Dessutom, medan anställningschefen talar, är det viktigt att se intresserad, fokuserad och i allmänhet ha ett trevligt ansiktsuttryck.</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endParaRPr lang="en-P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v-SE" sz="2000" b="1" dirty="0">
                <a:latin typeface="Times New Roman" panose="02020603050405020304" pitchFamily="18" charset="0"/>
                <a:ea typeface="Calibri" panose="020F0502020204030204" pitchFamily="34" charset="0"/>
                <a:cs typeface="Times New Roman" panose="02020603050405020304" pitchFamily="18" charset="0"/>
              </a:rPr>
              <a:t>Kom ihåg rätt tonfall! 
</a:t>
            </a:r>
            <a:r>
              <a:rPr lang="sv-SE" sz="2000" dirty="0">
                <a:latin typeface="Times New Roman" panose="02020603050405020304" pitchFamily="18" charset="0"/>
                <a:ea typeface="Calibri" panose="020F0502020204030204" pitchFamily="34" charset="0"/>
                <a:cs typeface="Times New Roman" panose="02020603050405020304" pitchFamily="18" charset="0"/>
              </a:rPr>
              <a:t>En självsäker och entusiastisk tonfall gör dig mindre nervös. Bara slappna av och kom ihåg att andas.</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endParaRPr lang="en-PL"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07000"/>
              </a:lnSpc>
            </a:pPr>
            <a:r>
              <a:rPr lang="sv-SE" sz="2000" b="1" dirty="0">
                <a:latin typeface="Times New Roman" panose="02020603050405020304" pitchFamily="18" charset="0"/>
                <a:ea typeface="Calibri" panose="020F0502020204030204" pitchFamily="34" charset="0"/>
                <a:cs typeface="Times New Roman" panose="02020603050405020304" pitchFamily="18" charset="0"/>
              </a:rPr>
              <a:t>Klä dig smart! 
</a:t>
            </a:r>
            <a:r>
              <a:rPr lang="sv-SE" sz="2000" dirty="0">
                <a:latin typeface="Times New Roman" panose="02020603050405020304" pitchFamily="18" charset="0"/>
                <a:ea typeface="Calibri" panose="020F0502020204030204" pitchFamily="34" charset="0"/>
                <a:cs typeface="Times New Roman" panose="02020603050405020304" pitchFamily="18" charset="0"/>
              </a:rPr>
              <a:t>En sammansatt </a:t>
            </a:r>
            <a:r>
              <a:rPr lang="sv-SE" sz="2000" dirty="0" err="1">
                <a:latin typeface="Times New Roman" panose="02020603050405020304" pitchFamily="18" charset="0"/>
                <a:ea typeface="Calibri" panose="020F0502020204030204" pitchFamily="34" charset="0"/>
                <a:cs typeface="Times New Roman" panose="02020603050405020304" pitchFamily="18" charset="0"/>
              </a:rPr>
              <a:t>outfit</a:t>
            </a:r>
            <a:r>
              <a:rPr lang="sv-SE" sz="2000" dirty="0">
                <a:latin typeface="Times New Roman" panose="02020603050405020304" pitchFamily="18" charset="0"/>
                <a:ea typeface="Calibri" panose="020F0502020204030204" pitchFamily="34" charset="0"/>
                <a:cs typeface="Times New Roman" panose="02020603050405020304" pitchFamily="18" charset="0"/>
              </a:rPr>
              <a:t> kan ha en stark inverkan på en rekryterare, även om intervjun är online. Klä dig från topp till tå som du skulle ha en personlig intervju! Det kommer att få dig att känna dig mer självsäker!</a:t>
            </a:r>
            <a:r>
              <a:rPr lang="sv-SE" sz="2000" b="1" dirty="0">
                <a:latin typeface="Times New Roman" panose="02020603050405020304" pitchFamily="18" charset="0"/>
                <a:ea typeface="Calibri" panose="020F0502020204030204" pitchFamily="34" charset="0"/>
                <a:cs typeface="Times New Roman" panose="02020603050405020304" pitchFamily="18" charset="0"/>
              </a:rPr>
              <a:t>
</a:t>
            </a:r>
            <a:endParaRPr sz="1900" dirty="0">
              <a:latin typeface="Times New Roman" panose="02020603050405020304" pitchFamily="18" charset="0"/>
              <a:ea typeface="Calibri"/>
              <a:cs typeface="Times New Roman" panose="02020603050405020304" pitchFamily="18" charset="0"/>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5"/>
          <p:cNvSpPr txBox="1">
            <a:spLocks noGrp="1"/>
          </p:cNvSpPr>
          <p:nvPr>
            <p:ph type="title"/>
          </p:nvPr>
        </p:nvSpPr>
        <p:spPr>
          <a:xfrm>
            <a:off x="783771" y="2460475"/>
            <a:ext cx="8597493" cy="903850"/>
          </a:xfrm>
          <a:prstGeom prst="rect">
            <a:avLst/>
          </a:prstGeom>
          <a:noFill/>
          <a:ln>
            <a:noFill/>
          </a:ln>
        </p:spPr>
        <p:txBody>
          <a:bodyPr spcFirstLastPara="1" wrap="square" lIns="91425" tIns="45700" rIns="91425" bIns="45700" anchor="ctr" anchorCtr="0">
            <a:noAutofit/>
          </a:bodyPr>
          <a:lstStyle/>
          <a:p>
            <a:pPr lvl="0" algn="ctr">
              <a:buClr>
                <a:srgbClr val="662483"/>
              </a:buClr>
              <a:buSzPts val="3600"/>
            </a:pPr>
            <a:r>
              <a:rPr lang="en-IE" sz="6600" b="1" dirty="0">
                <a:solidFill>
                  <a:srgbClr val="662483"/>
                </a:solidFill>
                <a:latin typeface="Times New Roman" panose="02020603050405020304" pitchFamily="18" charset="0"/>
                <a:ea typeface="Quattrocento Sans"/>
                <a:cs typeface="Times New Roman" panose="02020603050405020304" pitchFamily="18" charset="0"/>
                <a:sym typeface="Quattrocento Sans"/>
              </a:rPr>
              <a:t>ATT VARA SJÄLVSÄKER HJÄLPER!
</a:t>
            </a:r>
            <a:endParaRPr sz="6600" dirty="0">
              <a:latin typeface="Times New Roman" panose="02020603050405020304" pitchFamily="18" charset="0"/>
              <a:cs typeface="Times New Roman" panose="02020603050405020304" pitchFamily="18" charset="0"/>
            </a:endParaRPr>
          </a:p>
        </p:txBody>
      </p:sp>
      <p:sp>
        <p:nvSpPr>
          <p:cNvPr id="139" name="Google Shape;139;p5"/>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40" name="Google Shape;140;p5"/>
          <p:cNvPicPr preferRelativeResize="0"/>
          <p:nvPr/>
        </p:nvPicPr>
        <p:blipFill rotWithShape="1">
          <a:blip r:embed="rId3">
            <a:alphaModFix/>
          </a:blip>
          <a:srcRect/>
          <a:stretch/>
        </p:blipFill>
        <p:spPr>
          <a:xfrm>
            <a:off x="10984241" y="164749"/>
            <a:ext cx="1068327" cy="225776"/>
          </a:xfrm>
          <a:prstGeom prst="rect">
            <a:avLst/>
          </a:prstGeom>
          <a:noFill/>
          <a:ln>
            <a:noFill/>
          </a:ln>
        </p:spPr>
      </p:pic>
      <p:pic>
        <p:nvPicPr>
          <p:cNvPr id="141" name="Google Shape;141;p5"/>
          <p:cNvPicPr preferRelativeResize="0"/>
          <p:nvPr/>
        </p:nvPicPr>
        <p:blipFill rotWithShape="1">
          <a:blip r:embed="rId4">
            <a:alphaModFix/>
          </a:blip>
          <a:srcRect/>
          <a:stretch/>
        </p:blipFill>
        <p:spPr>
          <a:xfrm>
            <a:off x="235341" y="6255161"/>
            <a:ext cx="1964299" cy="412100"/>
          </a:xfrm>
          <a:prstGeom prst="rect">
            <a:avLst/>
          </a:prstGeom>
          <a:noFill/>
          <a:ln>
            <a:noFill/>
          </a:ln>
        </p:spPr>
      </p:pic>
      <p:pic>
        <p:nvPicPr>
          <p:cNvPr id="2" name="Google Shape;131;p4">
            <a:extLst>
              <a:ext uri="{FF2B5EF4-FFF2-40B4-BE49-F238E27FC236}">
                <a16:creationId xmlns:a16="http://schemas.microsoft.com/office/drawing/2014/main" id="{AAFE48DC-F175-2A60-F6AD-E8C768E1E9DB}"/>
              </a:ext>
            </a:extLst>
          </p:cNvPr>
          <p:cNvPicPr preferRelativeResize="0"/>
          <p:nvPr/>
        </p:nvPicPr>
        <p:blipFill rotWithShape="1">
          <a:blip r:embed="rId5">
            <a:alphaModFix/>
          </a:blip>
          <a:srcRect t="1926"/>
          <a:stretch/>
        </p:blipFill>
        <p:spPr>
          <a:xfrm>
            <a:off x="10086263" y="0"/>
            <a:ext cx="897978" cy="5824800"/>
          </a:xfrm>
          <a:prstGeom prst="rect">
            <a:avLst/>
          </a:prstGeom>
          <a:noFill/>
          <a:ln>
            <a:noFill/>
          </a:ln>
        </p:spPr>
      </p:pic>
      <p:sp>
        <p:nvSpPr>
          <p:cNvPr id="4" name="TextBox 3">
            <a:extLst>
              <a:ext uri="{FF2B5EF4-FFF2-40B4-BE49-F238E27FC236}">
                <a16:creationId xmlns:a16="http://schemas.microsoft.com/office/drawing/2014/main" id="{09776685-9729-2725-18D5-AC55A1C973C9}"/>
              </a:ext>
            </a:extLst>
          </p:cNvPr>
          <p:cNvSpPr txBox="1"/>
          <p:nvPr/>
        </p:nvSpPr>
        <p:spPr>
          <a:xfrm>
            <a:off x="1056358" y="3943176"/>
            <a:ext cx="8052318" cy="1497589"/>
          </a:xfrm>
          <a:prstGeom prst="rect">
            <a:avLst/>
          </a:prstGeom>
          <a:noFill/>
        </p:spPr>
        <p:txBody>
          <a:bodyPr wrap="square">
            <a:spAutoFit/>
          </a:bodyPr>
          <a:lstStyle/>
          <a:p>
            <a:pPr algn="ctr">
              <a:lnSpc>
                <a:spcPct val="107000"/>
              </a:lnSpc>
              <a:spcAft>
                <a:spcPts val="800"/>
              </a:spcAft>
            </a:pPr>
            <a:r>
              <a:rPr lang="sv-SE" sz="2000" dirty="0">
                <a:latin typeface="Times New Roman" panose="02020603050405020304" pitchFamily="18" charset="0"/>
                <a:ea typeface="Calibri" panose="020F0502020204030204" pitchFamily="34" charset="0"/>
              </a:rPr>
              <a:t>Kom ihåg att du vill framstå som äkta och autentisk under en intervju. Det är din möjlighet att uttrycka dig utanför papperet. Nu får du visa vem du är som individ!
</a:t>
            </a:r>
            <a:endParaRPr lang="en-PL" sz="2000"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7"/>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61" name="Google Shape;161;p7"/>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62" name="Google Shape;162;p7"/>
          <p:cNvPicPr preferRelativeResize="0"/>
          <p:nvPr/>
        </p:nvPicPr>
        <p:blipFill rotWithShape="1">
          <a:blip r:embed="rId4">
            <a:alphaModFix/>
          </a:blip>
          <a:srcRect/>
          <a:stretch/>
        </p:blipFill>
        <p:spPr>
          <a:xfrm>
            <a:off x="11002357" y="219532"/>
            <a:ext cx="1013552" cy="181798"/>
          </a:xfrm>
          <a:prstGeom prst="rect">
            <a:avLst/>
          </a:prstGeom>
          <a:noFill/>
          <a:ln>
            <a:noFill/>
          </a:ln>
        </p:spPr>
      </p:pic>
      <p:sp>
        <p:nvSpPr>
          <p:cNvPr id="163" name="Google Shape;163;p7"/>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164" name="Google Shape;164;p7"/>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6" name="TextBox 5">
            <a:extLst>
              <a:ext uri="{FF2B5EF4-FFF2-40B4-BE49-F238E27FC236}">
                <a16:creationId xmlns:a16="http://schemas.microsoft.com/office/drawing/2014/main" id="{4E0D1FBA-57AB-958E-56DE-96E2F6676E7A}"/>
              </a:ext>
            </a:extLst>
          </p:cNvPr>
          <p:cNvSpPr txBox="1"/>
          <p:nvPr/>
        </p:nvSpPr>
        <p:spPr>
          <a:xfrm>
            <a:off x="1484024" y="1562976"/>
            <a:ext cx="9223951" cy="3732047"/>
          </a:xfrm>
          <a:prstGeom prst="rect">
            <a:avLst/>
          </a:prstGeom>
          <a:noFill/>
        </p:spPr>
        <p:txBody>
          <a:bodyPr wrap="square">
            <a:spAutoFit/>
          </a:bodyPr>
          <a:lstStyle/>
          <a:p>
            <a:pPr marL="342900" indent="-342900">
              <a:lnSpc>
                <a:spcPct val="107000"/>
              </a:lnSpc>
              <a:spcAft>
                <a:spcPts val="800"/>
              </a:spcAft>
              <a:buFont typeface="Arial" panose="020B0604020202020204" pitchFamily="34" charset="0"/>
              <a:buChar char="•"/>
            </a:pPr>
            <a:r>
              <a:rPr lang="sv-SE" sz="2400" dirty="0">
                <a:latin typeface="Times New Roman" panose="02020603050405020304" pitchFamily="18" charset="0"/>
                <a:ea typeface="Calibri" panose="020F0502020204030204" pitchFamily="34" charset="0"/>
              </a:rPr>
              <a:t>Stanna upp och tänk på dina styrkor, svagheter och egenskaper. Du kan göra en lista i förväg för att organisera dina tankar. När du vet vad du vill kommunicera kommer du att finna det lättare att låta dina styrkor naturligt lysa igenom.</a:t>
            </a:r>
            <a:r>
              <a:rPr lang="sv-SE" sz="2400" b="1" dirty="0">
                <a:latin typeface="Times New Roman" panose="02020603050405020304" pitchFamily="18" charset="0"/>
                <a:ea typeface="Calibri" panose="020F0502020204030204" pitchFamily="34" charset="0"/>
              </a:rPr>
              <a:t>
</a:t>
            </a:r>
            <a:r>
              <a:rPr lang="sv-SE" sz="2400" dirty="0">
                <a:latin typeface="Times New Roman" panose="02020603050405020304" pitchFamily="18" charset="0"/>
                <a:ea typeface="Calibri" panose="020F0502020204030204" pitchFamily="34" charset="0"/>
              </a:rPr>
              <a:t>Genom att försöka presentera dig själv som en professionell och väluppfostrad person ger du dig själv bästa möjliga chans att lyckas med din övergång till en distansarbetskarriär. Förbered dig i förväg och var dig själv, eftersom det är ett perfekt sätt för dig att göra bra första intryck och starta en ny karriärväg online.</a:t>
            </a:r>
            <a:endParaRPr lang="en-PL" sz="2400" b="1" dirty="0">
              <a:solidFill>
                <a:srgbClr val="000000"/>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0"/>
          <p:cNvPicPr preferRelativeResize="0"/>
          <p:nvPr/>
        </p:nvPicPr>
        <p:blipFill rotWithShape="1">
          <a:blip r:embed="rId3">
            <a:alphaModFix/>
          </a:blip>
          <a:srcRect/>
          <a:stretch/>
        </p:blipFill>
        <p:spPr>
          <a:xfrm>
            <a:off x="0" y="0"/>
            <a:ext cx="12192000" cy="6858000"/>
          </a:xfrm>
          <a:prstGeom prst="rect">
            <a:avLst/>
          </a:prstGeom>
          <a:noFill/>
          <a:ln>
            <a:noFill/>
          </a:ln>
        </p:spPr>
      </p:pic>
      <p:pic>
        <p:nvPicPr>
          <p:cNvPr id="196" name="Google Shape;196;p10" descr="A picture containing person, table, indoor, window&#10;&#10;Description automatically generated"/>
          <p:cNvPicPr preferRelativeResize="0"/>
          <p:nvPr/>
        </p:nvPicPr>
        <p:blipFill rotWithShape="1">
          <a:blip r:embed="rId4">
            <a:alphaModFix amt="15000"/>
          </a:blip>
          <a:srcRect b="15623"/>
          <a:stretch/>
        </p:blipFill>
        <p:spPr>
          <a:xfrm>
            <a:off x="127" y="-172122"/>
            <a:ext cx="12191746" cy="6858000"/>
          </a:xfrm>
          <a:prstGeom prst="rect">
            <a:avLst/>
          </a:prstGeom>
          <a:solidFill>
            <a:srgbClr val="BE1522"/>
          </a:solidFill>
          <a:ln>
            <a:noFill/>
          </a:ln>
        </p:spPr>
      </p:pic>
      <p:sp>
        <p:nvSpPr>
          <p:cNvPr id="197" name="Google Shape;197;p10"/>
          <p:cNvSpPr txBox="1"/>
          <p:nvPr/>
        </p:nvSpPr>
        <p:spPr>
          <a:xfrm>
            <a:off x="2490150" y="1430675"/>
            <a:ext cx="7211700" cy="1200288"/>
          </a:xfrm>
          <a:prstGeom prst="rect">
            <a:avLst/>
          </a:prstGeom>
          <a:noFill/>
          <a:ln>
            <a:noFill/>
          </a:ln>
        </p:spPr>
        <p:txBody>
          <a:bodyPr spcFirstLastPara="1" wrap="square" lIns="91425" tIns="45700" rIns="91425" bIns="45700" anchor="t" anchorCtr="0">
            <a:spAutoFit/>
          </a:bodyPr>
          <a:lstStyle/>
          <a:p>
            <a:pPr lvl="0" algn="ctr"/>
            <a:r>
              <a:rPr lang="en-IE" sz="3600" b="1" dirty="0">
                <a:solidFill>
                  <a:schemeClr val="lt1"/>
                </a:solidFill>
                <a:latin typeface="Times New Roman" panose="02020603050405020304" pitchFamily="18" charset="0"/>
                <a:ea typeface="Quattrocento Sans"/>
                <a:cs typeface="Times New Roman" panose="02020603050405020304" pitchFamily="18" charset="0"/>
                <a:sym typeface="Quattrocento Sans"/>
              </a:rPr>
              <a:t>FÖR MER INFORMATION
</a:t>
            </a:r>
            <a:endParaRPr sz="3600" b="1" dirty="0">
              <a:solidFill>
                <a:schemeClr val="lt1"/>
              </a:solidFill>
              <a:latin typeface="Times New Roman" panose="02020603050405020304" pitchFamily="18" charset="0"/>
              <a:ea typeface="Quattrocento Sans"/>
              <a:cs typeface="Times New Roman" panose="02020603050405020304" pitchFamily="18" charset="0"/>
              <a:sym typeface="Quattrocento Sans"/>
            </a:endParaRPr>
          </a:p>
        </p:txBody>
      </p:sp>
      <p:sp>
        <p:nvSpPr>
          <p:cNvPr id="198" name="Google Shape;198;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sp>
        <p:nvSpPr>
          <p:cNvPr id="199" name="Google Shape;199;p10"/>
          <p:cNvSpPr/>
          <p:nvPr/>
        </p:nvSpPr>
        <p:spPr>
          <a:xfrm>
            <a:off x="0" y="6193737"/>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400">
              <a:solidFill>
                <a:schemeClr val="lt1"/>
              </a:solidFill>
              <a:latin typeface="Calibri"/>
              <a:ea typeface="Calibri"/>
              <a:cs typeface="Calibri"/>
              <a:sym typeface="Calibri"/>
            </a:endParaRPr>
          </a:p>
        </p:txBody>
      </p:sp>
      <p:pic>
        <p:nvPicPr>
          <p:cNvPr id="200" name="Google Shape;200;p10"/>
          <p:cNvPicPr preferRelativeResize="0"/>
          <p:nvPr/>
        </p:nvPicPr>
        <p:blipFill rotWithShape="1">
          <a:blip r:embed="rId5">
            <a:alphaModFix/>
          </a:blip>
          <a:srcRect/>
          <a:stretch/>
        </p:blipFill>
        <p:spPr>
          <a:xfrm>
            <a:off x="235341" y="6255161"/>
            <a:ext cx="1964299" cy="412100"/>
          </a:xfrm>
          <a:prstGeom prst="rect">
            <a:avLst/>
          </a:prstGeom>
          <a:noFill/>
          <a:ln>
            <a:noFill/>
          </a:ln>
        </p:spPr>
      </p:pic>
      <p:sp>
        <p:nvSpPr>
          <p:cNvPr id="201" name="Google Shape;201;p10"/>
          <p:cNvSpPr txBox="1"/>
          <p:nvPr/>
        </p:nvSpPr>
        <p:spPr>
          <a:xfrm>
            <a:off x="465221" y="2631806"/>
            <a:ext cx="11261557" cy="2149020"/>
          </a:xfrm>
          <a:prstGeom prst="rect">
            <a:avLst/>
          </a:prstGeom>
          <a:noFill/>
          <a:ln>
            <a:noFill/>
          </a:ln>
        </p:spPr>
        <p:txBody>
          <a:bodyPr spcFirstLastPara="1" wrap="square" lIns="91425" tIns="91425" rIns="91425" bIns="91425" anchor="t" anchorCtr="0">
            <a:spAutoFit/>
          </a:bodyPr>
          <a:lstStyle/>
          <a:p>
            <a:pPr lvl="0" algn="ctr">
              <a:lnSpc>
                <a:spcPct val="115000"/>
              </a:lnSpc>
            </a:pPr>
            <a:r>
              <a:rPr lang="sv-SE" sz="2400" dirty="0">
                <a:solidFill>
                  <a:schemeClr val="lt1"/>
                </a:solidFill>
                <a:latin typeface="Times New Roman" panose="02020603050405020304" pitchFamily="18" charset="0"/>
                <a:cs typeface="Times New Roman" panose="02020603050405020304" pitchFamily="18" charset="0"/>
              </a:rPr>
              <a:t>För att lära dig mer om hur du presenterar dig själv 
Under en </a:t>
            </a:r>
            <a:r>
              <a:rPr lang="sv-SE" sz="2400" dirty="0" err="1">
                <a:solidFill>
                  <a:schemeClr val="lt1"/>
                </a:solidFill>
                <a:latin typeface="Times New Roman" panose="02020603050405020304" pitchFamily="18" charset="0"/>
                <a:cs typeface="Times New Roman" panose="02020603050405020304" pitchFamily="18" charset="0"/>
              </a:rPr>
              <a:t>onlineintervju</a:t>
            </a:r>
            <a:r>
              <a:rPr lang="sv-SE" sz="2400" dirty="0">
                <a:solidFill>
                  <a:schemeClr val="lt1"/>
                </a:solidFill>
                <a:latin typeface="Times New Roman" panose="02020603050405020304" pitchFamily="18" charset="0"/>
                <a:cs typeface="Times New Roman" panose="02020603050405020304" pitchFamily="18" charset="0"/>
              </a:rPr>
              <a:t>, besök Indeed.com 
</a:t>
            </a:r>
            <a:r>
              <a:rPr lang="en-IE" sz="2400" dirty="0">
                <a:solidFill>
                  <a:schemeClr val="lt1"/>
                </a:solidFill>
                <a:latin typeface="Times New Roman" panose="02020603050405020304" pitchFamily="18" charset="0"/>
                <a:cs typeface="Times New Roman" panose="02020603050405020304" pitchFamily="18" charset="0"/>
                <a:hlinkClick r:id="rId6"/>
              </a:rPr>
              <a:t>https://ca.indeed.com/career-advice/interviewing/video-interview-guide</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r>
              <a:rPr lang="en-IE" sz="2400" dirty="0">
                <a:solidFill>
                  <a:schemeClr val="dk1"/>
                </a:solidFill>
                <a:latin typeface="Times New Roman" panose="02020603050405020304" pitchFamily="18" charset="0"/>
                <a:cs typeface="Times New Roman" panose="02020603050405020304" pitchFamily="18" charset="0"/>
                <a:hlinkClick r:id="rId7"/>
              </a:rPr>
              <a:t>https://ca.indeed.com/career-advice/interviewing/how-to-introduce-yourself-in-a-interview</a:t>
            </a:r>
            <a:endParaRPr lang="en-IE" sz="2400" dirty="0">
              <a:solidFill>
                <a:schemeClr val="lt1"/>
              </a:solidFill>
              <a:latin typeface="Times New Roman" panose="02020603050405020304" pitchFamily="18" charset="0"/>
              <a:cs typeface="Times New Roman" panose="02020603050405020304" pitchFamily="18" charset="0"/>
            </a:endParaRPr>
          </a:p>
          <a:p>
            <a:pPr marL="0" lvl="0" indent="0" algn="ctr" rtl="0">
              <a:lnSpc>
                <a:spcPct val="115000"/>
              </a:lnSpc>
              <a:spcBef>
                <a:spcPts val="0"/>
              </a:spcBef>
              <a:spcAft>
                <a:spcPts val="0"/>
              </a:spcAft>
              <a:buNone/>
            </a:pPr>
            <a:endParaRPr lang="en-IE" sz="1500" dirty="0">
              <a:solidFill>
                <a:schemeClr val="dk1"/>
              </a:solidFil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401</TotalTime>
  <Words>608</Words>
  <Application>Microsoft Office PowerPoint</Application>
  <PresentationFormat>Bredbild</PresentationFormat>
  <Paragraphs>27</Paragraphs>
  <Slides>10</Slides>
  <Notes>10</Notes>
  <HiddenSlides>0</HiddenSlides>
  <MMClips>0</MMClips>
  <ScaleCrop>false</ScaleCrop>
  <HeadingPairs>
    <vt:vector size="6" baseType="variant">
      <vt:variant>
        <vt:lpstr>Använt teckensnitt</vt:lpstr>
      </vt:variant>
      <vt:variant>
        <vt:i4>5</vt:i4>
      </vt:variant>
      <vt:variant>
        <vt:lpstr>Tema</vt:lpstr>
      </vt:variant>
      <vt:variant>
        <vt:i4>1</vt:i4>
      </vt:variant>
      <vt:variant>
        <vt:lpstr>Bildrubriker</vt:lpstr>
      </vt:variant>
      <vt:variant>
        <vt:i4>10</vt:i4>
      </vt:variant>
    </vt:vector>
  </HeadingPairs>
  <TitlesOfParts>
    <vt:vector size="16" baseType="lpstr">
      <vt:lpstr>Quattrocento Sans</vt:lpstr>
      <vt:lpstr>Fjalla One</vt:lpstr>
      <vt:lpstr>Calibri</vt:lpstr>
      <vt:lpstr>Arial</vt:lpstr>
      <vt:lpstr>Times New Roman</vt:lpstr>
      <vt:lpstr>Office Theme</vt:lpstr>
      <vt:lpstr>PowerPoint-presentation</vt:lpstr>
      <vt:lpstr>PowerPoint-presentation</vt:lpstr>
      <vt:lpstr>PowerPoint-presentation</vt:lpstr>
      <vt:lpstr>ETT KORREKT KROPPSSPRÅK 
</vt:lpstr>
      <vt:lpstr>PowerPoint-presentation</vt:lpstr>
      <vt:lpstr>PowerPoint-presentation</vt:lpstr>
      <vt:lpstr>ATT VARA SJÄLVSÄKER HJÄLPER!
</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dc:creator>
  <cp:lastModifiedBy>ingmarie Rohdin</cp:lastModifiedBy>
  <cp:revision>5</cp:revision>
  <dcterms:created xsi:type="dcterms:W3CDTF">2021-04-20T08:47:25Z</dcterms:created>
  <dcterms:modified xsi:type="dcterms:W3CDTF">2023-04-10T11:32:41Z</dcterms:modified>
</cp:coreProperties>
</file>