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Quattrocento Sans"/>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g9Picv4sNgKXDg8w9dq0szfzVc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QuattrocentoSans-regular.fntdata"/><Relationship Id="rId14" Type="http://schemas.openxmlformats.org/officeDocument/2006/relationships/slide" Target="slides/slide10.xml"/><Relationship Id="rId17" Type="http://schemas.openxmlformats.org/officeDocument/2006/relationships/font" Target="fonts/QuattrocentoSans-italic.fntdata"/><Relationship Id="rId16" Type="http://schemas.openxmlformats.org/officeDocument/2006/relationships/font" Target="fonts/QuattrocentoSans-bold.fntdata"/><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font" Target="fonts/QuattrocentoSans-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8"/>
          <p:cNvSpPr/>
          <p:nvPr>
            <p:ph idx="2" type="pic"/>
          </p:nvPr>
        </p:nvSpPr>
        <p:spPr>
          <a:xfrm>
            <a:off x="5183188" y="987425"/>
            <a:ext cx="6172200" cy="4873625"/>
          </a:xfrm>
          <a:prstGeom prst="rect">
            <a:avLst/>
          </a:prstGeom>
          <a:noFill/>
          <a:ln>
            <a:noFill/>
          </a:ln>
        </p:spPr>
      </p:sp>
      <p:sp>
        <p:nvSpPr>
          <p:cNvPr id="64" name="Google Shape;64;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3.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5.png"/><Relationship Id="rId6"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8.jp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2.png"/><Relationship Id="rId5"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6.jpg"/><Relationship Id="rId5" Type="http://schemas.openxmlformats.org/officeDocument/2006/relationships/image" Target="../media/image8.jpg"/><Relationship Id="rId6" Type="http://schemas.openxmlformats.org/officeDocument/2006/relationships/hyperlink" Target="https://ca.indeed.com/career-advice/interviewing/video-interview-guide" TargetMode="External"/><Relationship Id="rId7" Type="http://schemas.openxmlformats.org/officeDocument/2006/relationships/hyperlink" Target="https://ca.indeed.com/career-advice/interviewing/how-to-introduce-yourself-in-a-interview"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235341" y="6255161"/>
            <a:ext cx="1964299" cy="412100"/>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2137563" y="1511209"/>
            <a:ext cx="7916873" cy="3835582"/>
          </a:xfrm>
          <a:prstGeom prst="rect">
            <a:avLst/>
          </a:prstGeom>
          <a:noFill/>
          <a:ln>
            <a:noFill/>
          </a:ln>
        </p:spPr>
      </p:pic>
      <p:pic>
        <p:nvPicPr>
          <p:cNvPr id="86" name="Google Shape;86;p1"/>
          <p:cNvPicPr preferRelativeResize="0"/>
          <p:nvPr/>
        </p:nvPicPr>
        <p:blipFill rotWithShape="1">
          <a:blip r:embed="rId5">
            <a:alphaModFix/>
          </a:blip>
          <a:srcRect b="0" l="0" r="0" t="0"/>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8"/>
          <p:cNvSpPr txBox="1"/>
          <p:nvPr/>
        </p:nvSpPr>
        <p:spPr>
          <a:xfrm>
            <a:off x="5185019" y="6117074"/>
            <a:ext cx="6771600" cy="5541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Arial"/>
              <a:buNone/>
            </a:pPr>
            <a:r>
              <a:rPr b="0" i="0" lang="en-IE" sz="1000" u="none" cap="none" strike="noStrike">
                <a:solidFill>
                  <a:schemeClr val="dk1"/>
                </a:solidFill>
                <a:latin typeface="Quattrocento Sans"/>
                <a:ea typeface="Quattrocento Sans"/>
                <a:cs typeface="Quattrocento Sans"/>
                <a:sym typeface="Quattrocento Sans"/>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Projektnummer: 2021-1-SE01-KA220-VET-000032922</a:t>
            </a:r>
            <a:endParaRPr b="0" i="0" sz="1400" u="none" cap="none" strike="noStrike">
              <a:solidFill>
                <a:srgbClr val="000000"/>
              </a:solidFill>
              <a:latin typeface="Arial"/>
              <a:ea typeface="Arial"/>
              <a:cs typeface="Arial"/>
              <a:sym typeface="Arial"/>
            </a:endParaRPr>
          </a:p>
        </p:txBody>
      </p:sp>
      <p:pic>
        <p:nvPicPr>
          <p:cNvPr id="190" name="Google Shape;190;p18"/>
          <p:cNvPicPr preferRelativeResize="0"/>
          <p:nvPr/>
        </p:nvPicPr>
        <p:blipFill rotWithShape="1">
          <a:blip r:embed="rId3">
            <a:alphaModFix/>
          </a:blip>
          <a:srcRect b="0" l="0" r="0" t="0"/>
          <a:stretch/>
        </p:blipFill>
        <p:spPr>
          <a:xfrm>
            <a:off x="4191000" y="974011"/>
            <a:ext cx="3810001" cy="1899479"/>
          </a:xfrm>
          <a:prstGeom prst="rect">
            <a:avLst/>
          </a:prstGeom>
          <a:noFill/>
          <a:ln>
            <a:noFill/>
          </a:ln>
        </p:spPr>
      </p:pic>
      <p:sp>
        <p:nvSpPr>
          <p:cNvPr id="191" name="Google Shape;191;p18"/>
          <p:cNvSpPr/>
          <p:nvPr/>
        </p:nvSpPr>
        <p:spPr>
          <a:xfrm>
            <a:off x="10353554" y="57149"/>
            <a:ext cx="1838400" cy="79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192" name="Google Shape;192;p18"/>
          <p:cNvSpPr/>
          <p:nvPr/>
        </p:nvSpPr>
        <p:spPr>
          <a:xfrm>
            <a:off x="10827521" y="138329"/>
            <a:ext cx="1364400" cy="357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3" name="Google Shape;193;p18"/>
          <p:cNvPicPr preferRelativeResize="0"/>
          <p:nvPr/>
        </p:nvPicPr>
        <p:blipFill rotWithShape="1">
          <a:blip r:embed="rId4">
            <a:alphaModFix/>
          </a:blip>
          <a:srcRect b="0" l="0" r="0" t="0"/>
          <a:stretch/>
        </p:blipFill>
        <p:spPr>
          <a:xfrm>
            <a:off x="11002357" y="219532"/>
            <a:ext cx="1013549" cy="181798"/>
          </a:xfrm>
          <a:prstGeom prst="rect">
            <a:avLst/>
          </a:prstGeom>
          <a:noFill/>
          <a:ln>
            <a:noFill/>
          </a:ln>
        </p:spPr>
      </p:pic>
      <p:pic>
        <p:nvPicPr>
          <p:cNvPr id="194" name="Google Shape;194;p18"/>
          <p:cNvPicPr preferRelativeResize="0"/>
          <p:nvPr/>
        </p:nvPicPr>
        <p:blipFill rotWithShape="1">
          <a:blip r:embed="rId5">
            <a:alphaModFix/>
          </a:blip>
          <a:srcRect b="0" l="0" r="0" t="0"/>
          <a:stretch/>
        </p:blipFill>
        <p:spPr>
          <a:xfrm>
            <a:off x="2297323" y="3690456"/>
            <a:ext cx="7597357" cy="1609649"/>
          </a:xfrm>
          <a:prstGeom prst="rect">
            <a:avLst/>
          </a:prstGeom>
          <a:noFill/>
          <a:ln>
            <a:noFill/>
          </a:ln>
        </p:spPr>
      </p:pic>
      <p:pic>
        <p:nvPicPr>
          <p:cNvPr id="195" name="Google Shape;195;p18"/>
          <p:cNvPicPr preferRelativeResize="0"/>
          <p:nvPr/>
        </p:nvPicPr>
        <p:blipFill rotWithShape="1">
          <a:blip r:embed="rId6">
            <a:alphaModFix/>
          </a:blip>
          <a:srcRect b="0" l="0" r="0" t="0"/>
          <a:stretch/>
        </p:blipFill>
        <p:spPr>
          <a:xfrm>
            <a:off x="235341" y="6255161"/>
            <a:ext cx="1964297"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nvSpPr>
        <p:spPr>
          <a:xfrm>
            <a:off x="1459132"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
          <p:cNvSpPr txBox="1"/>
          <p:nvPr/>
        </p:nvSpPr>
        <p:spPr>
          <a:xfrm>
            <a:off x="3989883"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
          <p:cNvSpPr txBox="1"/>
          <p:nvPr/>
        </p:nvSpPr>
        <p:spPr>
          <a:xfrm>
            <a:off x="1803086" y="2336853"/>
            <a:ext cx="1681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
          <p:cNvSpPr txBox="1"/>
          <p:nvPr/>
        </p:nvSpPr>
        <p:spPr>
          <a:xfrm>
            <a:off x="9051388"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2"/>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96" name="Google Shape;96;p2"/>
          <p:cNvSpPr txBox="1"/>
          <p:nvPr/>
        </p:nvSpPr>
        <p:spPr>
          <a:xfrm>
            <a:off x="3475509" y="953543"/>
            <a:ext cx="51255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Hdbchdcbhwdcbdwhc wdhbc hwdc hd chc hc hc hd chdc condhdclhwdbcdhbcw</a:t>
            </a:r>
            <a:endParaRPr b="0" i="0" sz="1400" u="none" cap="none" strike="noStrike">
              <a:solidFill>
                <a:srgbClr val="000000"/>
              </a:solidFill>
              <a:latin typeface="Arial"/>
              <a:ea typeface="Arial"/>
              <a:cs typeface="Arial"/>
              <a:sym typeface="Arial"/>
            </a:endParaRPr>
          </a:p>
        </p:txBody>
      </p:sp>
      <p:sp>
        <p:nvSpPr>
          <p:cNvPr id="97" name="Google Shape;97;p2"/>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sp>
        <p:nvSpPr>
          <p:cNvPr id="98" name="Google Shape;98;p2"/>
          <p:cNvSpPr txBox="1"/>
          <p:nvPr/>
        </p:nvSpPr>
        <p:spPr>
          <a:xfrm>
            <a:off x="9051388"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IE" sz="1400" u="none" cap="none" strike="noStrike">
                <a:solidFill>
                  <a:schemeClr val="lt1"/>
                </a:solidFill>
                <a:latin typeface="Quattrocento Sans"/>
                <a:ea typeface="Quattrocento Sans"/>
                <a:cs typeface="Quattrocento Sans"/>
                <a:sym typeface="Quattrocento Sans"/>
              </a:rPr>
              <a:t>Hier könnten Sie das Thema des Abschnitts beschreiben</a:t>
            </a:r>
            <a:endParaRPr b="0" i="0" sz="1400" u="none" cap="none" strike="noStrike">
              <a:solidFill>
                <a:srgbClr val="000000"/>
              </a:solidFill>
              <a:latin typeface="Arial"/>
              <a:ea typeface="Arial"/>
              <a:cs typeface="Arial"/>
              <a:sym typeface="Arial"/>
            </a:endParaRPr>
          </a:p>
        </p:txBody>
      </p:sp>
      <p:pic>
        <p:nvPicPr>
          <p:cNvPr id="99" name="Google Shape;99;p2"/>
          <p:cNvPicPr preferRelativeResize="0"/>
          <p:nvPr/>
        </p:nvPicPr>
        <p:blipFill rotWithShape="1">
          <a:blip r:embed="rId3">
            <a:alphaModFix/>
          </a:blip>
          <a:srcRect b="0" l="0" r="0" t="0"/>
          <a:stretch/>
        </p:blipFill>
        <p:spPr>
          <a:xfrm>
            <a:off x="11068051" y="174274"/>
            <a:ext cx="1013552" cy="181798"/>
          </a:xfrm>
          <a:prstGeom prst="rect">
            <a:avLst/>
          </a:prstGeom>
          <a:noFill/>
          <a:ln>
            <a:noFill/>
          </a:ln>
        </p:spPr>
      </p:pic>
      <p:pic>
        <p:nvPicPr>
          <p:cNvPr id="100" name="Google Shape;100;p2"/>
          <p:cNvPicPr preferRelativeResize="0"/>
          <p:nvPr/>
        </p:nvPicPr>
        <p:blipFill rotWithShape="1">
          <a:blip r:embed="rId4">
            <a:alphaModFix/>
          </a:blip>
          <a:srcRect b="0" l="0" r="0" t="0"/>
          <a:stretch/>
        </p:blipFill>
        <p:spPr>
          <a:xfrm>
            <a:off x="235341" y="6255161"/>
            <a:ext cx="1964299" cy="412100"/>
          </a:xfrm>
          <a:prstGeom prst="rect">
            <a:avLst/>
          </a:prstGeom>
          <a:noFill/>
          <a:ln>
            <a:noFill/>
          </a:ln>
        </p:spPr>
      </p:pic>
      <p:sp>
        <p:nvSpPr>
          <p:cNvPr id="101" name="Google Shape;101;p2"/>
          <p:cNvSpPr txBox="1"/>
          <p:nvPr/>
        </p:nvSpPr>
        <p:spPr>
          <a:xfrm>
            <a:off x="4572000" y="1343025"/>
            <a:ext cx="7643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02" name="Google Shape;102;p2"/>
          <p:cNvSpPr txBox="1"/>
          <p:nvPr/>
        </p:nvSpPr>
        <p:spPr>
          <a:xfrm>
            <a:off x="1217490" y="1066199"/>
            <a:ext cx="8929800" cy="220057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i="0" lang="en-IE" sz="3600" u="sng" cap="none" strike="noStrike">
                <a:solidFill>
                  <a:srgbClr val="000000"/>
                </a:solidFill>
                <a:latin typeface="Times New Roman"/>
                <a:ea typeface="Times New Roman"/>
                <a:cs typeface="Times New Roman"/>
                <a:sym typeface="Times New Roman"/>
              </a:rPr>
              <a:t>FÄHIGKEITEN FÜR DIE FERNARBEITSSUCHE</a:t>
            </a:r>
            <a:endParaRPr/>
          </a:p>
          <a:p>
            <a:pPr indent="0" lvl="0" marL="0" marR="0" rtl="0" algn="l">
              <a:lnSpc>
                <a:spcPct val="100000"/>
              </a:lnSpc>
              <a:spcBef>
                <a:spcPts val="0"/>
              </a:spcBef>
              <a:spcAft>
                <a:spcPts val="0"/>
              </a:spcAft>
              <a:buClr>
                <a:srgbClr val="000000"/>
              </a:buClr>
              <a:buSzPts val="3600"/>
              <a:buFont typeface="Arial"/>
              <a:buNone/>
            </a:pPr>
            <a:r>
              <a:rPr b="1" i="0" lang="en-IE" sz="3600" u="none" cap="none" strike="noStrike">
                <a:solidFill>
                  <a:srgbClr val="000000"/>
                </a:solidFill>
                <a:latin typeface="Times New Roman"/>
                <a:ea typeface="Times New Roman"/>
                <a:cs typeface="Times New Roman"/>
                <a:sym typeface="Times New Roman"/>
              </a:rPr>
              <a:t>WIE MAN SICH BEI EINEM ONLINE-INTERVIEW PRÄSENTIERT? </a:t>
            </a:r>
            <a:endParaRPr b="1" i="0" sz="23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300"/>
              <a:buFont typeface="Arial"/>
              <a:buNone/>
            </a:pPr>
            <a:r>
              <a:t/>
            </a:r>
            <a:endParaRPr b="1" i="1" sz="2300" u="none" cap="none" strike="noStrike">
              <a:solidFill>
                <a:srgbClr val="000000"/>
              </a:solidFill>
              <a:latin typeface="Calibri"/>
              <a:ea typeface="Calibri"/>
              <a:cs typeface="Calibri"/>
              <a:sym typeface="Calibri"/>
            </a:endParaRPr>
          </a:p>
        </p:txBody>
      </p:sp>
      <p:sp>
        <p:nvSpPr>
          <p:cNvPr id="103" name="Google Shape;103;p2"/>
          <p:cNvSpPr txBox="1"/>
          <p:nvPr/>
        </p:nvSpPr>
        <p:spPr>
          <a:xfrm>
            <a:off x="1459131" y="3271646"/>
            <a:ext cx="9354244" cy="905100"/>
          </a:xfrm>
          <a:prstGeom prst="rect">
            <a:avLst/>
          </a:prstGeom>
          <a:noFill/>
          <a:ln>
            <a:noFill/>
          </a:ln>
        </p:spPr>
        <p:txBody>
          <a:bodyPr anchorCtr="0" anchor="t" bIns="91425" lIns="91425" spcFirstLastPara="1" rIns="91425" wrap="square" tIns="91425">
            <a:noAutofit/>
          </a:bodyPr>
          <a:lstStyle/>
          <a:p>
            <a:pPr indent="0" lvl="0" marL="0" marR="0" rtl="0" algn="just">
              <a:lnSpc>
                <a:spcPct val="110000"/>
              </a:lnSpc>
              <a:spcBef>
                <a:spcPts val="3000"/>
              </a:spcBef>
              <a:spcAft>
                <a:spcPts val="0"/>
              </a:spcAft>
              <a:buClr>
                <a:schemeClr val="dk1"/>
              </a:buClr>
              <a:buSzPts val="1100"/>
              <a:buFont typeface="Arial"/>
              <a:buNone/>
            </a:pPr>
            <a:r>
              <a:rPr b="1" i="0" lang="en-IE" sz="2600" u="none" cap="none" strike="noStrike">
                <a:solidFill>
                  <a:srgbClr val="FF0000"/>
                </a:solidFill>
                <a:latin typeface="Times New Roman"/>
                <a:ea typeface="Times New Roman"/>
                <a:cs typeface="Times New Roman"/>
                <a:sym typeface="Times New Roman"/>
              </a:rPr>
              <a:t>"Zwei Dinge bleiben unwiederbringlich: die Zeit und der erste Eindruck".</a:t>
            </a:r>
            <a:endParaRPr/>
          </a:p>
          <a:p>
            <a:pPr indent="0" lvl="0" marL="0" marR="0" rtl="0" algn="just">
              <a:lnSpc>
                <a:spcPct val="110000"/>
              </a:lnSpc>
              <a:spcBef>
                <a:spcPts val="3000"/>
              </a:spcBef>
              <a:spcAft>
                <a:spcPts val="0"/>
              </a:spcAft>
              <a:buClr>
                <a:schemeClr val="dk1"/>
              </a:buClr>
              <a:buSzPts val="1100"/>
              <a:buFont typeface="Arial"/>
              <a:buNone/>
            </a:pPr>
            <a:r>
              <a:rPr b="1" i="0" lang="en-IE" sz="2600" u="none" cap="none" strike="noStrike">
                <a:solidFill>
                  <a:srgbClr val="7030A0"/>
                </a:solidFill>
                <a:latin typeface="Times New Roman"/>
                <a:ea typeface="Times New Roman"/>
                <a:cs typeface="Times New Roman"/>
                <a:sym typeface="Times New Roman"/>
              </a:rPr>
              <a:t>- Cynthia Ozick</a:t>
            </a:r>
            <a:endParaRPr b="0" i="0" sz="2200" u="none" cap="none" strike="noStrike">
              <a:solidFill>
                <a:srgbClr val="7030A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3"/>
          <p:cNvPicPr preferRelativeResize="0"/>
          <p:nvPr/>
        </p:nvPicPr>
        <p:blipFill rotWithShape="1">
          <a:blip r:embed="rId3">
            <a:alphaModFix/>
          </a:blip>
          <a:srcRect b="0" l="32474" r="0" t="11267"/>
          <a:stretch/>
        </p:blipFill>
        <p:spPr>
          <a:xfrm>
            <a:off x="0" y="-1"/>
            <a:ext cx="10642638" cy="5760721"/>
          </a:xfrm>
          <a:prstGeom prst="rect">
            <a:avLst/>
          </a:prstGeom>
          <a:noFill/>
          <a:ln>
            <a:noFill/>
          </a:ln>
        </p:spPr>
      </p:pic>
      <p:sp>
        <p:nvSpPr>
          <p:cNvPr id="109" name="Google Shape;109;p3"/>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10" name="Google Shape;110;p3"/>
          <p:cNvPicPr preferRelativeResize="0"/>
          <p:nvPr/>
        </p:nvPicPr>
        <p:blipFill rotWithShape="1">
          <a:blip r:embed="rId3">
            <a:alphaModFix/>
          </a:blip>
          <a:srcRect b="0" l="26584" r="0" t="8332"/>
          <a:stretch/>
        </p:blipFill>
        <p:spPr>
          <a:xfrm rot="10800000">
            <a:off x="740226" y="968008"/>
            <a:ext cx="11451774" cy="5889991"/>
          </a:xfrm>
          <a:prstGeom prst="rect">
            <a:avLst/>
          </a:prstGeom>
          <a:noFill/>
          <a:ln>
            <a:noFill/>
          </a:ln>
        </p:spPr>
      </p:pic>
      <p:sp>
        <p:nvSpPr>
          <p:cNvPr id="111" name="Google Shape;111;p3"/>
          <p:cNvSpPr/>
          <p:nvPr/>
        </p:nvSpPr>
        <p:spPr>
          <a:xfrm>
            <a:off x="2293620" y="1257622"/>
            <a:ext cx="7664221" cy="3683000"/>
          </a:xfrm>
          <a:prstGeom prst="roundRect">
            <a:avLst>
              <a:gd fmla="val 7357" name="adj"/>
            </a:avLst>
          </a:prstGeom>
          <a:solidFill>
            <a:schemeClr val="lt1"/>
          </a:solidFill>
          <a:ln cap="flat" cmpd="sng" w="57150">
            <a:solidFill>
              <a:srgbClr val="66248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 name="Google Shape;112;p3"/>
          <p:cNvSpPr txBox="1"/>
          <p:nvPr/>
        </p:nvSpPr>
        <p:spPr>
          <a:xfrm>
            <a:off x="2330500" y="1388100"/>
            <a:ext cx="7530900" cy="32286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800"/>
              </a:spcAft>
              <a:buNone/>
            </a:pPr>
            <a:r>
              <a:rPr b="0" i="0" lang="en-IE" sz="2400" u="none" cap="none" strike="noStrike">
                <a:solidFill>
                  <a:srgbClr val="000000"/>
                </a:solidFill>
                <a:latin typeface="Times New Roman"/>
                <a:ea typeface="Times New Roman"/>
                <a:cs typeface="Times New Roman"/>
                <a:sym typeface="Times New Roman"/>
              </a:rPr>
              <a:t>Vorstellungsgespräche waren schon immer eine Herausforderung für Arbeitnehmer aller Erfahrungsstufen, da sie einen schnellen ersten Eindruck vermitteln und Sie in die Lage versetzen können, sich zu beweisen. Online-Vorstellungsgespräche können sogar noch stressiger sein. </a:t>
            </a:r>
            <a:r>
              <a:rPr b="1" i="0" lang="en-IE" sz="2400" u="none" cap="none" strike="noStrike">
                <a:solidFill>
                  <a:srgbClr val="000000"/>
                </a:solidFill>
                <a:latin typeface="Times New Roman"/>
                <a:ea typeface="Times New Roman"/>
                <a:cs typeface="Times New Roman"/>
                <a:sym typeface="Times New Roman"/>
              </a:rPr>
              <a:t>Dennoch gibt es verschiedene Möglichkeiten, sich professionell zu präsentieren und online einen hervorragenden ersten Eindruck zu hinterlassen.</a:t>
            </a:r>
            <a:endParaRPr b="1" i="0" sz="2400" u="none" cap="none" strike="noStrike">
              <a:solidFill>
                <a:srgbClr val="000000"/>
              </a:solidFill>
              <a:latin typeface="Calibri"/>
              <a:ea typeface="Calibri"/>
              <a:cs typeface="Calibri"/>
              <a:sym typeface="Calibri"/>
            </a:endParaRPr>
          </a:p>
        </p:txBody>
      </p:sp>
      <p:pic>
        <p:nvPicPr>
          <p:cNvPr id="113" name="Google Shape;113;p3"/>
          <p:cNvPicPr preferRelativeResize="0"/>
          <p:nvPr/>
        </p:nvPicPr>
        <p:blipFill rotWithShape="1">
          <a:blip r:embed="rId4">
            <a:alphaModFix/>
          </a:blip>
          <a:srcRect b="0" l="0" r="0" t="0"/>
          <a:stretch/>
        </p:blipFill>
        <p:spPr>
          <a:xfrm>
            <a:off x="11068051" y="174274"/>
            <a:ext cx="1013552" cy="181798"/>
          </a:xfrm>
          <a:prstGeom prst="rect">
            <a:avLst/>
          </a:prstGeom>
          <a:noFill/>
          <a:ln>
            <a:noFill/>
          </a:ln>
        </p:spPr>
      </p:pic>
      <p:pic>
        <p:nvPicPr>
          <p:cNvPr id="114" name="Google Shape;114;p3"/>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4"/>
          <p:cNvSpPr txBox="1"/>
          <p:nvPr>
            <p:ph type="title"/>
          </p:nvPr>
        </p:nvSpPr>
        <p:spPr>
          <a:xfrm>
            <a:off x="2832919" y="2627784"/>
            <a:ext cx="7683067" cy="78084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BE1522"/>
              </a:buClr>
              <a:buSzPts val="3600"/>
              <a:buFont typeface="Quattrocento Sans"/>
              <a:buNone/>
            </a:pPr>
            <a:r>
              <a:rPr b="1" lang="en-IE" sz="6500">
                <a:solidFill>
                  <a:srgbClr val="BE1522"/>
                </a:solidFill>
                <a:latin typeface="Times New Roman"/>
                <a:ea typeface="Times New Roman"/>
                <a:cs typeface="Times New Roman"/>
                <a:sym typeface="Times New Roman"/>
              </a:rPr>
              <a:t>EINE ANGEMESSENE KÖRPERSPRACHE </a:t>
            </a:r>
            <a:endParaRPr sz="6500">
              <a:latin typeface="Times New Roman"/>
              <a:ea typeface="Times New Roman"/>
              <a:cs typeface="Times New Roman"/>
              <a:sym typeface="Times New Roman"/>
            </a:endParaRPr>
          </a:p>
        </p:txBody>
      </p:sp>
      <p:sp>
        <p:nvSpPr>
          <p:cNvPr id="120" name="Google Shape;120;p4"/>
          <p:cNvSpPr txBox="1"/>
          <p:nvPr/>
        </p:nvSpPr>
        <p:spPr>
          <a:xfrm>
            <a:off x="2251311" y="1471132"/>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200"/>
              <a:buFont typeface="Quattrocento Sans"/>
              <a:buNone/>
            </a:pPr>
            <a:r>
              <a:t/>
            </a:r>
            <a:endParaRPr b="0" i="0" sz="1400" u="none" cap="none" strike="noStrike">
              <a:solidFill>
                <a:srgbClr val="000000"/>
              </a:solidFill>
              <a:latin typeface="Arial"/>
              <a:ea typeface="Arial"/>
              <a:cs typeface="Arial"/>
              <a:sym typeface="Arial"/>
            </a:endParaRPr>
          </a:p>
        </p:txBody>
      </p:sp>
      <p:sp>
        <p:nvSpPr>
          <p:cNvPr id="121" name="Google Shape;121;p4"/>
          <p:cNvSpPr txBox="1"/>
          <p:nvPr/>
        </p:nvSpPr>
        <p:spPr>
          <a:xfrm>
            <a:off x="2251311" y="2737598"/>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200"/>
              <a:buFont typeface="Quattrocento Sans"/>
              <a:buNone/>
            </a:pPr>
            <a:r>
              <a:t/>
            </a:r>
            <a:endParaRPr b="0" i="0" sz="1400" u="none" cap="none" strike="noStrike">
              <a:solidFill>
                <a:srgbClr val="000000"/>
              </a:solidFill>
              <a:latin typeface="Arial"/>
              <a:ea typeface="Arial"/>
              <a:cs typeface="Arial"/>
              <a:sym typeface="Arial"/>
            </a:endParaRPr>
          </a:p>
        </p:txBody>
      </p:sp>
      <p:sp>
        <p:nvSpPr>
          <p:cNvPr id="122" name="Google Shape;122;p4"/>
          <p:cNvSpPr txBox="1"/>
          <p:nvPr/>
        </p:nvSpPr>
        <p:spPr>
          <a:xfrm>
            <a:off x="2251311" y="3917766"/>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200"/>
              <a:buFont typeface="Quattrocento Sans"/>
              <a:buNone/>
            </a:pPr>
            <a:r>
              <a:t/>
            </a:r>
            <a:endParaRPr b="0" i="0" sz="1400" u="none" cap="none" strike="noStrike">
              <a:solidFill>
                <a:srgbClr val="000000"/>
              </a:solidFill>
              <a:latin typeface="Arial"/>
              <a:ea typeface="Arial"/>
              <a:cs typeface="Arial"/>
              <a:sym typeface="Arial"/>
            </a:endParaRPr>
          </a:p>
        </p:txBody>
      </p:sp>
      <p:sp>
        <p:nvSpPr>
          <p:cNvPr id="123" name="Google Shape;123;p4"/>
          <p:cNvSpPr txBox="1"/>
          <p:nvPr/>
        </p:nvSpPr>
        <p:spPr>
          <a:xfrm>
            <a:off x="2251311" y="5158500"/>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200"/>
              <a:buFont typeface="Quattrocento Sans"/>
              <a:buNone/>
            </a:pPr>
            <a:r>
              <a:t/>
            </a:r>
            <a:endParaRPr b="0" i="0" sz="1400" u="none" cap="none" strike="noStrike">
              <a:solidFill>
                <a:srgbClr val="000000"/>
              </a:solidFill>
              <a:latin typeface="Arial"/>
              <a:ea typeface="Arial"/>
              <a:cs typeface="Arial"/>
              <a:sym typeface="Arial"/>
            </a:endParaRPr>
          </a:p>
        </p:txBody>
      </p:sp>
      <p:sp>
        <p:nvSpPr>
          <p:cNvPr id="124" name="Google Shape;124;p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25" name="Google Shape;125;p4"/>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26" name="Google Shape;126;p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27" name="Google Shape;127;p4"/>
          <p:cNvPicPr preferRelativeResize="0"/>
          <p:nvPr/>
        </p:nvPicPr>
        <p:blipFill rotWithShape="1">
          <a:blip r:embed="rId4">
            <a:alphaModFix/>
          </a:blip>
          <a:srcRect b="0" l="0" r="0" t="1926"/>
          <a:stretch/>
        </p:blipFill>
        <p:spPr>
          <a:xfrm>
            <a:off x="1045611" y="0"/>
            <a:ext cx="897978" cy="5820508"/>
          </a:xfrm>
          <a:prstGeom prst="rect">
            <a:avLst/>
          </a:prstGeom>
          <a:noFill/>
          <a:ln>
            <a:noFill/>
          </a:ln>
        </p:spPr>
      </p:pic>
      <p:pic>
        <p:nvPicPr>
          <p:cNvPr id="128" name="Google Shape;128;p4"/>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pic>
        <p:nvPicPr>
          <p:cNvPr id="129" name="Google Shape;129;p4"/>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
        <p:nvSpPr>
          <p:cNvPr id="130" name="Google Shape;130;p4"/>
          <p:cNvSpPr txBox="1"/>
          <p:nvPr/>
        </p:nvSpPr>
        <p:spPr>
          <a:xfrm>
            <a:off x="3200548" y="4409502"/>
            <a:ext cx="7058100" cy="10590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IE" sz="2000" u="none" cap="none" strike="noStrike">
                <a:solidFill>
                  <a:srgbClr val="000000"/>
                </a:solidFill>
                <a:latin typeface="Times New Roman"/>
                <a:ea typeface="Times New Roman"/>
                <a:cs typeface="Times New Roman"/>
                <a:sym typeface="Times New Roman"/>
              </a:rPr>
              <a:t>Eine einnehmende Körpersprache während des Vorstellungsgesprächs wird Ihnen helfen, selbstbewusst und energisch zu antworten. </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6"/>
          <p:cNvPicPr preferRelativeResize="0"/>
          <p:nvPr/>
        </p:nvPicPr>
        <p:blipFill rotWithShape="1">
          <a:blip r:embed="rId3">
            <a:alphaModFix/>
          </a:blip>
          <a:srcRect b="0" l="0" r="0" t="0"/>
          <a:stretch/>
        </p:blipFill>
        <p:spPr>
          <a:xfrm>
            <a:off x="0" y="3217"/>
            <a:ext cx="12192000" cy="6858000"/>
          </a:xfrm>
          <a:prstGeom prst="rect">
            <a:avLst/>
          </a:prstGeom>
          <a:noFill/>
          <a:ln>
            <a:noFill/>
          </a:ln>
        </p:spPr>
      </p:pic>
      <p:sp>
        <p:nvSpPr>
          <p:cNvPr id="136" name="Google Shape;136;p6"/>
          <p:cNvSpPr txBox="1"/>
          <p:nvPr/>
        </p:nvSpPr>
        <p:spPr>
          <a:xfrm>
            <a:off x="8228037" y="2211031"/>
            <a:ext cx="1765200"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t/>
            </a:r>
            <a:endParaRPr b="0" i="0" sz="1400" u="none" cap="none" strike="noStrike">
              <a:solidFill>
                <a:srgbClr val="000000"/>
              </a:solidFill>
              <a:latin typeface="Arial"/>
              <a:ea typeface="Arial"/>
              <a:cs typeface="Arial"/>
              <a:sym typeface="Arial"/>
            </a:endParaRPr>
          </a:p>
        </p:txBody>
      </p:sp>
      <p:sp>
        <p:nvSpPr>
          <p:cNvPr id="137" name="Google Shape;137;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138" name="Google Shape;138;p6"/>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9" name="Google Shape;139;p6"/>
          <p:cNvPicPr preferRelativeResize="0"/>
          <p:nvPr/>
        </p:nvPicPr>
        <p:blipFill rotWithShape="1">
          <a:blip r:embed="rId4">
            <a:alphaModFix/>
          </a:blip>
          <a:srcRect b="0" l="0" r="0" t="0"/>
          <a:stretch/>
        </p:blipFill>
        <p:spPr>
          <a:xfrm>
            <a:off x="11002357" y="219532"/>
            <a:ext cx="1013552" cy="181798"/>
          </a:xfrm>
          <a:prstGeom prst="rect">
            <a:avLst/>
          </a:prstGeom>
          <a:noFill/>
          <a:ln>
            <a:noFill/>
          </a:ln>
        </p:spPr>
      </p:pic>
      <p:pic>
        <p:nvPicPr>
          <p:cNvPr id="140" name="Google Shape;140;p6"/>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141" name="Google Shape;141;p6"/>
          <p:cNvSpPr txBox="1"/>
          <p:nvPr/>
        </p:nvSpPr>
        <p:spPr>
          <a:xfrm>
            <a:off x="235341" y="138329"/>
            <a:ext cx="13083094" cy="57868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en-IE" sz="1000" u="none" cap="none" strike="noStrike">
                <a:solidFill>
                  <a:srgbClr val="002060"/>
                </a:solidFill>
                <a:latin typeface="Arial"/>
                <a:ea typeface="Arial"/>
                <a:cs typeface="Arial"/>
                <a:sym typeface="Arial"/>
              </a:rPr>
              <a:t> </a:t>
            </a:r>
            <a:endParaRPr b="0" i="0" sz="11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b="0" i="0" lang="en-IE" sz="1000" u="none" cap="none" strike="noStrike">
                <a:solidFill>
                  <a:srgbClr val="002060"/>
                </a:solidFill>
                <a:latin typeface="Arial"/>
                <a:ea typeface="Arial"/>
                <a:cs typeface="Arial"/>
                <a:sym typeface="Arial"/>
              </a:rPr>
              <a:t> </a:t>
            </a:r>
            <a:r>
              <a:rPr b="0" i="0" lang="en-IE" sz="1400" u="none" cap="none" strike="noStrike">
                <a:solidFill>
                  <a:srgbClr val="000000"/>
                </a:solidFill>
                <a:latin typeface="Times New Roman"/>
                <a:ea typeface="Times New Roman"/>
                <a:cs typeface="Times New Roman"/>
                <a:sym typeface="Times New Roman"/>
              </a:rPr>
              <a:t> </a:t>
            </a:r>
            <a:endParaRPr b="0" i="0" sz="1100" u="none" cap="none" strike="noStrike">
              <a:solidFill>
                <a:srgbClr val="000000"/>
              </a:solidFill>
              <a:latin typeface="Calibri"/>
              <a:ea typeface="Calibri"/>
              <a:cs typeface="Calibri"/>
              <a:sym typeface="Calibri"/>
            </a:endParaRPr>
          </a:p>
        </p:txBody>
      </p:sp>
      <p:sp>
        <p:nvSpPr>
          <p:cNvPr id="142" name="Google Shape;142;p6"/>
          <p:cNvSpPr txBox="1"/>
          <p:nvPr/>
        </p:nvSpPr>
        <p:spPr>
          <a:xfrm>
            <a:off x="749559" y="1420277"/>
            <a:ext cx="10692882" cy="4017446"/>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i="0" lang="en-IE" sz="2400" u="none" cap="none" strike="noStrike">
                <a:solidFill>
                  <a:srgbClr val="000000"/>
                </a:solidFill>
                <a:latin typeface="Times New Roman"/>
                <a:ea typeface="Times New Roman"/>
                <a:cs typeface="Times New Roman"/>
                <a:sym typeface="Times New Roman"/>
              </a:rPr>
              <a:t>Nicht lümmeln</a:t>
            </a:r>
            <a:r>
              <a:rPr b="0" i="0" lang="en-IE" sz="2400" u="none" cap="none" strike="noStrike">
                <a:solidFill>
                  <a:srgbClr val="000000"/>
                </a:solidFill>
                <a:latin typeface="Times New Roman"/>
                <a:ea typeface="Times New Roman"/>
                <a:cs typeface="Times New Roman"/>
                <a:sym typeface="Times New Roman"/>
              </a:rPr>
              <a:t>! </a:t>
            </a:r>
            <a:endParaRPr/>
          </a:p>
          <a:p>
            <a:pPr indent="0" lvl="0" marL="0" marR="0" rtl="0" algn="ctr">
              <a:lnSpc>
                <a:spcPct val="107000"/>
              </a:lnSpc>
              <a:spcBef>
                <a:spcPts val="0"/>
              </a:spcBef>
              <a:spcAft>
                <a:spcPts val="0"/>
              </a:spcAft>
              <a:buNone/>
            </a:pPr>
            <a:r>
              <a:rPr b="0" i="0" lang="en-IE" sz="2400" u="none" cap="none" strike="noStrike">
                <a:solidFill>
                  <a:srgbClr val="000000"/>
                </a:solidFill>
                <a:latin typeface="Times New Roman"/>
                <a:ea typeface="Times New Roman"/>
                <a:cs typeface="Times New Roman"/>
                <a:sym typeface="Times New Roman"/>
              </a:rPr>
              <a:t>Wenn Sie die Schultern hängen lassen, fühlen Sie sich müde und wollen das Gespräch schon hinter sich haben. </a:t>
            </a:r>
            <a:endParaRPr/>
          </a:p>
          <a:p>
            <a:pPr indent="0" lvl="0" marL="0" marR="0" rtl="0" algn="ctr">
              <a:lnSpc>
                <a:spcPct val="107000"/>
              </a:lnSpc>
              <a:spcBef>
                <a:spcPts val="0"/>
              </a:spcBef>
              <a:spcAft>
                <a:spcPts val="0"/>
              </a:spcAft>
              <a:buNone/>
            </a:pPr>
            <a:r>
              <a:t/>
            </a:r>
            <a:endParaRPr b="0" i="0" sz="2400" u="none" cap="none" strike="noStrike">
              <a:solidFill>
                <a:srgbClr val="000000"/>
              </a:solidFill>
              <a:latin typeface="Times New Roman"/>
              <a:ea typeface="Times New Roman"/>
              <a:cs typeface="Times New Roman"/>
              <a:sym typeface="Times New Roman"/>
            </a:endParaRPr>
          </a:p>
          <a:p>
            <a:pPr indent="0" lvl="0" marL="0" marR="0" rtl="0" algn="ctr">
              <a:lnSpc>
                <a:spcPct val="107000"/>
              </a:lnSpc>
              <a:spcBef>
                <a:spcPts val="0"/>
              </a:spcBef>
              <a:spcAft>
                <a:spcPts val="0"/>
              </a:spcAft>
              <a:buNone/>
            </a:pPr>
            <a:r>
              <a:rPr b="1" i="0" lang="en-IE" sz="2400" u="none" cap="none" strike="noStrike">
                <a:solidFill>
                  <a:srgbClr val="000000"/>
                </a:solidFill>
                <a:latin typeface="Times New Roman"/>
                <a:ea typeface="Times New Roman"/>
                <a:cs typeface="Times New Roman"/>
                <a:sym typeface="Times New Roman"/>
              </a:rPr>
              <a:t>Kreuzen Sie nicht die Arme oder Beine</a:t>
            </a:r>
            <a:r>
              <a:rPr b="0" i="0" lang="en-IE" sz="2400" u="none" cap="none" strike="noStrike">
                <a:solidFill>
                  <a:srgbClr val="000000"/>
                </a:solidFill>
                <a:latin typeface="Times New Roman"/>
                <a:ea typeface="Times New Roman"/>
                <a:cs typeface="Times New Roman"/>
                <a:sym typeface="Times New Roman"/>
              </a:rPr>
              <a:t>! </a:t>
            </a:r>
            <a:endParaRPr/>
          </a:p>
          <a:p>
            <a:pPr indent="0" lvl="0" marL="0" marR="0" rtl="0" algn="ctr">
              <a:lnSpc>
                <a:spcPct val="107000"/>
              </a:lnSpc>
              <a:spcBef>
                <a:spcPts val="0"/>
              </a:spcBef>
              <a:spcAft>
                <a:spcPts val="0"/>
              </a:spcAft>
              <a:buNone/>
            </a:pPr>
            <a:r>
              <a:rPr b="0" i="0" lang="en-IE" sz="2400" u="none" cap="none" strike="noStrike">
                <a:solidFill>
                  <a:srgbClr val="000000"/>
                </a:solidFill>
                <a:latin typeface="Times New Roman"/>
                <a:ea typeface="Times New Roman"/>
                <a:cs typeface="Times New Roman"/>
                <a:sym typeface="Times New Roman"/>
              </a:rPr>
              <a:t>Wenn Sie die Arme oder Beine überkreuzen, wirkt das so, als wären Sie nicht ganz bei der Sache und kann zu einer mentalen Blockade führen, die es schwierig macht, die Informationen wirklich aufzunehmen.</a:t>
            </a:r>
            <a:endParaRPr/>
          </a:p>
          <a:p>
            <a:pPr indent="0" lvl="0" marL="0" marR="0" rtl="0" algn="ctr">
              <a:lnSpc>
                <a:spcPct val="107000"/>
              </a:lnSpc>
              <a:spcBef>
                <a:spcPts val="0"/>
              </a:spcBef>
              <a:spcAft>
                <a:spcPts val="0"/>
              </a:spcAft>
              <a:buNone/>
            </a:pPr>
            <a:r>
              <a:t/>
            </a:r>
            <a:endParaRPr b="0" i="0" sz="2400" u="none" cap="none" strike="noStrike">
              <a:solidFill>
                <a:srgbClr val="000000"/>
              </a:solidFill>
              <a:latin typeface="Times New Roman"/>
              <a:ea typeface="Times New Roman"/>
              <a:cs typeface="Times New Roman"/>
              <a:sym typeface="Times New Roman"/>
            </a:endParaRPr>
          </a:p>
          <a:p>
            <a:pPr indent="0" lvl="0" marL="0" marR="0" rtl="0" algn="ctr">
              <a:lnSpc>
                <a:spcPct val="107000"/>
              </a:lnSpc>
              <a:spcBef>
                <a:spcPts val="0"/>
              </a:spcBef>
              <a:spcAft>
                <a:spcPts val="0"/>
              </a:spcAft>
              <a:buNone/>
            </a:pPr>
            <a:r>
              <a:rPr b="1" i="0" lang="en-IE" sz="2400" u="none" cap="none" strike="noStrike">
                <a:solidFill>
                  <a:srgbClr val="000000"/>
                </a:solidFill>
                <a:latin typeface="Times New Roman"/>
                <a:ea typeface="Times New Roman"/>
                <a:cs typeface="Times New Roman"/>
                <a:sym typeface="Times New Roman"/>
              </a:rPr>
              <a:t>Halten Sie Augenkontakt</a:t>
            </a:r>
            <a:r>
              <a:rPr b="0" i="0" lang="en-IE" sz="2400" u="none" cap="none" strike="noStrike">
                <a:solidFill>
                  <a:srgbClr val="000000"/>
                </a:solidFill>
                <a:latin typeface="Times New Roman"/>
                <a:ea typeface="Times New Roman"/>
                <a:cs typeface="Times New Roman"/>
                <a:sym typeface="Times New Roman"/>
              </a:rPr>
              <a:t>! </a:t>
            </a:r>
            <a:endParaRPr/>
          </a:p>
          <a:p>
            <a:pPr indent="0" lvl="0" marL="0" marR="0" rtl="0" algn="ctr">
              <a:lnSpc>
                <a:spcPct val="107000"/>
              </a:lnSpc>
              <a:spcBef>
                <a:spcPts val="0"/>
              </a:spcBef>
              <a:spcAft>
                <a:spcPts val="0"/>
              </a:spcAft>
              <a:buNone/>
            </a:pPr>
            <a:r>
              <a:rPr b="0" i="0" lang="en-IE" sz="2400" u="none" cap="none" strike="noStrike">
                <a:solidFill>
                  <a:srgbClr val="000000"/>
                </a:solidFill>
                <a:latin typeface="Times New Roman"/>
                <a:ea typeface="Times New Roman"/>
                <a:cs typeface="Times New Roman"/>
                <a:sym typeface="Times New Roman"/>
              </a:rPr>
              <a:t>Schauen Sie nicht auf die Person auf dem Bildschirm, sondern direkt in die Webcam und bleiben Sie konzentriert. Es kann schwierig sein, in die Kamera zu schauen, wenn Sie eine Person auf dem Bildschirm sehen.</a:t>
            </a:r>
            <a:endParaRPr b="0" i="0" sz="24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148" name="Google Shape;148;p8"/>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9" name="Google Shape;149;p8"/>
          <p:cNvPicPr preferRelativeResize="0"/>
          <p:nvPr/>
        </p:nvPicPr>
        <p:blipFill rotWithShape="1">
          <a:blip r:embed="rId3">
            <a:alphaModFix/>
          </a:blip>
          <a:srcRect b="0" l="0" r="0" t="0"/>
          <a:stretch/>
        </p:blipFill>
        <p:spPr>
          <a:xfrm>
            <a:off x="11002357" y="219532"/>
            <a:ext cx="1013552" cy="181798"/>
          </a:xfrm>
          <a:prstGeom prst="rect">
            <a:avLst/>
          </a:prstGeom>
          <a:noFill/>
          <a:ln>
            <a:noFill/>
          </a:ln>
        </p:spPr>
      </p:pic>
      <p:pic>
        <p:nvPicPr>
          <p:cNvPr id="150" name="Google Shape;150;p8"/>
          <p:cNvPicPr preferRelativeResize="0"/>
          <p:nvPr/>
        </p:nvPicPr>
        <p:blipFill rotWithShape="1">
          <a:blip r:embed="rId4">
            <a:alphaModFix/>
          </a:blip>
          <a:srcRect b="0" l="58606" r="0" t="-10505"/>
          <a:stretch/>
        </p:blipFill>
        <p:spPr>
          <a:xfrm rot="5400000">
            <a:off x="4730597" y="-321833"/>
            <a:ext cx="6456703" cy="7100370"/>
          </a:xfrm>
          <a:prstGeom prst="rect">
            <a:avLst/>
          </a:prstGeom>
          <a:noFill/>
          <a:ln>
            <a:noFill/>
          </a:ln>
        </p:spPr>
      </p:pic>
      <p:sp>
        <p:nvSpPr>
          <p:cNvPr id="151" name="Google Shape;151;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52" name="Google Shape;152;p8"/>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153" name="Google Shape;153;p8"/>
          <p:cNvSpPr txBox="1"/>
          <p:nvPr/>
        </p:nvSpPr>
        <p:spPr>
          <a:xfrm>
            <a:off x="351802" y="401296"/>
            <a:ext cx="7100371" cy="5131374"/>
          </a:xfrm>
          <a:prstGeom prst="rect">
            <a:avLst/>
          </a:prstGeom>
          <a:noFill/>
          <a:ln>
            <a:noFill/>
          </a:ln>
        </p:spPr>
        <p:txBody>
          <a:bodyPr anchorCtr="0" anchor="t" bIns="91425" lIns="91425" spcFirstLastPara="1" rIns="91425" wrap="square" tIns="91425">
            <a:spAutoFit/>
          </a:bodyPr>
          <a:lstStyle/>
          <a:p>
            <a:pPr indent="0" lvl="0" marL="0" marR="0" rtl="0" algn="just">
              <a:lnSpc>
                <a:spcPct val="107000"/>
              </a:lnSpc>
              <a:spcBef>
                <a:spcPts val="0"/>
              </a:spcBef>
              <a:spcAft>
                <a:spcPts val="0"/>
              </a:spcAft>
              <a:buNone/>
            </a:pPr>
            <a:r>
              <a:rPr b="1" i="0" lang="en-IE" sz="2000" u="none" cap="none" strike="noStrike">
                <a:solidFill>
                  <a:srgbClr val="000000"/>
                </a:solidFill>
                <a:latin typeface="Times New Roman"/>
                <a:ea typeface="Times New Roman"/>
                <a:cs typeface="Times New Roman"/>
                <a:sym typeface="Times New Roman"/>
              </a:rPr>
              <a:t>Lächeln Sie und sehen Sie echt aus</a:t>
            </a:r>
            <a:r>
              <a:rPr b="0" i="0" lang="en-IE" sz="2000" u="none" cap="none" strike="noStrike">
                <a:solidFill>
                  <a:srgbClr val="000000"/>
                </a:solidFill>
                <a:latin typeface="Times New Roman"/>
                <a:ea typeface="Times New Roman"/>
                <a:cs typeface="Times New Roman"/>
                <a:sym typeface="Times New Roman"/>
              </a:rPr>
              <a:t>! </a:t>
            </a:r>
            <a:endParaRPr/>
          </a:p>
          <a:p>
            <a:pPr indent="0" lvl="0" marL="0" marR="0" rtl="0" algn="just">
              <a:lnSpc>
                <a:spcPct val="107000"/>
              </a:lnSpc>
              <a:spcBef>
                <a:spcPts val="0"/>
              </a:spcBef>
              <a:spcAft>
                <a:spcPts val="0"/>
              </a:spcAft>
              <a:buNone/>
            </a:pPr>
            <a:r>
              <a:rPr b="0" i="0" lang="en-IE" sz="2000" u="none" cap="none" strike="noStrike">
                <a:solidFill>
                  <a:srgbClr val="000000"/>
                </a:solidFill>
                <a:latin typeface="Times New Roman"/>
                <a:ea typeface="Times New Roman"/>
                <a:cs typeface="Times New Roman"/>
                <a:sym typeface="Times New Roman"/>
              </a:rPr>
              <a:t>Es ist wichtig, dass Sie zu Beginn des Gesprächs ein selbstbewusstes und echtes Lächeln zeigen. Außerdem ist es wichtig, dass Sie während des Gesprächs mit dem Personalverantwortlichen interessiert und konzentriert wirken und generell einen angenehmen Gesichtsausdruck haben.</a:t>
            </a:r>
            <a:endParaRPr/>
          </a:p>
          <a:p>
            <a:pPr indent="0" lvl="0" marL="0" marR="0" rtl="0" algn="just">
              <a:lnSpc>
                <a:spcPct val="107000"/>
              </a:lnSpc>
              <a:spcBef>
                <a:spcPts val="0"/>
              </a:spcBef>
              <a:spcAft>
                <a:spcPts val="0"/>
              </a:spcAft>
              <a:buNone/>
            </a:pPr>
            <a:r>
              <a:t/>
            </a:r>
            <a:endParaRPr b="0" i="0" sz="2000" u="none" cap="none" strike="noStrike">
              <a:solidFill>
                <a:srgbClr val="000000"/>
              </a:solidFill>
              <a:latin typeface="Times New Roman"/>
              <a:ea typeface="Times New Roman"/>
              <a:cs typeface="Times New Roman"/>
              <a:sym typeface="Times New Roman"/>
            </a:endParaRPr>
          </a:p>
          <a:p>
            <a:pPr indent="0" lvl="0" marL="0" marR="0" rtl="0" algn="just">
              <a:lnSpc>
                <a:spcPct val="107000"/>
              </a:lnSpc>
              <a:spcBef>
                <a:spcPts val="0"/>
              </a:spcBef>
              <a:spcAft>
                <a:spcPts val="0"/>
              </a:spcAft>
              <a:buNone/>
            </a:pPr>
            <a:r>
              <a:rPr b="1" i="0" lang="en-IE" sz="2000" u="none" cap="none" strike="noStrike">
                <a:solidFill>
                  <a:srgbClr val="000000"/>
                </a:solidFill>
                <a:latin typeface="Times New Roman"/>
                <a:ea typeface="Times New Roman"/>
                <a:cs typeface="Times New Roman"/>
                <a:sym typeface="Times New Roman"/>
              </a:rPr>
              <a:t>Achten Sie auf den richtigen Tonfall</a:t>
            </a:r>
            <a:r>
              <a:rPr b="0" i="0" lang="en-IE" sz="2000" u="none" cap="none" strike="noStrike">
                <a:solidFill>
                  <a:srgbClr val="000000"/>
                </a:solidFill>
                <a:latin typeface="Times New Roman"/>
                <a:ea typeface="Times New Roman"/>
                <a:cs typeface="Times New Roman"/>
                <a:sym typeface="Times New Roman"/>
              </a:rPr>
              <a:t>! </a:t>
            </a:r>
            <a:endParaRPr/>
          </a:p>
          <a:p>
            <a:pPr indent="0" lvl="0" marL="0" marR="0" rtl="0" algn="just">
              <a:lnSpc>
                <a:spcPct val="107000"/>
              </a:lnSpc>
              <a:spcBef>
                <a:spcPts val="0"/>
              </a:spcBef>
              <a:spcAft>
                <a:spcPts val="0"/>
              </a:spcAft>
              <a:buNone/>
            </a:pPr>
            <a:r>
              <a:rPr b="0" i="0" lang="en-IE" sz="2000" u="none" cap="none" strike="noStrike">
                <a:solidFill>
                  <a:srgbClr val="000000"/>
                </a:solidFill>
                <a:latin typeface="Times New Roman"/>
                <a:ea typeface="Times New Roman"/>
                <a:cs typeface="Times New Roman"/>
                <a:sym typeface="Times New Roman"/>
              </a:rPr>
              <a:t>Ein selbstbewusster und enthusiastischer Tonfall wird Sie weniger nervös machen. Entspannen Sie sich und denken Sie daran, zu atmen.</a:t>
            </a:r>
            <a:endParaRPr/>
          </a:p>
          <a:p>
            <a:pPr indent="0" lvl="0" marL="0" marR="0" rtl="0" algn="just">
              <a:lnSpc>
                <a:spcPct val="107000"/>
              </a:lnSpc>
              <a:spcBef>
                <a:spcPts val="0"/>
              </a:spcBef>
              <a:spcAft>
                <a:spcPts val="0"/>
              </a:spcAft>
              <a:buNone/>
            </a:pPr>
            <a:r>
              <a:t/>
            </a:r>
            <a:endParaRPr b="0" i="0" sz="2000" u="none" cap="none" strike="noStrike">
              <a:solidFill>
                <a:srgbClr val="000000"/>
              </a:solidFill>
              <a:latin typeface="Times New Roman"/>
              <a:ea typeface="Times New Roman"/>
              <a:cs typeface="Times New Roman"/>
              <a:sym typeface="Times New Roman"/>
            </a:endParaRPr>
          </a:p>
          <a:p>
            <a:pPr indent="0" lvl="0" marL="0" marR="0" rtl="0" algn="just">
              <a:lnSpc>
                <a:spcPct val="107000"/>
              </a:lnSpc>
              <a:spcBef>
                <a:spcPts val="0"/>
              </a:spcBef>
              <a:spcAft>
                <a:spcPts val="0"/>
              </a:spcAft>
              <a:buNone/>
            </a:pPr>
            <a:r>
              <a:rPr b="1" i="0" lang="en-IE" sz="2000" u="none" cap="none" strike="noStrike">
                <a:solidFill>
                  <a:srgbClr val="000000"/>
                </a:solidFill>
                <a:latin typeface="Times New Roman"/>
                <a:ea typeface="Times New Roman"/>
                <a:cs typeface="Times New Roman"/>
                <a:sym typeface="Times New Roman"/>
              </a:rPr>
              <a:t>Zieh dich schick an</a:t>
            </a:r>
            <a:r>
              <a:rPr b="0" i="0" lang="en-IE" sz="2000" u="none" cap="none" strike="noStrike">
                <a:solidFill>
                  <a:srgbClr val="000000"/>
                </a:solidFill>
                <a:latin typeface="Times New Roman"/>
                <a:ea typeface="Times New Roman"/>
                <a:cs typeface="Times New Roman"/>
                <a:sym typeface="Times New Roman"/>
              </a:rPr>
              <a:t>! </a:t>
            </a:r>
            <a:endParaRPr/>
          </a:p>
          <a:p>
            <a:pPr indent="0" lvl="0" marL="0" marR="0" rtl="0" algn="just">
              <a:lnSpc>
                <a:spcPct val="107000"/>
              </a:lnSpc>
              <a:spcBef>
                <a:spcPts val="0"/>
              </a:spcBef>
              <a:spcAft>
                <a:spcPts val="0"/>
              </a:spcAft>
              <a:buNone/>
            </a:pPr>
            <a:r>
              <a:rPr b="0" i="0" lang="en-IE" sz="2000" u="none" cap="none" strike="noStrike">
                <a:solidFill>
                  <a:srgbClr val="000000"/>
                </a:solidFill>
                <a:latin typeface="Times New Roman"/>
                <a:ea typeface="Times New Roman"/>
                <a:cs typeface="Times New Roman"/>
                <a:sym typeface="Times New Roman"/>
              </a:rPr>
              <a:t>Ein gepflegtes Outfit kann einen starken Eindruck auf einen Personalverantwortlichen machen, auch wenn das Gespräch online stattfindet. Kleiden Sie sich von Kopf bis Fuß so, wie Sie es bei einem persönlichen Gespräch tun würden! Sie werden sich dadurch selbstbewusster fühlen!</a:t>
            </a:r>
            <a:endParaRPr b="0" i="0" sz="2000" u="none" cap="none" strike="noStrike">
              <a:solidFill>
                <a:srgbClr val="000000"/>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t/>
            </a:r>
            <a:endParaRPr b="0" i="0" sz="19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5"/>
          <p:cNvSpPr txBox="1"/>
          <p:nvPr>
            <p:ph type="title"/>
          </p:nvPr>
        </p:nvSpPr>
        <p:spPr>
          <a:xfrm>
            <a:off x="783771" y="2460475"/>
            <a:ext cx="8597493" cy="90385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62483"/>
              </a:buClr>
              <a:buSzPts val="3600"/>
              <a:buFont typeface="Quattrocento Sans"/>
              <a:buNone/>
            </a:pPr>
            <a:r>
              <a:rPr b="1" lang="en-IE" sz="6600">
                <a:solidFill>
                  <a:srgbClr val="662483"/>
                </a:solidFill>
                <a:latin typeface="Times New Roman"/>
                <a:ea typeface="Times New Roman"/>
                <a:cs typeface="Times New Roman"/>
                <a:sym typeface="Times New Roman"/>
              </a:rPr>
              <a:t>SELBSTBEWUSST SEIN HILFT!</a:t>
            </a:r>
            <a:endParaRPr sz="6600">
              <a:latin typeface="Times New Roman"/>
              <a:ea typeface="Times New Roman"/>
              <a:cs typeface="Times New Roman"/>
              <a:sym typeface="Times New Roman"/>
            </a:endParaRPr>
          </a:p>
        </p:txBody>
      </p:sp>
      <p:sp>
        <p:nvSpPr>
          <p:cNvPr id="159" name="Google Shape;159;p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60" name="Google Shape;160;p5"/>
          <p:cNvPicPr preferRelativeResize="0"/>
          <p:nvPr/>
        </p:nvPicPr>
        <p:blipFill rotWithShape="1">
          <a:blip r:embed="rId3">
            <a:alphaModFix/>
          </a:blip>
          <a:srcRect b="0" l="0" r="0" t="0"/>
          <a:stretch/>
        </p:blipFill>
        <p:spPr>
          <a:xfrm>
            <a:off x="10984241" y="164749"/>
            <a:ext cx="1068327" cy="225776"/>
          </a:xfrm>
          <a:prstGeom prst="rect">
            <a:avLst/>
          </a:prstGeom>
          <a:noFill/>
          <a:ln>
            <a:noFill/>
          </a:ln>
        </p:spPr>
      </p:pic>
      <p:pic>
        <p:nvPicPr>
          <p:cNvPr id="161" name="Google Shape;161;p5"/>
          <p:cNvPicPr preferRelativeResize="0"/>
          <p:nvPr/>
        </p:nvPicPr>
        <p:blipFill rotWithShape="1">
          <a:blip r:embed="rId4">
            <a:alphaModFix/>
          </a:blip>
          <a:srcRect b="0" l="0" r="0" t="0"/>
          <a:stretch/>
        </p:blipFill>
        <p:spPr>
          <a:xfrm>
            <a:off x="235341" y="6255161"/>
            <a:ext cx="1964299" cy="412100"/>
          </a:xfrm>
          <a:prstGeom prst="rect">
            <a:avLst/>
          </a:prstGeom>
          <a:noFill/>
          <a:ln>
            <a:noFill/>
          </a:ln>
        </p:spPr>
      </p:pic>
      <p:pic>
        <p:nvPicPr>
          <p:cNvPr id="162" name="Google Shape;162;p5"/>
          <p:cNvPicPr preferRelativeResize="0"/>
          <p:nvPr/>
        </p:nvPicPr>
        <p:blipFill rotWithShape="1">
          <a:blip r:embed="rId5">
            <a:alphaModFix/>
          </a:blip>
          <a:srcRect b="0" l="0" r="0" t="1926"/>
          <a:stretch/>
        </p:blipFill>
        <p:spPr>
          <a:xfrm>
            <a:off x="10086263" y="0"/>
            <a:ext cx="897978" cy="5824800"/>
          </a:xfrm>
          <a:prstGeom prst="rect">
            <a:avLst/>
          </a:prstGeom>
          <a:noFill/>
          <a:ln>
            <a:noFill/>
          </a:ln>
        </p:spPr>
      </p:pic>
      <p:sp>
        <p:nvSpPr>
          <p:cNvPr id="163" name="Google Shape;163;p5"/>
          <p:cNvSpPr txBox="1"/>
          <p:nvPr/>
        </p:nvSpPr>
        <p:spPr>
          <a:xfrm>
            <a:off x="1056358" y="3943176"/>
            <a:ext cx="8052318" cy="106400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IE" sz="2000" u="none" cap="none" strike="noStrike">
                <a:solidFill>
                  <a:srgbClr val="000000"/>
                </a:solidFill>
                <a:latin typeface="Times New Roman"/>
                <a:ea typeface="Times New Roman"/>
                <a:cs typeface="Times New Roman"/>
                <a:sym typeface="Times New Roman"/>
              </a:rPr>
              <a:t>Denken Sie daran, dass Sie bei einem Vorstellungsgespräch echt und authentisch wirken wollen. Das ist Ihre Chance, sich abseits des Papiers auszudrücken. Jetzt können Sie zeigen, wer Sie als Person sind!</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9" name="Google Shape;169;p7"/>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0" name="Google Shape;170;p7"/>
          <p:cNvPicPr preferRelativeResize="0"/>
          <p:nvPr/>
        </p:nvPicPr>
        <p:blipFill rotWithShape="1">
          <a:blip r:embed="rId4">
            <a:alphaModFix/>
          </a:blip>
          <a:srcRect b="0" l="0" r="0" t="0"/>
          <a:stretch/>
        </p:blipFill>
        <p:spPr>
          <a:xfrm>
            <a:off x="11002357" y="219532"/>
            <a:ext cx="1013552" cy="181798"/>
          </a:xfrm>
          <a:prstGeom prst="rect">
            <a:avLst/>
          </a:prstGeom>
          <a:noFill/>
          <a:ln>
            <a:noFill/>
          </a:ln>
        </p:spPr>
      </p:pic>
      <p:sp>
        <p:nvSpPr>
          <p:cNvPr id="171" name="Google Shape;171;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72" name="Google Shape;172;p7"/>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173" name="Google Shape;173;p7"/>
          <p:cNvSpPr txBox="1"/>
          <p:nvPr/>
        </p:nvSpPr>
        <p:spPr>
          <a:xfrm>
            <a:off x="1484024" y="1562976"/>
            <a:ext cx="9223951" cy="373204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rgbClr val="000000"/>
              </a:buClr>
              <a:buSzPts val="2400"/>
              <a:buFont typeface="Arial"/>
              <a:buChar char="•"/>
            </a:pPr>
            <a:r>
              <a:rPr b="1" i="0" lang="en-IE" sz="2400" u="none" cap="none" strike="noStrike">
                <a:solidFill>
                  <a:srgbClr val="000000"/>
                </a:solidFill>
                <a:latin typeface="Times New Roman"/>
                <a:ea typeface="Times New Roman"/>
                <a:cs typeface="Times New Roman"/>
                <a:sym typeface="Times New Roman"/>
              </a:rPr>
              <a:t>Halten Sie inne und denken Sie gründlich über Ihre Stärken, Schwächen und Charaktereigenschaften nach. </a:t>
            </a:r>
            <a:r>
              <a:rPr b="0" i="0" lang="en-IE" sz="2400" u="none" cap="none" strike="noStrike">
                <a:solidFill>
                  <a:srgbClr val="000000"/>
                </a:solidFill>
                <a:latin typeface="Times New Roman"/>
                <a:ea typeface="Times New Roman"/>
                <a:cs typeface="Times New Roman"/>
                <a:sym typeface="Times New Roman"/>
              </a:rPr>
              <a:t>Sie können im Vorfeld eine Liste erstellen, um Ihre Gedanken zu ordnen. Wenn Sie wissen, was Sie vermitteln wollen, wird es Ihnen leichter fallen, Ihre Stärken auf natürliche Weise zum Vorschein zu bringen.</a:t>
            </a:r>
            <a:endParaRPr b="0" i="0" sz="2400" u="none" cap="none" strike="noStrike">
              <a:solidFill>
                <a:srgbClr val="000000"/>
              </a:solidFill>
              <a:latin typeface="Calibri"/>
              <a:ea typeface="Calibri"/>
              <a:cs typeface="Calibri"/>
              <a:sym typeface="Calibri"/>
            </a:endParaRPr>
          </a:p>
          <a:p>
            <a:pPr indent="-342900" lvl="0" marL="342900" marR="0" rtl="0" algn="l">
              <a:lnSpc>
                <a:spcPct val="107000"/>
              </a:lnSpc>
              <a:spcBef>
                <a:spcPts val="800"/>
              </a:spcBef>
              <a:spcAft>
                <a:spcPts val="0"/>
              </a:spcAft>
              <a:buClr>
                <a:srgbClr val="000000"/>
              </a:buClr>
              <a:buSzPts val="2400"/>
              <a:buFont typeface="Arial"/>
              <a:buChar char="•"/>
            </a:pPr>
            <a:r>
              <a:rPr b="0" i="0" lang="en-IE" sz="2400" u="none" cap="none" strike="noStrike">
                <a:solidFill>
                  <a:srgbClr val="000000"/>
                </a:solidFill>
                <a:latin typeface="Times New Roman"/>
                <a:ea typeface="Times New Roman"/>
                <a:cs typeface="Times New Roman"/>
                <a:sym typeface="Times New Roman"/>
              </a:rPr>
              <a:t>Indem Sie versuchen, sich als professionelle und gut erzogene Person zu präsentieren, geben Sie sich selbst die bestmögliche Chance, Ihren Übergang zu einer Karriere als Fernarbeitnehmer erfolgreich zu gestalten. </a:t>
            </a:r>
            <a:r>
              <a:rPr b="1" i="0" lang="en-IE" sz="2400" u="none" cap="none" strike="noStrike">
                <a:solidFill>
                  <a:srgbClr val="000000"/>
                </a:solidFill>
                <a:latin typeface="Times New Roman"/>
                <a:ea typeface="Times New Roman"/>
                <a:cs typeface="Times New Roman"/>
                <a:sym typeface="Times New Roman"/>
              </a:rPr>
              <a:t>Bereiten Sie sich im Vorfeld vor und seien Sie Sie selbst, denn das ist der perfekte Weg, um einen guten ersten Eindruck zu hinterlassen und einen neuen Karriereweg online zu beginnen.</a:t>
            </a:r>
            <a:endParaRPr b="1" i="0" sz="2400" u="none" cap="none"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10"/>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person, table, indoor, window&#10;&#10;Description automatically generated" id="179" name="Google Shape;179;p10"/>
          <p:cNvPicPr preferRelativeResize="0"/>
          <p:nvPr/>
        </p:nvPicPr>
        <p:blipFill rotWithShape="1">
          <a:blip r:embed="rId4">
            <a:alphaModFix amt="15000"/>
          </a:blip>
          <a:srcRect b="15622" l="0" r="0" t="0"/>
          <a:stretch/>
        </p:blipFill>
        <p:spPr>
          <a:xfrm>
            <a:off x="127" y="0"/>
            <a:ext cx="12191746" cy="6858000"/>
          </a:xfrm>
          <a:prstGeom prst="rect">
            <a:avLst/>
          </a:prstGeom>
          <a:solidFill>
            <a:srgbClr val="BE1522"/>
          </a:solidFill>
          <a:ln>
            <a:noFill/>
          </a:ln>
        </p:spPr>
      </p:pic>
      <p:sp>
        <p:nvSpPr>
          <p:cNvPr id="180" name="Google Shape;180;p10"/>
          <p:cNvSpPr txBox="1"/>
          <p:nvPr/>
        </p:nvSpPr>
        <p:spPr>
          <a:xfrm>
            <a:off x="2490150" y="1430675"/>
            <a:ext cx="72117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IE" sz="3600" u="none" cap="none" strike="noStrike">
                <a:solidFill>
                  <a:schemeClr val="lt1"/>
                </a:solidFill>
                <a:latin typeface="Times New Roman"/>
                <a:ea typeface="Times New Roman"/>
                <a:cs typeface="Times New Roman"/>
                <a:sym typeface="Times New Roman"/>
              </a:rPr>
              <a:t>FÜR WEITERE INFORMATIONEN</a:t>
            </a:r>
            <a:endParaRPr b="1" i="0" sz="3600" u="none" cap="none" strike="noStrike">
              <a:solidFill>
                <a:schemeClr val="lt1"/>
              </a:solidFill>
              <a:latin typeface="Times New Roman"/>
              <a:ea typeface="Times New Roman"/>
              <a:cs typeface="Times New Roman"/>
              <a:sym typeface="Times New Roman"/>
            </a:endParaRPr>
          </a:p>
        </p:txBody>
      </p:sp>
      <p:sp>
        <p:nvSpPr>
          <p:cNvPr id="181" name="Google Shape;181;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182" name="Google Shape;182;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pic>
        <p:nvPicPr>
          <p:cNvPr id="183" name="Google Shape;183;p10"/>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184" name="Google Shape;184;p10"/>
          <p:cNvSpPr txBox="1"/>
          <p:nvPr/>
        </p:nvSpPr>
        <p:spPr>
          <a:xfrm>
            <a:off x="465221" y="2631806"/>
            <a:ext cx="11261557" cy="214902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2400"/>
              <a:buFont typeface="Arial"/>
              <a:buNone/>
            </a:pPr>
            <a:r>
              <a:rPr b="0" i="0" lang="en-IE" sz="2400" u="none" cap="none" strike="noStrike">
                <a:solidFill>
                  <a:schemeClr val="lt1"/>
                </a:solidFill>
                <a:latin typeface="Times New Roman"/>
                <a:ea typeface="Times New Roman"/>
                <a:cs typeface="Times New Roman"/>
                <a:sym typeface="Times New Roman"/>
              </a:rPr>
              <a:t>Um mehr darüber zu erfahren, wie Sie sich präsentieren können </a:t>
            </a:r>
            <a:endParaRPr/>
          </a:p>
          <a:p>
            <a:pPr indent="0" lvl="0" marL="0" marR="0" rtl="0" algn="ctr">
              <a:lnSpc>
                <a:spcPct val="115000"/>
              </a:lnSpc>
              <a:spcBef>
                <a:spcPts val="0"/>
              </a:spcBef>
              <a:spcAft>
                <a:spcPts val="0"/>
              </a:spcAft>
              <a:buClr>
                <a:srgbClr val="000000"/>
              </a:buClr>
              <a:buSzPts val="2400"/>
              <a:buFont typeface="Arial"/>
              <a:buNone/>
            </a:pPr>
            <a:r>
              <a:rPr b="0" i="0" lang="en-IE" sz="2400" u="none" cap="none" strike="noStrike">
                <a:solidFill>
                  <a:schemeClr val="lt1"/>
                </a:solidFill>
                <a:latin typeface="Times New Roman"/>
                <a:ea typeface="Times New Roman"/>
                <a:cs typeface="Times New Roman"/>
                <a:sym typeface="Times New Roman"/>
              </a:rPr>
              <a:t>während eines Online-Interviews, besuchen Sie Indeed.com </a:t>
            </a:r>
            <a:endParaRPr/>
          </a:p>
          <a:p>
            <a:pPr indent="0" lvl="0" marL="0" marR="0" rtl="0" algn="ctr">
              <a:lnSpc>
                <a:spcPct val="115000"/>
              </a:lnSpc>
              <a:spcBef>
                <a:spcPts val="0"/>
              </a:spcBef>
              <a:spcAft>
                <a:spcPts val="0"/>
              </a:spcAft>
              <a:buClr>
                <a:srgbClr val="000000"/>
              </a:buClr>
              <a:buSzPts val="2400"/>
              <a:buFont typeface="Arial"/>
              <a:buNone/>
            </a:pPr>
            <a:r>
              <a:rPr b="0" i="0" lang="en-IE" sz="2400" u="sng" cap="none" strike="noStrike">
                <a:solidFill>
                  <a:schemeClr val="lt1"/>
                </a:solidFill>
                <a:latin typeface="Times New Roman"/>
                <a:ea typeface="Times New Roman"/>
                <a:cs typeface="Times New Roman"/>
                <a:sym typeface="Times New Roman"/>
                <a:hlinkClick r:id="rId6">
                  <a:extLst>
                    <a:ext uri="{A12FA001-AC4F-418D-AE19-62706E023703}">
                      <ahyp:hlinkClr val="tx"/>
                    </a:ext>
                  </a:extLst>
                </a:hlinkClick>
              </a:rPr>
              <a:t>https://ca.indeed.com/career-advice/interviewing/video-interview-guide</a:t>
            </a:r>
            <a:endParaRPr b="0" i="0" sz="2400" u="none" cap="none" strike="noStrike">
              <a:solidFill>
                <a:schemeClr val="lt1"/>
              </a:solidFill>
              <a:latin typeface="Times New Roman"/>
              <a:ea typeface="Times New Roman"/>
              <a:cs typeface="Times New Roman"/>
              <a:sym typeface="Times New Roman"/>
            </a:endParaRPr>
          </a:p>
          <a:p>
            <a:pPr indent="0" lvl="0" marL="0" marR="0" rtl="0" algn="ctr">
              <a:lnSpc>
                <a:spcPct val="115000"/>
              </a:lnSpc>
              <a:spcBef>
                <a:spcPts val="0"/>
              </a:spcBef>
              <a:spcAft>
                <a:spcPts val="0"/>
              </a:spcAft>
              <a:buClr>
                <a:srgbClr val="000000"/>
              </a:buClr>
              <a:buSzPts val="2400"/>
              <a:buFont typeface="Arial"/>
              <a:buNone/>
            </a:pPr>
            <a:r>
              <a:rPr b="0" i="0" lang="en-IE" sz="2400" u="sng" cap="none" strike="noStrike">
                <a:solidFill>
                  <a:schemeClr val="dk1"/>
                </a:solidFill>
                <a:latin typeface="Times New Roman"/>
                <a:ea typeface="Times New Roman"/>
                <a:cs typeface="Times New Roman"/>
                <a:sym typeface="Times New Roman"/>
                <a:hlinkClick r:id="rId7">
                  <a:extLst>
                    <a:ext uri="{A12FA001-AC4F-418D-AE19-62706E023703}">
                      <ahyp:hlinkClr val="tx"/>
                    </a:ext>
                  </a:extLst>
                </a:hlinkClick>
              </a:rPr>
              <a:t>https://ca.indeed.com/career-advice/interviewing/how-to-introduce-yourself-in-a-interview</a:t>
            </a:r>
            <a:endParaRPr b="0" i="0" sz="2400" u="none" cap="none" strike="noStrike">
              <a:solidFill>
                <a:schemeClr val="lt1"/>
              </a:solidFill>
              <a:latin typeface="Times New Roman"/>
              <a:ea typeface="Times New Roman"/>
              <a:cs typeface="Times New Roman"/>
              <a:sym typeface="Times New Roman"/>
            </a:endParaRPr>
          </a:p>
          <a:p>
            <a:pPr indent="0" lvl="0" marL="0" marR="0" rtl="0" algn="ctr">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