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1" r:id="rId6"/>
    <p:sldId id="260" r:id="rId7"/>
    <p:sldId id="262" r:id="rId8"/>
    <p:sldId id="263" r:id="rId9"/>
    <p:sldId id="265" r:id="rId10"/>
    <p:sldId id="26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Fjalla One" panose="02000506040000020004" pitchFamily="2" charset="0"/>
      <p:regular r:id="rId17"/>
    </p:embeddedFont>
    <p:embeddedFont>
      <p:font typeface="Quattrocento Sans" panose="020B0502050000020003" pitchFamily="34" charset="0"/>
      <p:regular r:id="rId18"/>
      <p:bold r:id="rId19"/>
      <p:italic r:id="rId20"/>
      <p:boldItalic r:id="rId21"/>
    </p:embeddedFont>
    <p:embeddedFont>
      <p:font typeface="Times" panose="02020603050405020304"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ca.indeed.com/career-advice/resumes-cover-letters/hard-skills" TargetMode="External"/><Relationship Id="rId7"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a.indeed.com/career-advice/resumes-cover-letters/hard-skills" TargetMode="External"/><Relationship Id="rId5" Type="http://schemas.openxmlformats.org/officeDocument/2006/relationships/image" Target="../media/image6.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a.indeed.com/career-advice/resumes-cover-letters/hard-skills" TargetMode="External"/><Relationship Id="rId5" Type="http://schemas.openxmlformats.org/officeDocument/2006/relationships/image" Target="../media/image1.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137563" y="1511209"/>
            <a:ext cx="7916873" cy="3835582"/>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hd chdc condhdclhwdbcdhbcw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1217490" y="368433"/>
            <a:ext cx="8929800" cy="2200572"/>
          </a:xfrm>
          <a:prstGeom prst="rect">
            <a:avLst/>
          </a:prstGeom>
          <a:noFill/>
          <a:ln>
            <a:noFill/>
          </a:ln>
        </p:spPr>
        <p:txBody>
          <a:bodyPr spcFirstLastPara="1" wrap="square" lIns="91425" tIns="91425" rIns="91425" bIns="91425" anchor="t" anchorCtr="0">
            <a:spAutoFit/>
          </a:bodyPr>
          <a:lstStyle/>
          <a:p>
            <a:pPr lvl="0"/>
            <a:r>
              <a:rPr lang="sv-SE" sz="3600" b="1" u="sng" dirty="0">
                <a:latin typeface="Times New Roman" panose="02020603050405020304" pitchFamily="18" charset="0"/>
                <a:ea typeface="Calibri"/>
                <a:cs typeface="Times New Roman" panose="02020603050405020304" pitchFamily="18" charset="0"/>
                <a:sym typeface="Calibri"/>
              </a:rPr>
              <a:t>FÄRDIGHETER FÖR JOBBSÖKNING
HUR DU BEDÖMER DINA EGNA FÄRDIGHETER</a:t>
            </a:r>
            <a:r>
              <a:rPr lang="pl-PL" sz="3600" b="1" dirty="0">
                <a:latin typeface="Times New Roman" panose="02020603050405020304" pitchFamily="18" charset="0"/>
                <a:ea typeface="Calibri"/>
                <a:cs typeface="Times New Roman" panose="02020603050405020304" pitchFamily="18" charset="0"/>
                <a:sym typeface="Calibri"/>
              </a:rPr>
              <a:t>?</a:t>
            </a:r>
            <a:endParaRPr sz="2300" b="1"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sz="2300" b="1" i="1" dirty="0">
              <a:latin typeface="Calibri"/>
              <a:ea typeface="Calibri"/>
              <a:cs typeface="Calibri"/>
              <a:sym typeface="Calibri"/>
            </a:endParaRPr>
          </a:p>
        </p:txBody>
      </p:sp>
      <p:sp>
        <p:nvSpPr>
          <p:cNvPr id="104" name="Google Shape;104;p2"/>
          <p:cNvSpPr txBox="1"/>
          <p:nvPr/>
        </p:nvSpPr>
        <p:spPr>
          <a:xfrm>
            <a:off x="1459131" y="2499855"/>
            <a:ext cx="9354244" cy="905100"/>
          </a:xfrm>
          <a:prstGeom prst="rect">
            <a:avLst/>
          </a:prstGeom>
          <a:noFill/>
          <a:ln>
            <a:noFill/>
          </a:ln>
        </p:spPr>
        <p:txBody>
          <a:bodyPr spcFirstLastPara="1" wrap="square" lIns="91425" tIns="91425" rIns="91425" bIns="91425" anchor="t" anchorCtr="0">
            <a:noAutofit/>
          </a:bodyPr>
          <a:lstStyle/>
          <a:p>
            <a:pPr lvl="0" algn="just">
              <a:lnSpc>
                <a:spcPct val="110000"/>
              </a:lnSpc>
              <a:spcBef>
                <a:spcPts val="3000"/>
              </a:spcBef>
              <a:buClr>
                <a:schemeClr val="dk1"/>
              </a:buClr>
              <a:buSzPts val="1100"/>
            </a:pPr>
            <a:r>
              <a:rPr lang="sv-SE" sz="2600" b="1" dirty="0">
                <a:solidFill>
                  <a:srgbClr val="FF0000"/>
                </a:solidFill>
                <a:latin typeface="Times" pitchFamily="2" charset="0"/>
              </a:rPr>
              <a:t>"Framgång handlar inte alltid om storhet. Det handlar om konsekvens. Konsekvent hårt arbete leder till framgång. Storhet kommer."
</a:t>
            </a:r>
            <a:r>
              <a:rPr lang="en-IE" sz="2250" b="1" i="1" dirty="0">
                <a:solidFill>
                  <a:srgbClr val="7030A0"/>
                </a:solidFill>
                <a:latin typeface="Times New Roman" panose="02020603050405020304" pitchFamily="18" charset="0"/>
                <a:ea typeface="Calibri"/>
                <a:cs typeface="Times New Roman" panose="02020603050405020304" pitchFamily="18" charset="0"/>
                <a:sym typeface="Calibri"/>
              </a:rPr>
              <a:t>- Dwayne Johnson</a:t>
            </a:r>
            <a:endParaRPr sz="2200" dirty="0">
              <a:solidFill>
                <a:srgbClr val="7030A0"/>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77910"/>
            <a:ext cx="11451774" cy="5889991"/>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3033005" y="1180243"/>
            <a:ext cx="6125989" cy="1754286"/>
          </a:xfrm>
          <a:prstGeom prst="rect">
            <a:avLst/>
          </a:prstGeom>
          <a:noFill/>
          <a:ln>
            <a:noFill/>
          </a:ln>
        </p:spPr>
        <p:txBody>
          <a:bodyPr spcFirstLastPara="1" wrap="square" lIns="91425" tIns="45700" rIns="91425" bIns="45700" anchor="t" anchorCtr="0">
            <a:spAutoFit/>
          </a:bodyPr>
          <a:lstStyle/>
          <a:p>
            <a:pPr lvl="0" algn="ctr"/>
            <a:r>
              <a:rPr lang="en-IE" sz="3600" b="1" dirty="0">
                <a:solidFill>
                  <a:srgbClr val="BE1522"/>
                </a:solidFill>
                <a:latin typeface="Times New Roman" panose="02020603050405020304" pitchFamily="18" charset="0"/>
                <a:ea typeface="Quattrocento Sans"/>
                <a:cs typeface="Times New Roman" panose="02020603050405020304" pitchFamily="18" charset="0"/>
                <a:sym typeface="Quattrocento Sans"/>
              </a:rPr>
              <a:t>BEDÖMNING AV KOMPETENS
</a:t>
            </a:r>
            <a:endParaRPr sz="3600" b="1" dirty="0">
              <a:solidFill>
                <a:srgbClr val="BE1522"/>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14" name="Google Shape;114;p3"/>
          <p:cNvSpPr txBox="1"/>
          <p:nvPr/>
        </p:nvSpPr>
        <p:spPr>
          <a:xfrm>
            <a:off x="2367386" y="2155719"/>
            <a:ext cx="7516687" cy="2862282"/>
          </a:xfrm>
          <a:prstGeom prst="rect">
            <a:avLst/>
          </a:prstGeom>
          <a:noFill/>
          <a:ln>
            <a:noFill/>
          </a:ln>
        </p:spPr>
        <p:txBody>
          <a:bodyPr spcFirstLastPara="1" wrap="square" lIns="91425" tIns="45700" rIns="91425" bIns="45700" anchor="t" anchorCtr="0">
            <a:spAutoFit/>
          </a:bodyPr>
          <a:lstStyle/>
          <a:p>
            <a:pPr lvl="0" algn="ctr">
              <a:buClr>
                <a:schemeClr val="dk1"/>
              </a:buClr>
              <a:buSzPts val="1100"/>
            </a:pPr>
            <a:r>
              <a:rPr lang="sv-SE" sz="2000" dirty="0">
                <a:solidFill>
                  <a:schemeClr val="dk1"/>
                </a:solidFill>
                <a:latin typeface="Times New Roman" panose="02020603050405020304" pitchFamily="18" charset="0"/>
                <a:ea typeface="Quattrocento Sans"/>
                <a:cs typeface="Times New Roman" panose="02020603050405020304" pitchFamily="18" charset="0"/>
                <a:sym typeface="Quattrocento Sans"/>
              </a:rPr>
              <a:t>Bedömning av dina färdigheter är avgörande om du letar efter ett distansjobb. Att bedöma våra färdigheter kan hjälpa oss att förstå oss själva bättre, vilket senare kan leda till en personlig utveckling. Dessutom, när du verkligen förstår dig själv och du vet vad dina färdigheter är, kan du också starta en mer lovande karriär! Därför kan bedömningen av dina färdigheter hjälpa dig att förbättra och utnyttja de färdigheter du redan har, men också utveckla nya som kan vara till hjälp för dig att hitta en ny karriärväg.
</a:t>
            </a:r>
            <a:endParaRPr sz="1700" b="1" dirty="0">
              <a:latin typeface="Times New Roman" panose="02020603050405020304" pitchFamily="18" charset="0"/>
              <a:cs typeface="Times New Roman" panose="02020603050405020304" pitchFamily="18" charset="0"/>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2637423" y="1496864"/>
            <a:ext cx="4191394" cy="491738"/>
          </a:xfrm>
          <a:prstGeom prst="rect">
            <a:avLst/>
          </a:prstGeom>
          <a:noFill/>
          <a:ln>
            <a:noFill/>
          </a:ln>
        </p:spPr>
        <p:txBody>
          <a:bodyPr spcFirstLastPara="1" wrap="square" lIns="91425" tIns="45700" rIns="91425" bIns="45700" anchor="ctr" anchorCtr="0">
            <a:noAutofit/>
          </a:bodyPr>
          <a:lstStyle/>
          <a:p>
            <a:pPr lvl="0" algn="ctr">
              <a:buClr>
                <a:srgbClr val="BE1522"/>
              </a:buClr>
              <a:buSzPts val="3600"/>
            </a:pPr>
            <a:r>
              <a:rPr lang="en-IE" sz="3600" b="1" dirty="0">
                <a:solidFill>
                  <a:srgbClr val="BE1522"/>
                </a:solidFill>
                <a:latin typeface="Times New Roman" panose="02020603050405020304" pitchFamily="18" charset="0"/>
                <a:ea typeface="Quattrocento Sans"/>
                <a:cs typeface="Times New Roman" panose="02020603050405020304" pitchFamily="18" charset="0"/>
                <a:sym typeface="Quattrocento Sans"/>
              </a:rPr>
              <a:t>HÅRDA FÄRDIGHETER
</a:t>
            </a:r>
            <a:endParaRPr dirty="0">
              <a:latin typeface="Times New Roman" panose="02020603050405020304" pitchFamily="18" charset="0"/>
              <a:cs typeface="Times New Roman" panose="02020603050405020304" pitchFamily="18" charset="0"/>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3" name="Google Shape;123;p4"/>
          <p:cNvSpPr txBox="1"/>
          <p:nvPr/>
        </p:nvSpPr>
        <p:spPr>
          <a:xfrm flipH="1">
            <a:off x="2637423" y="3288999"/>
            <a:ext cx="8664985" cy="1580400"/>
          </a:xfrm>
          <a:prstGeom prst="rect">
            <a:avLst/>
          </a:prstGeom>
          <a:noFill/>
          <a:ln>
            <a:noFill/>
          </a:ln>
        </p:spPr>
        <p:txBody>
          <a:bodyPr spcFirstLastPara="1" wrap="square" lIns="91425" tIns="45700" rIns="91425" bIns="45700" anchor="ctr" anchorCtr="0">
            <a:noAutofit/>
          </a:bodyPr>
          <a:lstStyle/>
          <a:p>
            <a:pPr lvl="0">
              <a:lnSpc>
                <a:spcPct val="115000"/>
              </a:lnSpc>
              <a:buClr>
                <a:schemeClr val="dk1"/>
              </a:buClr>
              <a:buSzPts val="1100"/>
            </a:pPr>
            <a:r>
              <a:rPr lang="sv-SE" sz="3200" dirty="0">
                <a:solidFill>
                  <a:srgbClr val="2D2D2D"/>
                </a:solidFill>
                <a:latin typeface="Times New Roman" panose="02020603050405020304" pitchFamily="18" charset="0"/>
                <a:cs typeface="Times New Roman" panose="02020603050405020304" pitchFamily="18" charset="0"/>
              </a:rPr>
              <a:t>"Hårda färdigheter innebär teknisk kunskap eller utbildning. Människor får denna kunskap och utbildning genom livserfarenhet. 
</a:t>
            </a:r>
            <a:endParaRPr lang="en-GB" sz="3200" dirty="0">
              <a:solidFill>
                <a:srgbClr val="2D2D2D"/>
              </a:solidFill>
              <a:latin typeface="Times New Roman" panose="02020603050405020304" pitchFamily="18" charset="0"/>
              <a:cs typeface="Times New Roman" panose="02020603050405020304" pitchFamily="18" charset="0"/>
            </a:endParaRPr>
          </a:p>
          <a:p>
            <a:pPr marL="342900" lvl="0" indent="-342900" algn="l" rtl="0">
              <a:lnSpc>
                <a:spcPct val="115000"/>
              </a:lnSpc>
              <a:spcBef>
                <a:spcPts val="0"/>
              </a:spcBef>
              <a:spcAft>
                <a:spcPts val="0"/>
              </a:spcAft>
              <a:buClr>
                <a:schemeClr val="dk1"/>
              </a:buClr>
              <a:buSzPts val="1100"/>
              <a:buFontTx/>
              <a:buChar char="-"/>
            </a:pPr>
            <a:r>
              <a:rPr lang="en-GB" sz="1500" dirty="0">
                <a:solidFill>
                  <a:srgbClr val="2D2D2D"/>
                </a:solidFill>
                <a:latin typeface="Times New Roman" panose="02020603050405020304" pitchFamily="18" charset="0"/>
                <a:cs typeface="Times New Roman" panose="02020603050405020304" pitchFamily="18" charset="0"/>
                <a:hlinkClick r:id="rId3"/>
              </a:rPr>
              <a:t>https://ca.indeed.com/career-advice/resumes-cover-letters/hard-skills</a:t>
            </a:r>
            <a:endParaRPr lang="en-GB" sz="1500" dirty="0">
              <a:solidFill>
                <a:srgbClr val="2D2D2D"/>
              </a:solidFill>
              <a:latin typeface="Times New Roman" panose="02020603050405020304" pitchFamily="18" charset="0"/>
              <a:cs typeface="Times New Roman" panose="02020603050405020304" pitchFamily="18" charset="0"/>
            </a:endParaRPr>
          </a:p>
          <a:p>
            <a:pPr marL="342900" lvl="0" indent="-342900" algn="l" rtl="0">
              <a:lnSpc>
                <a:spcPct val="115000"/>
              </a:lnSpc>
              <a:spcBef>
                <a:spcPts val="0"/>
              </a:spcBef>
              <a:spcAft>
                <a:spcPts val="0"/>
              </a:spcAft>
              <a:buClr>
                <a:schemeClr val="dk1"/>
              </a:buClr>
              <a:buSzPts val="1100"/>
              <a:buFontTx/>
              <a:buChar char="-"/>
            </a:pPr>
            <a:endParaRPr sz="2000" dirty="0">
              <a:latin typeface="Times New Roman" panose="02020603050405020304" pitchFamily="18" charset="0"/>
              <a:cs typeface="Times New Roman" panose="02020603050405020304" pitchFamily="18" charset="0"/>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5">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6">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7">
            <a:alphaModFix/>
          </a:blip>
          <a:srcRect/>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3217"/>
            <a:ext cx="12192000" cy="6858000"/>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54" name="Google Shape;154;p6"/>
          <p:cNvSpPr txBox="1"/>
          <p:nvPr/>
        </p:nvSpPr>
        <p:spPr>
          <a:xfrm>
            <a:off x="2565222" y="984395"/>
            <a:ext cx="6928103" cy="1423436"/>
          </a:xfrm>
          <a:prstGeom prst="rect">
            <a:avLst/>
          </a:prstGeom>
          <a:noFill/>
          <a:ln>
            <a:noFill/>
          </a:ln>
        </p:spPr>
        <p:txBody>
          <a:bodyPr spcFirstLastPara="1" wrap="square" lIns="91425" tIns="91425" rIns="91425" bIns="91425" anchor="t" anchorCtr="0">
            <a:spAutoFit/>
          </a:bodyPr>
          <a:lstStyle/>
          <a:p>
            <a:pPr lvl="0" algn="ctr">
              <a:lnSpc>
                <a:spcPct val="115000"/>
              </a:lnSpc>
              <a:buClr>
                <a:schemeClr val="dk1"/>
              </a:buClr>
              <a:buSzPts val="1100"/>
            </a:pPr>
            <a:r>
              <a:rPr lang="sv-SE" sz="3500" b="1" dirty="0">
                <a:solidFill>
                  <a:schemeClr val="lt1"/>
                </a:solidFill>
                <a:latin typeface="Times New Roman" panose="02020603050405020304" pitchFamily="18" charset="0"/>
                <a:cs typeface="Times New Roman" panose="02020603050405020304" pitchFamily="18" charset="0"/>
              </a:rPr>
              <a:t>De mest populära hårda färdigheterna är:</a:t>
            </a:r>
            <a:endParaRPr lang="en-IE" sz="3500" b="1" dirty="0">
              <a:solidFill>
                <a:schemeClr val="lt1"/>
              </a:solidFill>
              <a:latin typeface="Times New Roman" panose="02020603050405020304" pitchFamily="18" charset="0"/>
              <a:cs typeface="Times New Roman" panose="02020603050405020304" pitchFamily="18" charset="0"/>
              <a:sym typeface="Calibri"/>
            </a:endParaRPr>
          </a:p>
        </p:txBody>
      </p:sp>
      <p:sp>
        <p:nvSpPr>
          <p:cNvPr id="3" name="TextBox 2">
            <a:extLst>
              <a:ext uri="{FF2B5EF4-FFF2-40B4-BE49-F238E27FC236}">
                <a16:creationId xmlns:a16="http://schemas.microsoft.com/office/drawing/2014/main" id="{6D205EBD-5BFF-3993-1C8A-3E2FBCEAFEC7}"/>
              </a:ext>
            </a:extLst>
          </p:cNvPr>
          <p:cNvSpPr txBox="1"/>
          <p:nvPr/>
        </p:nvSpPr>
        <p:spPr>
          <a:xfrm>
            <a:off x="3780527" y="2478390"/>
            <a:ext cx="2792818" cy="1833643"/>
          </a:xfrm>
          <a:prstGeom prst="rect">
            <a:avLst/>
          </a:prstGeom>
          <a:noFill/>
        </p:spPr>
        <p:txBody>
          <a:bodyPr wrap="square">
            <a:spAutoFit/>
          </a:bodyPr>
          <a:lstStyle/>
          <a:p>
            <a:pPr lvl="0">
              <a:lnSpc>
                <a:spcPct val="115000"/>
              </a:lnSpc>
              <a:buClr>
                <a:schemeClr val="dk1"/>
              </a:buClr>
              <a:buSzPts val="1100"/>
            </a:pPr>
            <a:r>
              <a:rPr lang="sv-SE" sz="2000" dirty="0">
                <a:solidFill>
                  <a:schemeClr val="lt1"/>
                </a:solidFill>
                <a:latin typeface="Times New Roman" panose="02020603050405020304" pitchFamily="18" charset="0"/>
                <a:cs typeface="Times New Roman" panose="02020603050405020304" pitchFamily="18" charset="0"/>
              </a:rPr>
              <a:t>•Projektledning
</a:t>
            </a:r>
            <a:r>
              <a:rPr lang="sv-SE" sz="2000">
                <a:solidFill>
                  <a:schemeClr val="lt1"/>
                </a:solidFill>
                <a:latin typeface="Times New Roman" panose="02020603050405020304" pitchFamily="18" charset="0"/>
                <a:cs typeface="Times New Roman" panose="02020603050405020304" pitchFamily="18" charset="0"/>
              </a:rPr>
              <a:t>• Programmering</a:t>
            </a:r>
            <a:r>
              <a:rPr lang="sv-SE" sz="2000" dirty="0">
                <a:solidFill>
                  <a:schemeClr val="lt1"/>
                </a:solidFill>
                <a:latin typeface="Times New Roman" panose="02020603050405020304" pitchFamily="18" charset="0"/>
                <a:cs typeface="Times New Roman" panose="02020603050405020304" pitchFamily="18" charset="0"/>
              </a:rPr>
              <a:t>
• Främmande språk
• Skriftliga färdigheter
•Logistik</a:t>
            </a:r>
            <a:endParaRPr lang="en-IE" sz="2000" dirty="0">
              <a:solidFill>
                <a:schemeClr val="lt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A3DC76B-7927-85FD-253B-2ECA7130103A}"/>
              </a:ext>
            </a:extLst>
          </p:cNvPr>
          <p:cNvSpPr txBox="1"/>
          <p:nvPr/>
        </p:nvSpPr>
        <p:spPr>
          <a:xfrm>
            <a:off x="6477652" y="2479394"/>
            <a:ext cx="3309384" cy="2187587"/>
          </a:xfrm>
          <a:prstGeom prst="rect">
            <a:avLst/>
          </a:prstGeom>
          <a:noFill/>
        </p:spPr>
        <p:txBody>
          <a:bodyPr wrap="square">
            <a:spAutoFit/>
          </a:bodyPr>
          <a:lstStyle/>
          <a:p>
            <a:pPr lvl="0">
              <a:lnSpc>
                <a:spcPct val="115000"/>
              </a:lnSpc>
              <a:buClr>
                <a:schemeClr val="dk1"/>
              </a:buClr>
              <a:buSzPts val="1100"/>
            </a:pPr>
            <a:r>
              <a:rPr lang="en-IE" sz="2000" dirty="0">
                <a:solidFill>
                  <a:schemeClr val="lt1"/>
                </a:solidFill>
                <a:latin typeface="Times New Roman" panose="02020603050405020304" pitchFamily="18" charset="0"/>
                <a:cs typeface="Times New Roman" panose="02020603050405020304" pitchFamily="18" charset="0"/>
              </a:rPr>
              <a:t>• </a:t>
            </a:r>
            <a:r>
              <a:rPr lang="sv-SE" sz="2000" dirty="0">
                <a:solidFill>
                  <a:schemeClr val="lt1"/>
                </a:solidFill>
                <a:latin typeface="Times New Roman" panose="02020603050405020304" pitchFamily="18" charset="0"/>
                <a:cs typeface="Times New Roman" panose="02020603050405020304" pitchFamily="18" charset="0"/>
              </a:rPr>
              <a:t>Marknadsföring
• Design färdigheter 
• Microsoft Office 
• Analytisk förmåga
•etc. 
</a:t>
            </a:r>
            <a:endParaRPr lang="en-IE" sz="2000" dirty="0">
              <a:solidFill>
                <a:schemeClr val="lt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5722804" y="1445727"/>
            <a:ext cx="3863734" cy="525934"/>
          </a:xfrm>
          <a:prstGeom prst="rect">
            <a:avLst/>
          </a:prstGeom>
          <a:noFill/>
          <a:ln>
            <a:noFill/>
          </a:ln>
        </p:spPr>
        <p:txBody>
          <a:bodyPr spcFirstLastPara="1" wrap="square" lIns="91425" tIns="45700" rIns="91425" bIns="45700" anchor="ctr" anchorCtr="0">
            <a:noAutofit/>
          </a:bodyPr>
          <a:lstStyle/>
          <a:p>
            <a:pPr lvl="0" algn="ctr">
              <a:buClr>
                <a:srgbClr val="662483"/>
              </a:buClr>
              <a:buSzPts val="3600"/>
            </a:pPr>
            <a:r>
              <a:rPr lang="en-IE" sz="3600" b="1" dirty="0">
                <a:solidFill>
                  <a:srgbClr val="662483"/>
                </a:solidFill>
                <a:latin typeface="Times New Roman" panose="02020603050405020304" pitchFamily="18" charset="0"/>
                <a:ea typeface="Quattrocento Sans"/>
                <a:cs typeface="Times New Roman" panose="02020603050405020304" pitchFamily="18" charset="0"/>
                <a:sym typeface="Quattrocento Sans"/>
              </a:rPr>
              <a:t>MJUKA FÄRDIGHETER
</a:t>
            </a:r>
            <a:endParaRPr dirty="0">
              <a:latin typeface="Times New Roman" panose="02020603050405020304" pitchFamily="18" charset="0"/>
              <a:cs typeface="Times New Roman" panose="02020603050405020304" pitchFamily="18" charset="0"/>
            </a:endParaRPr>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42" name="Google Shape;142;p5"/>
          <p:cNvSpPr txBox="1"/>
          <p:nvPr/>
        </p:nvSpPr>
        <p:spPr>
          <a:xfrm>
            <a:off x="3359888" y="4069605"/>
            <a:ext cx="5943642" cy="927916"/>
          </a:xfrm>
          <a:prstGeom prst="rect">
            <a:avLst/>
          </a:prstGeom>
          <a:noFill/>
          <a:ln>
            <a:noFill/>
          </a:ln>
        </p:spPr>
        <p:txBody>
          <a:bodyPr spcFirstLastPara="1" wrap="square" lIns="91425" tIns="91425" rIns="91425" bIns="91425" anchor="t" anchorCtr="0">
            <a:spAutoFit/>
          </a:bodyPr>
          <a:lstStyle/>
          <a:p>
            <a:pPr lvl="0" algn="r">
              <a:lnSpc>
                <a:spcPct val="115000"/>
              </a:lnSpc>
              <a:buClr>
                <a:schemeClr val="dk1"/>
              </a:buClr>
              <a:buSzPts val="1100"/>
            </a:pPr>
            <a:r>
              <a:rPr lang="sv-SE" sz="2100" dirty="0">
                <a:solidFill>
                  <a:schemeClr val="dk1"/>
                </a:solidFill>
                <a:latin typeface="Times New Roman" panose="02020603050405020304" pitchFamily="18" charset="0"/>
                <a:cs typeface="Times New Roman" panose="02020603050405020304" pitchFamily="18" charset="0"/>
              </a:rPr>
              <a:t>Några av de mest kritiska yrkesfärdigheterna kan inte läras ut i ett klassrum eller mätas på papper</a:t>
            </a:r>
            <a:r>
              <a:rPr lang="en-IE" sz="2100" dirty="0">
                <a:solidFill>
                  <a:schemeClr val="dk1"/>
                </a:solidFill>
                <a:latin typeface="Times New Roman" panose="02020603050405020304" pitchFamily="18" charset="0"/>
                <a:cs typeface="Times New Roman" panose="02020603050405020304" pitchFamily="18" charset="0"/>
              </a:rPr>
              <a:t>.</a:t>
            </a:r>
          </a:p>
        </p:txBody>
      </p:sp>
      <p:pic>
        <p:nvPicPr>
          <p:cNvPr id="2" name="Google Shape;131;p4">
            <a:extLst>
              <a:ext uri="{FF2B5EF4-FFF2-40B4-BE49-F238E27FC236}">
                <a16:creationId xmlns:a16="http://schemas.microsoft.com/office/drawing/2014/main" id="{AAFE48DC-F175-2A60-F6AD-E8C768E1E9DB}"/>
              </a:ext>
            </a:extLst>
          </p:cNvPr>
          <p:cNvPicPr preferRelativeResize="0"/>
          <p:nvPr/>
        </p:nvPicPr>
        <p:blipFill rotWithShape="1">
          <a:blip r:embed="rId5">
            <a:alphaModFix/>
          </a:blip>
          <a:srcRect t="1926"/>
          <a:stretch/>
        </p:blipFill>
        <p:spPr>
          <a:xfrm>
            <a:off x="10086263" y="0"/>
            <a:ext cx="897978" cy="5824800"/>
          </a:xfrm>
          <a:prstGeom prst="rect">
            <a:avLst/>
          </a:prstGeom>
          <a:noFill/>
          <a:ln>
            <a:noFill/>
          </a:ln>
        </p:spPr>
      </p:pic>
      <p:sp>
        <p:nvSpPr>
          <p:cNvPr id="4" name="TextBox 3">
            <a:extLst>
              <a:ext uri="{FF2B5EF4-FFF2-40B4-BE49-F238E27FC236}">
                <a16:creationId xmlns:a16="http://schemas.microsoft.com/office/drawing/2014/main" id="{5949251E-B3CA-8F90-569D-5FBC28B06251}"/>
              </a:ext>
            </a:extLst>
          </p:cNvPr>
          <p:cNvSpPr txBox="1"/>
          <p:nvPr/>
        </p:nvSpPr>
        <p:spPr>
          <a:xfrm>
            <a:off x="709734" y="2033085"/>
            <a:ext cx="8593796" cy="2292935"/>
          </a:xfrm>
          <a:prstGeom prst="rect">
            <a:avLst/>
          </a:prstGeom>
          <a:noFill/>
        </p:spPr>
        <p:txBody>
          <a:bodyPr wrap="square">
            <a:spAutoFit/>
          </a:bodyPr>
          <a:lstStyle/>
          <a:p>
            <a:pPr algn="r"/>
            <a:r>
              <a:rPr lang="sv-SE" sz="3200" dirty="0">
                <a:solidFill>
                  <a:srgbClr val="2D2D2D"/>
                </a:solidFill>
                <a:latin typeface="Times New Roman" panose="02020603050405020304" pitchFamily="18" charset="0"/>
                <a:cs typeface="Times New Roman" panose="02020603050405020304" pitchFamily="18" charset="0"/>
              </a:rPr>
              <a:t>"Mjuka färdigheter är vanor och egenskaper som formar hur du arbetar på egen hand och med andra."
</a:t>
            </a:r>
            <a:endParaRPr lang="en-PL" dirty="0">
              <a:solidFill>
                <a:srgbClr val="2D2D2D"/>
              </a:solidFill>
              <a:latin typeface="Times New Roman" panose="02020603050405020304" pitchFamily="18" charset="0"/>
              <a:cs typeface="Times New Roman" panose="02020603050405020304" pitchFamily="18" charset="0"/>
            </a:endParaRPr>
          </a:p>
          <a:p>
            <a:pPr algn="r"/>
            <a:r>
              <a:rPr lang="en-PL" sz="1500" b="0" i="0" dirty="0">
                <a:solidFill>
                  <a:srgbClr val="2D2D2D"/>
                </a:solidFill>
                <a:effectLst/>
                <a:latin typeface="Times New Roman" panose="02020603050405020304" pitchFamily="18" charset="0"/>
                <a:cs typeface="Times New Roman" panose="02020603050405020304" pitchFamily="18" charset="0"/>
              </a:rPr>
              <a:t>- </a:t>
            </a:r>
            <a:r>
              <a:rPr lang="en-GB" sz="1500" b="0" i="0" dirty="0">
                <a:solidFill>
                  <a:srgbClr val="2D2D2D"/>
                </a:solidFill>
                <a:effectLst/>
                <a:latin typeface="Times New Roman" panose="02020603050405020304" pitchFamily="18" charset="0"/>
                <a:cs typeface="Times New Roman" panose="02020603050405020304" pitchFamily="18" charset="0"/>
                <a:hlinkClick r:id="rId6"/>
              </a:rPr>
              <a:t>https://ca.indeed.com/career-advice/resumes-cover-letters/hard-skills</a:t>
            </a:r>
            <a:r>
              <a:rPr lang="en-GB" sz="1500" b="0" i="0" dirty="0">
                <a:solidFill>
                  <a:srgbClr val="2D2D2D"/>
                </a:solidFill>
                <a:effectLst/>
                <a:latin typeface="Times New Roman" panose="02020603050405020304" pitchFamily="18" charset="0"/>
                <a:cs typeface="Times New Roman" panose="02020603050405020304"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65" name="Google Shape;165;p7"/>
          <p:cNvSpPr txBox="1"/>
          <p:nvPr/>
        </p:nvSpPr>
        <p:spPr>
          <a:xfrm>
            <a:off x="2166900" y="1412407"/>
            <a:ext cx="7858200" cy="804036"/>
          </a:xfrm>
          <a:prstGeom prst="rect">
            <a:avLst/>
          </a:prstGeom>
          <a:noFill/>
          <a:ln>
            <a:noFill/>
          </a:ln>
        </p:spPr>
        <p:txBody>
          <a:bodyPr spcFirstLastPara="1" wrap="square" lIns="91425" tIns="91425" rIns="91425" bIns="91425" anchor="t" anchorCtr="0">
            <a:spAutoFit/>
          </a:bodyPr>
          <a:lstStyle/>
          <a:p>
            <a:pPr lvl="0" algn="ctr">
              <a:lnSpc>
                <a:spcPct val="115000"/>
              </a:lnSpc>
              <a:buClr>
                <a:schemeClr val="dk1"/>
              </a:buClr>
              <a:buSzPts val="1100"/>
            </a:pPr>
            <a:r>
              <a:rPr lang="en-IE" sz="3500" b="1" dirty="0">
                <a:solidFill>
                  <a:schemeClr val="lt1"/>
                </a:solidFill>
                <a:latin typeface="Times New Roman" panose="02020603050405020304" pitchFamily="18" charset="0"/>
                <a:cs typeface="Times New Roman" panose="02020603050405020304" pitchFamily="18" charset="0"/>
              </a:rPr>
              <a:t>De </a:t>
            </a:r>
            <a:r>
              <a:rPr lang="en-IE" sz="3500" b="1" dirty="0" err="1">
                <a:solidFill>
                  <a:schemeClr val="lt1"/>
                </a:solidFill>
                <a:latin typeface="Times New Roman" panose="02020603050405020304" pitchFamily="18" charset="0"/>
                <a:cs typeface="Times New Roman" panose="02020603050405020304" pitchFamily="18" charset="0"/>
              </a:rPr>
              <a:t>vanligaste</a:t>
            </a:r>
            <a:r>
              <a:rPr lang="en-IE" sz="3500" b="1" dirty="0">
                <a:solidFill>
                  <a:schemeClr val="lt1"/>
                </a:solidFill>
                <a:latin typeface="Times New Roman" panose="02020603050405020304" pitchFamily="18" charset="0"/>
                <a:cs typeface="Times New Roman" panose="02020603050405020304" pitchFamily="18" charset="0"/>
              </a:rPr>
              <a:t> </a:t>
            </a:r>
            <a:r>
              <a:rPr lang="en-IE" sz="3500" b="1" dirty="0" err="1">
                <a:solidFill>
                  <a:schemeClr val="lt1"/>
                </a:solidFill>
                <a:latin typeface="Times New Roman" panose="02020603050405020304" pitchFamily="18" charset="0"/>
                <a:cs typeface="Times New Roman" panose="02020603050405020304" pitchFamily="18" charset="0"/>
              </a:rPr>
              <a:t>mjuka</a:t>
            </a:r>
            <a:r>
              <a:rPr lang="en-IE" sz="3500" b="1" dirty="0">
                <a:solidFill>
                  <a:schemeClr val="lt1"/>
                </a:solidFill>
                <a:latin typeface="Times New Roman" panose="02020603050405020304" pitchFamily="18" charset="0"/>
                <a:cs typeface="Times New Roman" panose="02020603050405020304" pitchFamily="18" charset="0"/>
              </a:rPr>
              <a:t> </a:t>
            </a:r>
            <a:r>
              <a:rPr lang="en-IE" sz="3500" b="1" dirty="0" err="1">
                <a:solidFill>
                  <a:schemeClr val="lt1"/>
                </a:solidFill>
                <a:latin typeface="Times New Roman" panose="02020603050405020304" pitchFamily="18" charset="0"/>
                <a:cs typeface="Times New Roman" panose="02020603050405020304" pitchFamily="18" charset="0"/>
              </a:rPr>
              <a:t>färdigheterna</a:t>
            </a:r>
            <a:r>
              <a:rPr lang="en-IE" sz="3500" b="1" dirty="0">
                <a:solidFill>
                  <a:schemeClr val="lt1"/>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05893B67-B7E0-B26E-51EF-1047BBA41EEB}"/>
              </a:ext>
            </a:extLst>
          </p:cNvPr>
          <p:cNvSpPr txBox="1"/>
          <p:nvPr/>
        </p:nvSpPr>
        <p:spPr>
          <a:xfrm>
            <a:off x="6395926" y="2512178"/>
            <a:ext cx="3089644" cy="2187587"/>
          </a:xfrm>
          <a:prstGeom prst="rect">
            <a:avLst/>
          </a:prstGeom>
          <a:noFill/>
        </p:spPr>
        <p:txBody>
          <a:bodyPr wrap="square">
            <a:spAutoFit/>
          </a:bodyPr>
          <a:lstStyle/>
          <a:p>
            <a:pPr lvl="0">
              <a:lnSpc>
                <a:spcPct val="115000"/>
              </a:lnSpc>
              <a:buClr>
                <a:schemeClr val="dk1"/>
              </a:buClr>
              <a:buSzPts val="1100"/>
            </a:pPr>
            <a:r>
              <a:rPr lang="sv-SE" sz="2000" dirty="0">
                <a:solidFill>
                  <a:schemeClr val="lt1"/>
                </a:solidFill>
                <a:latin typeface="Times New Roman" panose="02020603050405020304" pitchFamily="18" charset="0"/>
                <a:cs typeface="Times New Roman" panose="02020603050405020304" pitchFamily="18" charset="0"/>
              </a:rPr>
              <a:t>• Tidsplanering
•Stresshantering
•Ledarskap
•Kreativitet
•Anpassningsförmåga
</a:t>
            </a:r>
            <a:endParaRPr lang="en-IE" sz="20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5" name="TextBox 4">
            <a:extLst>
              <a:ext uri="{FF2B5EF4-FFF2-40B4-BE49-F238E27FC236}">
                <a16:creationId xmlns:a16="http://schemas.microsoft.com/office/drawing/2014/main" id="{773A4362-10F3-ADE1-B2F2-F9C00965CFCB}"/>
              </a:ext>
            </a:extLst>
          </p:cNvPr>
          <p:cNvSpPr txBox="1"/>
          <p:nvPr/>
        </p:nvSpPr>
        <p:spPr>
          <a:xfrm>
            <a:off x="3592095" y="2512178"/>
            <a:ext cx="2503905" cy="2541530"/>
          </a:xfrm>
          <a:prstGeom prst="rect">
            <a:avLst/>
          </a:prstGeom>
          <a:noFill/>
        </p:spPr>
        <p:txBody>
          <a:bodyPr wrap="square">
            <a:spAutoFit/>
          </a:bodyPr>
          <a:lstStyle/>
          <a:p>
            <a:pPr lvl="0">
              <a:lnSpc>
                <a:spcPct val="115000"/>
              </a:lnSpc>
              <a:buClr>
                <a:schemeClr val="dk1"/>
              </a:buClr>
              <a:buSzPts val="1100"/>
            </a:pPr>
            <a:r>
              <a:rPr lang="sv-SE" sz="2000" dirty="0">
                <a:solidFill>
                  <a:schemeClr val="lt1"/>
                </a:solidFill>
                <a:latin typeface="Times New Roman" panose="02020603050405020304" pitchFamily="18" charset="0"/>
                <a:cs typeface="Times New Roman" panose="02020603050405020304" pitchFamily="18" charset="0"/>
              </a:rPr>
              <a:t>•Kommunikation
•Grupparbete
• Problemlösning
• Kritiskt tänkande
• Organisatoriska färdigheter
</a:t>
            </a:r>
            <a:endParaRPr lang="en-IE" sz="2000" dirty="0">
              <a:solidFill>
                <a:schemeClr val="lt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823988" y="1252758"/>
            <a:ext cx="5143025" cy="1200288"/>
          </a:xfrm>
          <a:prstGeom prst="rect">
            <a:avLst/>
          </a:prstGeom>
          <a:noFill/>
          <a:ln>
            <a:noFill/>
          </a:ln>
        </p:spPr>
        <p:txBody>
          <a:bodyPr spcFirstLastPara="1" wrap="square" lIns="91425" tIns="45700" rIns="91425" bIns="45700" anchor="t" anchorCtr="0">
            <a:spAutoFit/>
          </a:bodyPr>
          <a:lstStyle/>
          <a:p>
            <a:pPr lvl="0"/>
            <a:r>
              <a:rPr lang="sv-SE" sz="3600" b="1" dirty="0">
                <a:solidFill>
                  <a:srgbClr val="662483"/>
                </a:solidFill>
                <a:latin typeface="Times New Roman" panose="02020603050405020304" pitchFamily="18" charset="0"/>
                <a:ea typeface="Quattrocento Sans"/>
                <a:cs typeface="Times New Roman" panose="02020603050405020304" pitchFamily="18" charset="0"/>
                <a:sym typeface="Quattrocento Sans"/>
              </a:rPr>
              <a:t>SÄTT ATT BEDÖMA DINA FÄRDIGHETER</a:t>
            </a:r>
            <a:r>
              <a:rPr lang="en-IE" sz="3600" b="1" dirty="0">
                <a:solidFill>
                  <a:srgbClr val="662483"/>
                </a:solidFill>
                <a:latin typeface="Times New Roman" panose="02020603050405020304" pitchFamily="18" charset="0"/>
                <a:ea typeface="Quattrocento Sans"/>
                <a:cs typeface="Times New Roman" panose="02020603050405020304" pitchFamily="18" charset="0"/>
                <a:sym typeface="Quattrocento Sans"/>
              </a:rPr>
              <a:t>:</a:t>
            </a:r>
            <a:endParaRPr sz="3600" b="1" dirty="0">
              <a:solidFill>
                <a:srgbClr val="662483"/>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730597"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823988" y="2700584"/>
            <a:ext cx="7351053" cy="3016180"/>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sv-SE" sz="2000" dirty="0">
                <a:solidFill>
                  <a:schemeClr val="dk1"/>
                </a:solidFill>
                <a:latin typeface="Times New Roman" panose="02020603050405020304" pitchFamily="18" charset="0"/>
                <a:cs typeface="Times New Roman" panose="02020603050405020304" pitchFamily="18" charset="0"/>
              </a:rPr>
              <a:t>• Gör en lista över alla dina hårda och mjuka färdigheter.
• Betygsätt dina färdigheter med hjälp av en skala - det kan vara en skala från 1 till 10.
• Tänk på vad du alltid har varit bra på.
• Be dina vänner, familj, ex-kollegor, ex-chefer om feedback.
• Dyk ner i dina tidigare utvecklingssamtal.
• I slutändan, prioritera vilka färdigheter du vill arbeta med!
</a:t>
            </a:r>
            <a:endParaRPr sz="1900" dirty="0">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0"/>
            <a:ext cx="12191746" cy="6858000"/>
          </a:xfrm>
          <a:prstGeom prst="rect">
            <a:avLst/>
          </a:prstGeom>
          <a:solidFill>
            <a:srgbClr val="BE1522"/>
          </a:solidFill>
          <a:ln>
            <a:noFill/>
          </a:ln>
        </p:spPr>
      </p:pic>
      <p:sp>
        <p:nvSpPr>
          <p:cNvPr id="197" name="Google Shape;197;p10"/>
          <p:cNvSpPr txBox="1"/>
          <p:nvPr/>
        </p:nvSpPr>
        <p:spPr>
          <a:xfrm>
            <a:off x="2490150" y="1430675"/>
            <a:ext cx="7211700" cy="1200288"/>
          </a:xfrm>
          <a:prstGeom prst="rect">
            <a:avLst/>
          </a:prstGeom>
          <a:noFill/>
          <a:ln>
            <a:noFill/>
          </a:ln>
        </p:spPr>
        <p:txBody>
          <a:bodyPr spcFirstLastPara="1" wrap="square" lIns="91425" tIns="45700" rIns="91425" bIns="45700" anchor="t" anchorCtr="0">
            <a:spAutoFit/>
          </a:bodyPr>
          <a:lstStyle/>
          <a:p>
            <a:pPr lvl="0" algn="ctr"/>
            <a:r>
              <a:rPr lang="en-IE" sz="3600" b="1" dirty="0">
                <a:solidFill>
                  <a:schemeClr val="lt1"/>
                </a:solidFill>
                <a:latin typeface="Times New Roman" panose="02020603050405020304" pitchFamily="18" charset="0"/>
                <a:ea typeface="Quattrocento Sans"/>
                <a:cs typeface="Times New Roman" panose="02020603050405020304" pitchFamily="18" charset="0"/>
                <a:sym typeface="Quattrocento Sans"/>
              </a:rPr>
              <a:t>FÖR MER INFORMATION
</a:t>
            </a:r>
            <a:endParaRPr sz="3600" b="1" dirty="0">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1683993" y="2621025"/>
            <a:ext cx="8824014" cy="1724288"/>
          </a:xfrm>
          <a:prstGeom prst="rect">
            <a:avLst/>
          </a:prstGeom>
          <a:noFill/>
          <a:ln>
            <a:noFill/>
          </a:ln>
        </p:spPr>
        <p:txBody>
          <a:bodyPr spcFirstLastPara="1" wrap="square" lIns="91425" tIns="91425" rIns="91425" bIns="91425" anchor="t" anchorCtr="0">
            <a:spAutoFit/>
          </a:bodyPr>
          <a:lstStyle/>
          <a:p>
            <a:pPr lvl="0" algn="ctr">
              <a:lnSpc>
                <a:spcPct val="115000"/>
              </a:lnSpc>
            </a:pPr>
            <a:r>
              <a:rPr lang="sv-SE" sz="2400" dirty="0">
                <a:solidFill>
                  <a:schemeClr val="lt1"/>
                </a:solidFill>
                <a:latin typeface="Times New Roman" panose="02020603050405020304" pitchFamily="18" charset="0"/>
                <a:cs typeface="Times New Roman" panose="02020603050405020304" pitchFamily="18" charset="0"/>
              </a:rPr>
              <a:t>För att lära dig mer om mjuka och hårda färdigheter, 
och hur man bedömer dem, besök Indeed.com 
</a:t>
            </a:r>
            <a:r>
              <a:rPr lang="en-IE" sz="2400" dirty="0">
                <a:solidFill>
                  <a:schemeClr val="lt1"/>
                </a:solidFill>
                <a:latin typeface="Times New Roman" panose="02020603050405020304" pitchFamily="18" charset="0"/>
                <a:cs typeface="Times New Roman" panose="02020603050405020304" pitchFamily="18" charset="0"/>
                <a:hlinkClick r:id="rId6"/>
              </a:rPr>
              <a:t>https://ca.indeed.com/career-advice/resumes-cover-letters/hard-skills</a:t>
            </a:r>
            <a:endParaRPr lang="en-IE" sz="2400" dirty="0">
              <a:solidFill>
                <a:schemeClr val="lt1"/>
              </a:solidFill>
              <a:latin typeface="Times New Roman" panose="02020603050405020304" pitchFamily="18" charset="0"/>
              <a:cs typeface="Times New Roman" panose="02020603050405020304" pitchFamily="18" charset="0"/>
            </a:endParaRPr>
          </a:p>
          <a:p>
            <a:pPr marL="0" lvl="0" indent="0" algn="l" rtl="0">
              <a:lnSpc>
                <a:spcPct val="115000"/>
              </a:lnSpc>
              <a:spcBef>
                <a:spcPts val="0"/>
              </a:spcBef>
              <a:spcAft>
                <a:spcPts val="0"/>
              </a:spcAft>
              <a:buNone/>
            </a:pPr>
            <a:endParaRPr sz="1500" dirty="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525</Words>
  <Application>Microsoft Office PowerPoint</Application>
  <PresentationFormat>Bredbild</PresentationFormat>
  <Paragraphs>26</Paragraphs>
  <Slides>10</Slides>
  <Notes>10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10</vt:i4>
      </vt:variant>
    </vt:vector>
  </HeadingPairs>
  <TitlesOfParts>
    <vt:vector size="17" baseType="lpstr">
      <vt:lpstr>Calibri</vt:lpstr>
      <vt:lpstr>Arial</vt:lpstr>
      <vt:lpstr>Times</vt:lpstr>
      <vt:lpstr>Quattrocento Sans</vt:lpstr>
      <vt:lpstr>Times New Roman</vt:lpstr>
      <vt:lpstr>Fjalla One</vt:lpstr>
      <vt:lpstr>Office Theme</vt:lpstr>
      <vt:lpstr>PowerPoint-presentation</vt:lpstr>
      <vt:lpstr>PowerPoint-presentation</vt:lpstr>
      <vt:lpstr>PowerPoint-presentation</vt:lpstr>
      <vt:lpstr>HÅRDA FÄRDIGHETER
</vt:lpstr>
      <vt:lpstr>PowerPoint-presentation</vt:lpstr>
      <vt:lpstr>MJUKA FÄRDIGHETER
</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ingmarie Rohdin</cp:lastModifiedBy>
  <cp:revision>5</cp:revision>
  <dcterms:created xsi:type="dcterms:W3CDTF">2021-04-20T08:47:25Z</dcterms:created>
  <dcterms:modified xsi:type="dcterms:W3CDTF">2023-04-10T09:01:59Z</dcterms:modified>
</cp:coreProperties>
</file>