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Quattrocento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hyeRbBhLsaCXsuttiu0+kNScz8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regular.fntdata"/><Relationship Id="rId14" Type="http://schemas.openxmlformats.org/officeDocument/2006/relationships/slide" Target="slides/slide10.xml"/><Relationship Id="rId17" Type="http://schemas.openxmlformats.org/officeDocument/2006/relationships/font" Target="fonts/QuattrocentoSans-italic.fntdata"/><Relationship Id="rId16" Type="http://schemas.openxmlformats.org/officeDocument/2006/relationships/font" Target="fonts/QuattrocentoSans-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a.indeed.com/career-advice/resumes-cover-letters/hard-skills" TargetMode="External"/><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png"/><Relationship Id="rId7"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4.jpg"/><Relationship Id="rId5" Type="http://schemas.openxmlformats.org/officeDocument/2006/relationships/image" Target="../media/image9.png"/><Relationship Id="rId6" Type="http://schemas.openxmlformats.org/officeDocument/2006/relationships/hyperlink" Target="https://ca.indeed.com/career-advice/resumes-cover-letters/hard-skill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7.jpg"/><Relationship Id="rId5" Type="http://schemas.openxmlformats.org/officeDocument/2006/relationships/image" Target="../media/image14.jpg"/><Relationship Id="rId6" Type="http://schemas.openxmlformats.org/officeDocument/2006/relationships/hyperlink" Target="https://ca.indeed.com/career-advice/resumes-cover-letters/hard-skill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35341" y="6255161"/>
            <a:ext cx="1964299" cy="412100"/>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2137563" y="1511209"/>
            <a:ext cx="7916873" cy="3835582"/>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8"/>
          <p:cNvSpPr txBox="1"/>
          <p:nvPr/>
        </p:nvSpPr>
        <p:spPr>
          <a:xfrm>
            <a:off x="5185019" y="6117074"/>
            <a:ext cx="6771600" cy="554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IE" sz="1000" u="none" cap="none" strike="noStrike">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2021-1-SE01-KA220-VET-000032922</a:t>
            </a:r>
            <a:endParaRPr b="0" i="0" sz="1400" u="none" cap="none" strike="noStrike">
              <a:solidFill>
                <a:srgbClr val="000000"/>
              </a:solidFill>
              <a:latin typeface="Arial"/>
              <a:ea typeface="Arial"/>
              <a:cs typeface="Arial"/>
              <a:sym typeface="Arial"/>
            </a:endParaRPr>
          </a:p>
        </p:txBody>
      </p:sp>
      <p:pic>
        <p:nvPicPr>
          <p:cNvPr id="196" name="Google Shape;196;p18"/>
          <p:cNvPicPr preferRelativeResize="0"/>
          <p:nvPr/>
        </p:nvPicPr>
        <p:blipFill rotWithShape="1">
          <a:blip r:embed="rId3">
            <a:alphaModFix/>
          </a:blip>
          <a:srcRect b="0" l="0" r="0" t="0"/>
          <a:stretch/>
        </p:blipFill>
        <p:spPr>
          <a:xfrm>
            <a:off x="4191000" y="974011"/>
            <a:ext cx="3810001" cy="1899479"/>
          </a:xfrm>
          <a:prstGeom prst="rect">
            <a:avLst/>
          </a:prstGeom>
          <a:noFill/>
          <a:ln>
            <a:noFill/>
          </a:ln>
        </p:spPr>
      </p:pic>
      <p:sp>
        <p:nvSpPr>
          <p:cNvPr id="197" name="Google Shape;197;p18"/>
          <p:cNvSpPr/>
          <p:nvPr/>
        </p:nvSpPr>
        <p:spPr>
          <a:xfrm>
            <a:off x="10353554" y="57149"/>
            <a:ext cx="1838400" cy="79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98" name="Google Shape;198;p18"/>
          <p:cNvSpPr/>
          <p:nvPr/>
        </p:nvSpPr>
        <p:spPr>
          <a:xfrm>
            <a:off x="10827521" y="138329"/>
            <a:ext cx="1364400" cy="35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9" name="Google Shape;199;p18"/>
          <p:cNvPicPr preferRelativeResize="0"/>
          <p:nvPr/>
        </p:nvPicPr>
        <p:blipFill rotWithShape="1">
          <a:blip r:embed="rId4">
            <a:alphaModFix/>
          </a:blip>
          <a:srcRect b="0" l="0" r="0" t="0"/>
          <a:stretch/>
        </p:blipFill>
        <p:spPr>
          <a:xfrm>
            <a:off x="11002357" y="219532"/>
            <a:ext cx="1013549" cy="181798"/>
          </a:xfrm>
          <a:prstGeom prst="rect">
            <a:avLst/>
          </a:prstGeom>
          <a:noFill/>
          <a:ln>
            <a:noFill/>
          </a:ln>
        </p:spPr>
      </p:pic>
      <p:pic>
        <p:nvPicPr>
          <p:cNvPr id="200" name="Google Shape;200;p18"/>
          <p:cNvPicPr preferRelativeResize="0"/>
          <p:nvPr/>
        </p:nvPicPr>
        <p:blipFill rotWithShape="1">
          <a:blip r:embed="rId5">
            <a:alphaModFix/>
          </a:blip>
          <a:srcRect b="0" l="0" r="0" t="0"/>
          <a:stretch/>
        </p:blipFill>
        <p:spPr>
          <a:xfrm>
            <a:off x="2297323" y="3690456"/>
            <a:ext cx="7597357" cy="1609649"/>
          </a:xfrm>
          <a:prstGeom prst="rect">
            <a:avLst/>
          </a:prstGeom>
          <a:noFill/>
          <a:ln>
            <a:noFill/>
          </a:ln>
        </p:spPr>
      </p:pic>
      <p:pic>
        <p:nvPicPr>
          <p:cNvPr id="201" name="Google Shape;201;p18"/>
          <p:cNvPicPr preferRelativeResize="0"/>
          <p:nvPr/>
        </p:nvPicPr>
        <p:blipFill rotWithShape="1">
          <a:blip r:embed="rId6">
            <a:alphaModFix/>
          </a:blip>
          <a:srcRect b="0" l="0" r="0" t="0"/>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nvSpPr>
        <p:spPr>
          <a:xfrm>
            <a:off x="145913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txBox="1"/>
          <p:nvPr/>
        </p:nvSpPr>
        <p:spPr>
          <a:xfrm>
            <a:off x="3989883"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txBox="1"/>
          <p:nvPr/>
        </p:nvSpPr>
        <p:spPr>
          <a:xfrm>
            <a:off x="1803086" y="2336853"/>
            <a:ext cx="1681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txBox="1"/>
          <p:nvPr/>
        </p:nvSpPr>
        <p:spPr>
          <a:xfrm>
            <a:off x="9051388"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96" name="Google Shape;96;p2"/>
          <p:cNvSpPr txBox="1"/>
          <p:nvPr/>
        </p:nvSpPr>
        <p:spPr>
          <a:xfrm>
            <a:off x="3475509" y="953543"/>
            <a:ext cx="5125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Hdbchdcbhwdcbdwhc wdhbc hwdc hd chc hc hc hd chdc condhdclhwdbcdhbcw</a:t>
            </a:r>
            <a:endParaRPr b="0" i="0" sz="1400" u="none" cap="none" strike="noStrike">
              <a:solidFill>
                <a:srgbClr val="000000"/>
              </a:solidFill>
              <a:latin typeface="Arial"/>
              <a:ea typeface="Arial"/>
              <a:cs typeface="Arial"/>
              <a:sym typeface="Arial"/>
            </a:endParaRPr>
          </a:p>
        </p:txBody>
      </p:sp>
      <p:sp>
        <p:nvSpPr>
          <p:cNvPr id="97" name="Google Shape;97;p2"/>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pic>
        <p:nvPicPr>
          <p:cNvPr id="99" name="Google Shape;99;p2"/>
          <p:cNvPicPr preferRelativeResize="0"/>
          <p:nvPr/>
        </p:nvPicPr>
        <p:blipFill rotWithShape="1">
          <a:blip r:embed="rId3">
            <a:alphaModFix/>
          </a:blip>
          <a:srcRect b="0" l="0" r="0" t="0"/>
          <a:stretch/>
        </p:blipFill>
        <p:spPr>
          <a:xfrm>
            <a:off x="11068051" y="174274"/>
            <a:ext cx="1013552" cy="181798"/>
          </a:xfrm>
          <a:prstGeom prst="rect">
            <a:avLst/>
          </a:prstGeom>
          <a:noFill/>
          <a:ln>
            <a:noFill/>
          </a:ln>
        </p:spPr>
      </p:pic>
      <p:pic>
        <p:nvPicPr>
          <p:cNvPr id="100" name="Google Shape;100;p2"/>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sp>
        <p:nvSpPr>
          <p:cNvPr id="101" name="Google Shape;101;p2"/>
          <p:cNvSpPr txBox="1"/>
          <p:nvPr/>
        </p:nvSpPr>
        <p:spPr>
          <a:xfrm>
            <a:off x="4572000" y="1343025"/>
            <a:ext cx="764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2" name="Google Shape;102;p2"/>
          <p:cNvSpPr txBox="1"/>
          <p:nvPr/>
        </p:nvSpPr>
        <p:spPr>
          <a:xfrm>
            <a:off x="1217490" y="368433"/>
            <a:ext cx="8929800" cy="16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sng" cap="none" strike="noStrike">
                <a:solidFill>
                  <a:srgbClr val="000000"/>
                </a:solidFill>
                <a:latin typeface="Times New Roman"/>
                <a:ea typeface="Times New Roman"/>
                <a:cs typeface="Times New Roman"/>
                <a:sym typeface="Times New Roman"/>
              </a:rPr>
              <a:t>FÄHIGKEITEN FÜR DIE FERNARBEITSSUCHE</a:t>
            </a:r>
            <a:endParaRPr/>
          </a:p>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rgbClr val="000000"/>
                </a:solidFill>
                <a:latin typeface="Times New Roman"/>
                <a:ea typeface="Times New Roman"/>
                <a:cs typeface="Times New Roman"/>
                <a:sym typeface="Times New Roman"/>
              </a:rPr>
              <a:t>WIE KÖNNEN SIE IHRE EIGENEN FÄHIGKEITEN BEURTEILEN?</a:t>
            </a:r>
            <a:endParaRPr b="1" i="0" sz="23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300"/>
              <a:buFont typeface="Arial"/>
              <a:buNone/>
            </a:pPr>
            <a:r>
              <a:t/>
            </a:r>
            <a:endParaRPr b="1" i="1" sz="2300" u="none" cap="none" strike="noStrike">
              <a:solidFill>
                <a:srgbClr val="000000"/>
              </a:solidFill>
              <a:latin typeface="Calibri"/>
              <a:ea typeface="Calibri"/>
              <a:cs typeface="Calibri"/>
              <a:sym typeface="Calibri"/>
            </a:endParaRPr>
          </a:p>
        </p:txBody>
      </p:sp>
      <p:sp>
        <p:nvSpPr>
          <p:cNvPr id="103" name="Google Shape;103;p2"/>
          <p:cNvSpPr txBox="1"/>
          <p:nvPr/>
        </p:nvSpPr>
        <p:spPr>
          <a:xfrm>
            <a:off x="1418881" y="2844830"/>
            <a:ext cx="9354300" cy="905100"/>
          </a:xfrm>
          <a:prstGeom prst="rect">
            <a:avLst/>
          </a:prstGeom>
          <a:noFill/>
          <a:ln>
            <a:noFill/>
          </a:ln>
        </p:spPr>
        <p:txBody>
          <a:bodyPr anchorCtr="0" anchor="t" bIns="91425" lIns="91425" spcFirstLastPara="1" rIns="91425" wrap="square" tIns="91425">
            <a:noAutofit/>
          </a:bodyPr>
          <a:lstStyle/>
          <a:p>
            <a:pPr indent="0" lvl="0" marL="0" marR="0" rtl="0" algn="just">
              <a:lnSpc>
                <a:spcPct val="110000"/>
              </a:lnSpc>
              <a:spcBef>
                <a:spcPts val="3000"/>
              </a:spcBef>
              <a:spcAft>
                <a:spcPts val="0"/>
              </a:spcAft>
              <a:buClr>
                <a:schemeClr val="dk1"/>
              </a:buClr>
              <a:buSzPts val="1100"/>
              <a:buFont typeface="Arial"/>
              <a:buNone/>
            </a:pPr>
            <a:r>
              <a:rPr b="1" i="0" lang="en-IE" sz="2600" u="none" cap="none" strike="noStrike">
                <a:solidFill>
                  <a:srgbClr val="FF0000"/>
                </a:solidFill>
                <a:latin typeface="Times"/>
                <a:ea typeface="Times"/>
                <a:cs typeface="Times"/>
                <a:sym typeface="Times"/>
              </a:rPr>
              <a:t>"Erfolg hat nicht immer etwas mit Großartigkeit zu tun. Es geht um Beständigkeit. Konstante harte Arbeit führt zum Erfolg. Großartigkeit wird kommen."</a:t>
            </a:r>
            <a:endParaRPr b="1" i="1" sz="2250" u="none" cap="none" strike="noStrike">
              <a:solidFill>
                <a:srgbClr val="FF0000"/>
              </a:solidFill>
              <a:latin typeface="Times"/>
              <a:ea typeface="Times"/>
              <a:cs typeface="Times"/>
              <a:sym typeface="Times"/>
            </a:endParaRPr>
          </a:p>
          <a:p>
            <a:pPr indent="0" lvl="0" marL="0" marR="0" rtl="0" algn="l">
              <a:lnSpc>
                <a:spcPct val="110000"/>
              </a:lnSpc>
              <a:spcBef>
                <a:spcPts val="3000"/>
              </a:spcBef>
              <a:spcAft>
                <a:spcPts val="0"/>
              </a:spcAft>
              <a:buClr>
                <a:schemeClr val="dk1"/>
              </a:buClr>
              <a:buSzPts val="1100"/>
              <a:buFont typeface="Arial"/>
              <a:buNone/>
            </a:pPr>
            <a:r>
              <a:rPr b="1" i="1" lang="en-IE" sz="2250" u="none" cap="none" strike="noStrike">
                <a:solidFill>
                  <a:srgbClr val="7030A0"/>
                </a:solidFill>
                <a:latin typeface="Times New Roman"/>
                <a:ea typeface="Times New Roman"/>
                <a:cs typeface="Times New Roman"/>
                <a:sym typeface="Times New Roman"/>
              </a:rPr>
              <a:t>- Dwayne Johnson</a:t>
            </a:r>
            <a:endParaRPr b="0" i="0" sz="2200" u="none" cap="none" strike="noStrike">
              <a:solidFill>
                <a:srgbClr val="7030A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09" name="Google Shape;109;p3"/>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10" name="Google Shape;110;p3"/>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11" name="Google Shape;111;p3"/>
          <p:cNvSpPr/>
          <p:nvPr/>
        </p:nvSpPr>
        <p:spPr>
          <a:xfrm>
            <a:off x="2293620" y="1257622"/>
            <a:ext cx="7664221"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3"/>
          <p:cNvSpPr txBox="1"/>
          <p:nvPr/>
        </p:nvSpPr>
        <p:spPr>
          <a:xfrm>
            <a:off x="3033005" y="1439495"/>
            <a:ext cx="61260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IE" sz="3300" u="none" cap="none" strike="noStrike">
                <a:solidFill>
                  <a:srgbClr val="BE1522"/>
                </a:solidFill>
                <a:latin typeface="Times New Roman"/>
                <a:ea typeface="Times New Roman"/>
                <a:cs typeface="Times New Roman"/>
                <a:sym typeface="Times New Roman"/>
              </a:rPr>
              <a:t>BEWERTUNG DER FÄHIGKEITEN</a:t>
            </a:r>
            <a:endParaRPr b="1" i="0" sz="3300" u="none" cap="none" strike="noStrike">
              <a:solidFill>
                <a:srgbClr val="BE1522"/>
              </a:solidFill>
              <a:latin typeface="Times New Roman"/>
              <a:ea typeface="Times New Roman"/>
              <a:cs typeface="Times New Roman"/>
              <a:sym typeface="Times New Roman"/>
            </a:endParaRPr>
          </a:p>
        </p:txBody>
      </p:sp>
      <p:sp>
        <p:nvSpPr>
          <p:cNvPr id="113" name="Google Shape;113;p3"/>
          <p:cNvSpPr txBox="1"/>
          <p:nvPr/>
        </p:nvSpPr>
        <p:spPr>
          <a:xfrm>
            <a:off x="2367349" y="2486894"/>
            <a:ext cx="7516800" cy="218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Quattrocento Sans"/>
              <a:buNone/>
            </a:pPr>
            <a:r>
              <a:rPr b="0" i="0" lang="en-IE" sz="1700" u="none" cap="none" strike="noStrike">
                <a:solidFill>
                  <a:schemeClr val="dk1"/>
                </a:solidFill>
                <a:latin typeface="Times New Roman"/>
                <a:ea typeface="Times New Roman"/>
                <a:cs typeface="Times New Roman"/>
                <a:sym typeface="Times New Roman"/>
              </a:rPr>
              <a:t>Die Bewertung Ihrer Fähigkeiten ist von entscheidender Bedeutung, wenn Sie sich um einen Fernarbeitsplatz bemühen. Die Bewertung unserer Fähigkeiten kann uns helfen, uns selbst besser zu verstehen, was später zu einer persönlichen Entwicklung führen kann. Wenn Sie sich selbst wirklich verstehen und wissen, welche Fähigkeiten Sie haben, können Sie auch eine vielversprechende Karriere starten! </a:t>
            </a:r>
            <a:r>
              <a:rPr b="1" i="0" lang="en-IE" sz="1700" u="none" cap="none" strike="noStrike">
                <a:solidFill>
                  <a:schemeClr val="dk1"/>
                </a:solidFill>
                <a:latin typeface="Times New Roman"/>
                <a:ea typeface="Times New Roman"/>
                <a:cs typeface="Times New Roman"/>
                <a:sym typeface="Times New Roman"/>
              </a:rPr>
              <a:t>Die Bewertung Ihrer Fähigkeiten kann Ihnen also helfen, Ihre bereits vorhandenen Fähigkeiten zu verbessern und zu nutzen, aber auch neue zu entwickeln, die Ihnen bei der Suche nach einem neuen Karriereweg helfen könnten.</a:t>
            </a:r>
            <a:endParaRPr b="1" i="0" u="none" cap="none" strike="noStrike">
              <a:solidFill>
                <a:srgbClr val="000000"/>
              </a:solidFill>
              <a:latin typeface="Times New Roman"/>
              <a:ea typeface="Times New Roman"/>
              <a:cs typeface="Times New Roman"/>
              <a:sym typeface="Times New Roman"/>
            </a:endParaRPr>
          </a:p>
        </p:txBody>
      </p:sp>
      <p:pic>
        <p:nvPicPr>
          <p:cNvPr id="114" name="Google Shape;114;p3"/>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15" name="Google Shape;115;p3"/>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2637423" y="1496864"/>
            <a:ext cx="3458577"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E1522"/>
              </a:buClr>
              <a:buSzPts val="3600"/>
              <a:buFont typeface="Quattrocento Sans"/>
              <a:buNone/>
            </a:pPr>
            <a:r>
              <a:rPr b="1" lang="en-IE" sz="3600">
                <a:solidFill>
                  <a:srgbClr val="BE1522"/>
                </a:solidFill>
                <a:latin typeface="Times New Roman"/>
                <a:ea typeface="Times New Roman"/>
                <a:cs typeface="Times New Roman"/>
                <a:sym typeface="Times New Roman"/>
              </a:rPr>
              <a:t>HARD SKILLS</a:t>
            </a:r>
            <a:endParaRPr>
              <a:latin typeface="Times New Roman"/>
              <a:ea typeface="Times New Roman"/>
              <a:cs typeface="Times New Roman"/>
              <a:sym typeface="Times New Roman"/>
            </a:endParaRPr>
          </a:p>
        </p:txBody>
      </p:sp>
      <p:sp>
        <p:nvSpPr>
          <p:cNvPr id="121" name="Google Shape;121;p4"/>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2" name="Google Shape;122;p4"/>
          <p:cNvSpPr txBox="1"/>
          <p:nvPr/>
        </p:nvSpPr>
        <p:spPr>
          <a:xfrm flipH="1">
            <a:off x="2637423" y="3288999"/>
            <a:ext cx="8664985" cy="15804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b="0" i="0" lang="en-IE" sz="3200" u="none" cap="none" strike="noStrike">
                <a:solidFill>
                  <a:srgbClr val="2D2D2D"/>
                </a:solidFill>
                <a:latin typeface="Times New Roman"/>
                <a:ea typeface="Times New Roman"/>
                <a:cs typeface="Times New Roman"/>
                <a:sym typeface="Times New Roman"/>
              </a:rPr>
              <a:t>"Hard Skills beinhalten technisches Wissen oder Training. Die Menschen erwerben dieses Wissen und diese Ausbildung durch Lebenserfahrung". </a:t>
            </a:r>
            <a:endParaRPr/>
          </a:p>
          <a:p>
            <a:pPr indent="0" lvl="0" marL="0" marR="0" rtl="0" algn="l">
              <a:lnSpc>
                <a:spcPct val="115000"/>
              </a:lnSpc>
              <a:spcBef>
                <a:spcPts val="0"/>
              </a:spcBef>
              <a:spcAft>
                <a:spcPts val="0"/>
              </a:spcAft>
              <a:buClr>
                <a:schemeClr val="dk1"/>
              </a:buClr>
              <a:buSzPts val="1100"/>
              <a:buFont typeface="Arial"/>
              <a:buNone/>
            </a:pPr>
            <a:r>
              <a:t/>
            </a:r>
            <a:endParaRPr b="0" i="0" sz="3200" u="none" cap="none" strike="noStrike">
              <a:solidFill>
                <a:srgbClr val="2D2D2D"/>
              </a:solidFill>
              <a:latin typeface="Times New Roman"/>
              <a:ea typeface="Times New Roman"/>
              <a:cs typeface="Times New Roman"/>
              <a:sym typeface="Times New Roman"/>
            </a:endParaRPr>
          </a:p>
          <a:p>
            <a:pPr indent="-342900" lvl="0" marL="342900" marR="0" rtl="0" algn="l">
              <a:lnSpc>
                <a:spcPct val="115000"/>
              </a:lnSpc>
              <a:spcBef>
                <a:spcPts val="0"/>
              </a:spcBef>
              <a:spcAft>
                <a:spcPts val="0"/>
              </a:spcAft>
              <a:buClr>
                <a:schemeClr val="dk1"/>
              </a:buClr>
              <a:buSzPts val="1100"/>
              <a:buFont typeface="Arial"/>
              <a:buChar char="-"/>
            </a:pPr>
            <a:r>
              <a:rPr b="0" i="0" lang="en-IE" sz="1500" u="sng" cap="none" strike="noStrike">
                <a:solidFill>
                  <a:srgbClr val="2D2D2D"/>
                </a:solidFill>
                <a:latin typeface="Times New Roman"/>
                <a:ea typeface="Times New Roman"/>
                <a:cs typeface="Times New Roman"/>
                <a:sym typeface="Times New Roman"/>
                <a:hlinkClick r:id="rId3">
                  <a:extLst>
                    <a:ext uri="{A12FA001-AC4F-418D-AE19-62706E023703}">
                      <ahyp:hlinkClr val="tx"/>
                    </a:ext>
                  </a:extLst>
                </a:hlinkClick>
              </a:rPr>
              <a:t>https://ca.indeed.com/career-advice/resumes-cover-letters/hard-skills</a:t>
            </a:r>
            <a:endParaRPr b="0" i="0" sz="1500" u="none" cap="none" strike="noStrike">
              <a:solidFill>
                <a:srgbClr val="2D2D2D"/>
              </a:solidFill>
              <a:latin typeface="Times New Roman"/>
              <a:ea typeface="Times New Roman"/>
              <a:cs typeface="Times New Roman"/>
              <a:sym typeface="Times New Roman"/>
            </a:endParaRPr>
          </a:p>
          <a:p>
            <a:pPr indent="-273050" lvl="0" marL="342900" marR="0" rtl="0" algn="l">
              <a:lnSpc>
                <a:spcPct val="115000"/>
              </a:lnSpc>
              <a:spcBef>
                <a:spcPts val="0"/>
              </a:spcBef>
              <a:spcAft>
                <a:spcPts val="0"/>
              </a:spcAft>
              <a:buClr>
                <a:schemeClr val="dk1"/>
              </a:buClr>
              <a:buSzPts val="1100"/>
              <a:buFont typeface="Arial"/>
              <a:buNone/>
            </a:pPr>
            <a:r>
              <a:t/>
            </a:r>
            <a:endParaRPr b="0" i="0" sz="2000" u="none" cap="none" strike="noStrike">
              <a:solidFill>
                <a:srgbClr val="000000"/>
              </a:solidFill>
              <a:latin typeface="Times New Roman"/>
              <a:ea typeface="Times New Roman"/>
              <a:cs typeface="Times New Roman"/>
              <a:sym typeface="Times New Roman"/>
            </a:endParaRPr>
          </a:p>
        </p:txBody>
      </p:sp>
      <p:sp>
        <p:nvSpPr>
          <p:cNvPr id="123" name="Google Shape;123;p4"/>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4" name="Google Shape;124;p4"/>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5" name="Google Shape;125;p4"/>
          <p:cNvSpPr txBox="1"/>
          <p:nvPr/>
        </p:nvSpPr>
        <p:spPr>
          <a:xfrm>
            <a:off x="2251311" y="5158500"/>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6" name="Google Shape;12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7" name="Google Shape;127;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28" name="Google Shape;128;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29" name="Google Shape;129;p4"/>
          <p:cNvPicPr preferRelativeResize="0"/>
          <p:nvPr/>
        </p:nvPicPr>
        <p:blipFill rotWithShape="1">
          <a:blip r:embed="rId5">
            <a:alphaModFix/>
          </a:blip>
          <a:srcRect b="0" l="0" r="0" t="1926"/>
          <a:stretch/>
        </p:blipFill>
        <p:spPr>
          <a:xfrm>
            <a:off x="1045611" y="0"/>
            <a:ext cx="897978" cy="5820508"/>
          </a:xfrm>
          <a:prstGeom prst="rect">
            <a:avLst/>
          </a:prstGeom>
          <a:noFill/>
          <a:ln>
            <a:noFill/>
          </a:ln>
        </p:spPr>
      </p:pic>
      <p:pic>
        <p:nvPicPr>
          <p:cNvPr id="130" name="Google Shape;130;p4"/>
          <p:cNvPicPr preferRelativeResize="0"/>
          <p:nvPr/>
        </p:nvPicPr>
        <p:blipFill rotWithShape="1">
          <a:blip r:embed="rId6">
            <a:alphaModFix/>
          </a:blip>
          <a:srcRect b="0" l="0" r="0" t="0"/>
          <a:stretch/>
        </p:blipFill>
        <p:spPr>
          <a:xfrm>
            <a:off x="11002357" y="219532"/>
            <a:ext cx="1013552" cy="181798"/>
          </a:xfrm>
          <a:prstGeom prst="rect">
            <a:avLst/>
          </a:prstGeom>
          <a:noFill/>
          <a:ln>
            <a:noFill/>
          </a:ln>
        </p:spPr>
      </p:pic>
      <p:pic>
        <p:nvPicPr>
          <p:cNvPr id="131" name="Google Shape;131;p4"/>
          <p:cNvPicPr preferRelativeResize="0"/>
          <p:nvPr/>
        </p:nvPicPr>
        <p:blipFill rotWithShape="1">
          <a:blip r:embed="rId7">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6"/>
          <p:cNvPicPr preferRelativeResize="0"/>
          <p:nvPr/>
        </p:nvPicPr>
        <p:blipFill rotWithShape="1">
          <a:blip r:embed="rId3">
            <a:alphaModFix/>
          </a:blip>
          <a:srcRect b="0" l="0" r="0" t="0"/>
          <a:stretch/>
        </p:blipFill>
        <p:spPr>
          <a:xfrm>
            <a:off x="0" y="3217"/>
            <a:ext cx="12192000" cy="6858000"/>
          </a:xfrm>
          <a:prstGeom prst="rect">
            <a:avLst/>
          </a:prstGeom>
          <a:noFill/>
          <a:ln>
            <a:noFill/>
          </a:ln>
        </p:spPr>
      </p:pic>
      <p:sp>
        <p:nvSpPr>
          <p:cNvPr id="137" name="Google Shape;137;p6"/>
          <p:cNvSpPr txBox="1"/>
          <p:nvPr/>
        </p:nvSpPr>
        <p:spPr>
          <a:xfrm>
            <a:off x="8228037" y="2211031"/>
            <a:ext cx="17652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t/>
            </a:r>
            <a:endParaRPr b="0" i="0" sz="1400" u="none" cap="none" strike="noStrike">
              <a:solidFill>
                <a:srgbClr val="000000"/>
              </a:solidFill>
              <a:latin typeface="Arial"/>
              <a:ea typeface="Arial"/>
              <a:cs typeface="Arial"/>
              <a:sym typeface="Arial"/>
            </a:endParaRPr>
          </a:p>
        </p:txBody>
      </p:sp>
      <p:sp>
        <p:nvSpPr>
          <p:cNvPr id="138" name="Google Shape;138;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39" name="Google Shape;139;p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0" name="Google Shape;140;p6"/>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141" name="Google Shape;141;p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42" name="Google Shape;142;p6"/>
          <p:cNvSpPr txBox="1"/>
          <p:nvPr/>
        </p:nvSpPr>
        <p:spPr>
          <a:xfrm>
            <a:off x="2631948" y="1603795"/>
            <a:ext cx="6928103" cy="804036"/>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1" i="0" lang="en-IE" sz="3500" u="none" cap="none" strike="noStrike">
                <a:solidFill>
                  <a:schemeClr val="lt1"/>
                </a:solidFill>
                <a:latin typeface="Times New Roman"/>
                <a:ea typeface="Times New Roman"/>
                <a:cs typeface="Times New Roman"/>
                <a:sym typeface="Times New Roman"/>
              </a:rPr>
              <a:t>Die beliebtesten Hard Skills sind:</a:t>
            </a:r>
            <a:endParaRPr b="1" i="0" sz="3500" u="none" cap="none" strike="noStrike">
              <a:solidFill>
                <a:schemeClr val="lt1"/>
              </a:solidFill>
              <a:latin typeface="Times New Roman"/>
              <a:ea typeface="Times New Roman"/>
              <a:cs typeface="Times New Roman"/>
              <a:sym typeface="Times New Roman"/>
            </a:endParaRPr>
          </a:p>
        </p:txBody>
      </p:sp>
      <p:sp>
        <p:nvSpPr>
          <p:cNvPr id="143" name="Google Shape;143;p6"/>
          <p:cNvSpPr txBox="1"/>
          <p:nvPr/>
        </p:nvSpPr>
        <p:spPr>
          <a:xfrm>
            <a:off x="3780527" y="2478390"/>
            <a:ext cx="2792818" cy="183364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Projektleitung</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Programmierkenntnisse</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Fremdsprachen</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Schreibfähigkeiten</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Logistik</a:t>
            </a:r>
            <a:endParaRPr/>
          </a:p>
        </p:txBody>
      </p:sp>
      <p:sp>
        <p:nvSpPr>
          <p:cNvPr id="144" name="Google Shape;144;p6"/>
          <p:cNvSpPr txBox="1"/>
          <p:nvPr/>
        </p:nvSpPr>
        <p:spPr>
          <a:xfrm>
            <a:off x="6477652" y="2479394"/>
            <a:ext cx="3309384" cy="183364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Vermarktung</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Design-Fähigkeiten </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Microsoft Büro </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Analytische Fähigkeiten</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usw.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txBox="1"/>
          <p:nvPr>
            <p:ph type="title"/>
          </p:nvPr>
        </p:nvSpPr>
        <p:spPr>
          <a:xfrm>
            <a:off x="5722804" y="1445727"/>
            <a:ext cx="3863734" cy="5259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62483"/>
              </a:buClr>
              <a:buSzPts val="3600"/>
              <a:buFont typeface="Quattrocento Sans"/>
              <a:buNone/>
            </a:pPr>
            <a:r>
              <a:rPr b="1" lang="en-IE" sz="3600">
                <a:solidFill>
                  <a:srgbClr val="662483"/>
                </a:solidFill>
                <a:latin typeface="Times New Roman"/>
                <a:ea typeface="Times New Roman"/>
                <a:cs typeface="Times New Roman"/>
                <a:sym typeface="Times New Roman"/>
              </a:rPr>
              <a:t>SOFT SKILLS</a:t>
            </a:r>
            <a:endParaRPr>
              <a:latin typeface="Times New Roman"/>
              <a:ea typeface="Times New Roman"/>
              <a:cs typeface="Times New Roman"/>
              <a:sym typeface="Times New Roman"/>
            </a:endParaRPr>
          </a:p>
        </p:txBody>
      </p:sp>
      <p:sp>
        <p:nvSpPr>
          <p:cNvPr id="150" name="Google Shape;150;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51" name="Google Shape;151;p5"/>
          <p:cNvPicPr preferRelativeResize="0"/>
          <p:nvPr/>
        </p:nvPicPr>
        <p:blipFill rotWithShape="1">
          <a:blip r:embed="rId3">
            <a:alphaModFix/>
          </a:blip>
          <a:srcRect b="0" l="0" r="0" t="0"/>
          <a:stretch/>
        </p:blipFill>
        <p:spPr>
          <a:xfrm>
            <a:off x="10984241" y="164749"/>
            <a:ext cx="1068327" cy="225776"/>
          </a:xfrm>
          <a:prstGeom prst="rect">
            <a:avLst/>
          </a:prstGeom>
          <a:noFill/>
          <a:ln>
            <a:noFill/>
          </a:ln>
        </p:spPr>
      </p:pic>
      <p:pic>
        <p:nvPicPr>
          <p:cNvPr id="152" name="Google Shape;152;p5"/>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sp>
        <p:nvSpPr>
          <p:cNvPr id="153" name="Google Shape;153;p5"/>
          <p:cNvSpPr txBox="1"/>
          <p:nvPr/>
        </p:nvSpPr>
        <p:spPr>
          <a:xfrm>
            <a:off x="3359888" y="4069605"/>
            <a:ext cx="5943642" cy="927916"/>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0"/>
              </a:spcBef>
              <a:spcAft>
                <a:spcPts val="0"/>
              </a:spcAft>
              <a:buClr>
                <a:schemeClr val="dk1"/>
              </a:buClr>
              <a:buSzPts val="1100"/>
              <a:buFont typeface="Arial"/>
              <a:buNone/>
            </a:pPr>
            <a:r>
              <a:rPr b="0" i="0" lang="en-IE" sz="2100" u="none" cap="none" strike="noStrike">
                <a:solidFill>
                  <a:schemeClr val="dk1"/>
                </a:solidFill>
                <a:latin typeface="Times New Roman"/>
                <a:ea typeface="Times New Roman"/>
                <a:cs typeface="Times New Roman"/>
                <a:sym typeface="Times New Roman"/>
              </a:rPr>
              <a:t>Einige der wichtigsten beruflichen Fähigkeiten können nicht in einem Klassenzimmer gelehrt oder auf dem Papier gemessen werden.</a:t>
            </a:r>
            <a:endParaRPr/>
          </a:p>
        </p:txBody>
      </p:sp>
      <p:pic>
        <p:nvPicPr>
          <p:cNvPr id="154" name="Google Shape;154;p5"/>
          <p:cNvPicPr preferRelativeResize="0"/>
          <p:nvPr/>
        </p:nvPicPr>
        <p:blipFill rotWithShape="1">
          <a:blip r:embed="rId5">
            <a:alphaModFix/>
          </a:blip>
          <a:srcRect b="0" l="0" r="0" t="1926"/>
          <a:stretch/>
        </p:blipFill>
        <p:spPr>
          <a:xfrm>
            <a:off x="10086263" y="0"/>
            <a:ext cx="897978" cy="5824800"/>
          </a:xfrm>
          <a:prstGeom prst="rect">
            <a:avLst/>
          </a:prstGeom>
          <a:noFill/>
          <a:ln>
            <a:noFill/>
          </a:ln>
        </p:spPr>
      </p:pic>
      <p:sp>
        <p:nvSpPr>
          <p:cNvPr id="155" name="Google Shape;155;p5"/>
          <p:cNvSpPr txBox="1"/>
          <p:nvPr/>
        </p:nvSpPr>
        <p:spPr>
          <a:xfrm>
            <a:off x="709734" y="2258886"/>
            <a:ext cx="8593796" cy="152349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IE" sz="3200" u="none" cap="none" strike="noStrike">
                <a:solidFill>
                  <a:srgbClr val="2D2D2D"/>
                </a:solidFill>
                <a:latin typeface="Times New Roman"/>
                <a:ea typeface="Times New Roman"/>
                <a:cs typeface="Times New Roman"/>
                <a:sym typeface="Times New Roman"/>
              </a:rPr>
              <a:t>"Soft Skills sind Gewohnheiten und Eigenschaften, die die Art und Weise prägen, wie man allein und mit anderen zusammenarbeitet.</a:t>
            </a:r>
            <a:endParaRPr/>
          </a:p>
          <a:p>
            <a:pPr indent="0" lvl="0" marL="0" marR="0" rtl="0" algn="l">
              <a:lnSpc>
                <a:spcPct val="100000"/>
              </a:lnSpc>
              <a:spcBef>
                <a:spcPts val="0"/>
              </a:spcBef>
              <a:spcAft>
                <a:spcPts val="0"/>
              </a:spcAft>
              <a:buNone/>
            </a:pPr>
            <a:r>
              <a:t/>
            </a:r>
            <a:endParaRPr b="0" i="0" sz="1400" u="none" cap="none" strike="noStrike">
              <a:solidFill>
                <a:srgbClr val="2D2D2D"/>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None/>
            </a:pPr>
            <a:r>
              <a:rPr b="0" i="0" lang="en-IE" sz="1500" u="sng" cap="none" strike="noStrike">
                <a:solidFill>
                  <a:srgbClr val="2D2D2D"/>
                </a:solidFill>
                <a:latin typeface="Times New Roman"/>
                <a:ea typeface="Times New Roman"/>
                <a:cs typeface="Times New Roman"/>
                <a:sym typeface="Times New Roman"/>
                <a:hlinkClick r:id="rId6">
                  <a:extLst>
                    <a:ext uri="{A12FA001-AC4F-418D-AE19-62706E023703}">
                      <ahyp:hlinkClr val="tx"/>
                    </a:ext>
                  </a:extLst>
                </a:hlinkClick>
              </a:rPr>
              <a:t>- https://ca.indeed.com/career-advice/resumes-cover-letters/hard-skills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1" name="Google Shape;161;p7"/>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65" name="Google Shape;165;p7"/>
          <p:cNvSpPr txBox="1"/>
          <p:nvPr/>
        </p:nvSpPr>
        <p:spPr>
          <a:xfrm>
            <a:off x="2166900" y="1412407"/>
            <a:ext cx="7858200" cy="804036"/>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1" i="0" lang="en-IE" sz="3500" u="none" cap="none" strike="noStrike">
                <a:solidFill>
                  <a:schemeClr val="lt1"/>
                </a:solidFill>
                <a:latin typeface="Times New Roman"/>
                <a:ea typeface="Times New Roman"/>
                <a:cs typeface="Times New Roman"/>
                <a:sym typeface="Times New Roman"/>
              </a:rPr>
              <a:t>Die häufigsten Soft Skills:</a:t>
            </a:r>
            <a:endParaRPr/>
          </a:p>
        </p:txBody>
      </p:sp>
      <p:sp>
        <p:nvSpPr>
          <p:cNvPr id="166" name="Google Shape;166;p7"/>
          <p:cNvSpPr txBox="1"/>
          <p:nvPr/>
        </p:nvSpPr>
        <p:spPr>
          <a:xfrm>
            <a:off x="6395926" y="2512178"/>
            <a:ext cx="3089644" cy="183364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Zeitmanagement</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Stressbewältigung</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Führungsqualitäten</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Kreativität</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Anpassungsfähigkeit</a:t>
            </a:r>
            <a:endParaRPr b="0" i="0" sz="2000" u="none" cap="none" strike="noStrike">
              <a:solidFill>
                <a:schemeClr val="lt1"/>
              </a:solidFill>
              <a:latin typeface="Times New Roman"/>
              <a:ea typeface="Times New Roman"/>
              <a:cs typeface="Times New Roman"/>
              <a:sym typeface="Times New Roman"/>
            </a:endParaRPr>
          </a:p>
        </p:txBody>
      </p:sp>
      <p:sp>
        <p:nvSpPr>
          <p:cNvPr id="167" name="Google Shape;167;p7"/>
          <p:cNvSpPr txBox="1"/>
          <p:nvPr/>
        </p:nvSpPr>
        <p:spPr>
          <a:xfrm>
            <a:off x="3592095" y="2512178"/>
            <a:ext cx="2503905" cy="183364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Kommunikation</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Teamarbeit</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Problemlösung</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Kritisches Denken</a:t>
            </a:r>
            <a:endParaRPr/>
          </a:p>
          <a:p>
            <a:pPr indent="0" lvl="0" marL="0" marR="0" rtl="0" algn="l">
              <a:lnSpc>
                <a:spcPct val="115000"/>
              </a:lnSpc>
              <a:spcBef>
                <a:spcPts val="0"/>
              </a:spcBef>
              <a:spcAft>
                <a:spcPts val="0"/>
              </a:spcAft>
              <a:buClr>
                <a:schemeClr val="dk1"/>
              </a:buClr>
              <a:buSzPts val="1100"/>
              <a:buFont typeface="Arial"/>
              <a:buNone/>
            </a:pPr>
            <a:r>
              <a:rPr b="0" i="0" lang="en-IE" sz="2000" u="none" cap="none" strike="noStrike">
                <a:solidFill>
                  <a:schemeClr val="lt1"/>
                </a:solidFill>
                <a:latin typeface="Times New Roman"/>
                <a:ea typeface="Times New Roman"/>
                <a:cs typeface="Times New Roman"/>
                <a:sym typeface="Times New Roman"/>
              </a:rPr>
              <a:t>- Organisatorische Fähigkeiten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nvSpPr>
        <p:spPr>
          <a:xfrm>
            <a:off x="824002" y="1038275"/>
            <a:ext cx="5788500" cy="166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IE" sz="3400" u="none" cap="none" strike="noStrike">
                <a:solidFill>
                  <a:srgbClr val="662483"/>
                </a:solidFill>
                <a:latin typeface="Times New Roman"/>
                <a:ea typeface="Times New Roman"/>
                <a:cs typeface="Times New Roman"/>
                <a:sym typeface="Times New Roman"/>
              </a:rPr>
              <a:t>DIE ART UND WEISE, WIE SIE IHRE FÄHIGKEITEN BEWERTEN:</a:t>
            </a:r>
            <a:endParaRPr b="1" i="0" sz="3400" u="none" cap="none" strike="noStrike">
              <a:solidFill>
                <a:srgbClr val="662483"/>
              </a:solidFill>
              <a:latin typeface="Times New Roman"/>
              <a:ea typeface="Times New Roman"/>
              <a:cs typeface="Times New Roman"/>
              <a:sym typeface="Times New Roman"/>
            </a:endParaRPr>
          </a:p>
        </p:txBody>
      </p:sp>
      <p:sp>
        <p:nvSpPr>
          <p:cNvPr id="173" name="Google Shape;173;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74" name="Google Shape;174;p8"/>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5" name="Google Shape;175;p8"/>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176" name="Google Shape;176;p8"/>
          <p:cNvPicPr preferRelativeResize="0"/>
          <p:nvPr/>
        </p:nvPicPr>
        <p:blipFill rotWithShape="1">
          <a:blip r:embed="rId4">
            <a:alphaModFix/>
          </a:blip>
          <a:srcRect b="0" l="58606" r="0" t="-10505"/>
          <a:stretch/>
        </p:blipFill>
        <p:spPr>
          <a:xfrm rot="5400000">
            <a:off x="4730597" y="-321833"/>
            <a:ext cx="6456703" cy="7100370"/>
          </a:xfrm>
          <a:prstGeom prst="rect">
            <a:avLst/>
          </a:prstGeom>
          <a:noFill/>
          <a:ln>
            <a:noFill/>
          </a:ln>
        </p:spPr>
      </p:pic>
      <p:sp>
        <p:nvSpPr>
          <p:cNvPr id="177" name="Google Shape;177;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78" name="Google Shape;178;p8"/>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79" name="Google Shape;179;p8"/>
          <p:cNvSpPr txBox="1"/>
          <p:nvPr/>
        </p:nvSpPr>
        <p:spPr>
          <a:xfrm>
            <a:off x="823988" y="2700584"/>
            <a:ext cx="7351200" cy="2853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IE" sz="1700" u="none" cap="none" strike="noStrike">
                <a:solidFill>
                  <a:schemeClr val="dk1"/>
                </a:solidFill>
                <a:latin typeface="Times New Roman"/>
                <a:ea typeface="Times New Roman"/>
                <a:cs typeface="Times New Roman"/>
                <a:sym typeface="Times New Roman"/>
              </a:rPr>
              <a:t>- Erstellen Sie eine Liste mit all Ihren Hard- und Soft Skills.</a:t>
            </a:r>
            <a:endParaRPr sz="1100"/>
          </a:p>
          <a:p>
            <a:pPr indent="0" lvl="0" marL="0" marR="0" rtl="0" algn="l">
              <a:lnSpc>
                <a:spcPct val="115000"/>
              </a:lnSpc>
              <a:spcBef>
                <a:spcPts val="0"/>
              </a:spcBef>
              <a:spcAft>
                <a:spcPts val="0"/>
              </a:spcAft>
              <a:buClr>
                <a:schemeClr val="dk1"/>
              </a:buClr>
              <a:buSzPts val="1100"/>
              <a:buFont typeface="Arial"/>
              <a:buNone/>
            </a:pPr>
            <a:r>
              <a:rPr b="0" i="0" lang="en-IE" sz="1700" u="none" cap="none" strike="noStrike">
                <a:solidFill>
                  <a:schemeClr val="dk1"/>
                </a:solidFill>
                <a:latin typeface="Times New Roman"/>
                <a:ea typeface="Times New Roman"/>
                <a:cs typeface="Times New Roman"/>
                <a:sym typeface="Times New Roman"/>
              </a:rPr>
              <a:t>- Bewerten Sie Ihre Fähigkeiten anhand einer Skala - diese kann von 1 bis 10 reichen.</a:t>
            </a:r>
            <a:endParaRPr sz="1100"/>
          </a:p>
          <a:p>
            <a:pPr indent="0" lvl="0" marL="0" marR="0" rtl="0" algn="l">
              <a:lnSpc>
                <a:spcPct val="115000"/>
              </a:lnSpc>
              <a:spcBef>
                <a:spcPts val="0"/>
              </a:spcBef>
              <a:spcAft>
                <a:spcPts val="0"/>
              </a:spcAft>
              <a:buClr>
                <a:schemeClr val="dk1"/>
              </a:buClr>
              <a:buSzPts val="1100"/>
              <a:buFont typeface="Arial"/>
              <a:buNone/>
            </a:pPr>
            <a:r>
              <a:rPr b="0" i="0" lang="en-IE" sz="1700" u="none" cap="none" strike="noStrike">
                <a:solidFill>
                  <a:schemeClr val="dk1"/>
                </a:solidFill>
                <a:latin typeface="Times New Roman"/>
                <a:ea typeface="Times New Roman"/>
                <a:cs typeface="Times New Roman"/>
                <a:sym typeface="Times New Roman"/>
              </a:rPr>
              <a:t>- Überlegen Sie, was Sie schon immer gut konnten.</a:t>
            </a:r>
            <a:endParaRPr sz="1100"/>
          </a:p>
          <a:p>
            <a:pPr indent="0" lvl="0" marL="0" marR="0" rtl="0" algn="l">
              <a:lnSpc>
                <a:spcPct val="115000"/>
              </a:lnSpc>
              <a:spcBef>
                <a:spcPts val="0"/>
              </a:spcBef>
              <a:spcAft>
                <a:spcPts val="0"/>
              </a:spcAft>
              <a:buClr>
                <a:schemeClr val="dk1"/>
              </a:buClr>
              <a:buSzPts val="1100"/>
              <a:buFont typeface="Arial"/>
              <a:buNone/>
            </a:pPr>
            <a:r>
              <a:rPr b="0" i="0" lang="en-IE" sz="1700" u="none" cap="none" strike="noStrike">
                <a:solidFill>
                  <a:schemeClr val="dk1"/>
                </a:solidFill>
                <a:latin typeface="Times New Roman"/>
                <a:ea typeface="Times New Roman"/>
                <a:cs typeface="Times New Roman"/>
                <a:sym typeface="Times New Roman"/>
              </a:rPr>
              <a:t>- Bitten Sie Ihre Freunde, Ihre Familie, ehemalige Kollegen und Vorgesetzte um Feedback.</a:t>
            </a:r>
            <a:endParaRPr sz="1100"/>
          </a:p>
          <a:p>
            <a:pPr indent="0" lvl="0" marL="0" marR="0" rtl="0" algn="l">
              <a:lnSpc>
                <a:spcPct val="115000"/>
              </a:lnSpc>
              <a:spcBef>
                <a:spcPts val="0"/>
              </a:spcBef>
              <a:spcAft>
                <a:spcPts val="0"/>
              </a:spcAft>
              <a:buClr>
                <a:schemeClr val="dk1"/>
              </a:buClr>
              <a:buSzPts val="1100"/>
              <a:buFont typeface="Arial"/>
              <a:buNone/>
            </a:pPr>
            <a:r>
              <a:rPr b="0" i="0" lang="en-IE" sz="1700" u="none" cap="none" strike="noStrike">
                <a:solidFill>
                  <a:schemeClr val="dk1"/>
                </a:solidFill>
                <a:latin typeface="Times New Roman"/>
                <a:ea typeface="Times New Roman"/>
                <a:cs typeface="Times New Roman"/>
                <a:sym typeface="Times New Roman"/>
              </a:rPr>
              <a:t>- Schauen Sie sich Ihre früheren Leistungsbewertungen an.</a:t>
            </a:r>
            <a:endParaRPr sz="1100"/>
          </a:p>
          <a:p>
            <a:pPr indent="0" lvl="0" marL="0" marR="0" rtl="0" algn="l">
              <a:lnSpc>
                <a:spcPct val="115000"/>
              </a:lnSpc>
              <a:spcBef>
                <a:spcPts val="0"/>
              </a:spcBef>
              <a:spcAft>
                <a:spcPts val="0"/>
              </a:spcAft>
              <a:buClr>
                <a:schemeClr val="dk1"/>
              </a:buClr>
              <a:buSzPts val="1100"/>
              <a:buFont typeface="Arial"/>
              <a:buNone/>
            </a:pPr>
            <a:r>
              <a:rPr b="0" i="0" lang="en-IE" sz="1700" u="none" cap="none" strike="noStrike">
                <a:solidFill>
                  <a:schemeClr val="dk1"/>
                </a:solidFill>
                <a:latin typeface="Times New Roman"/>
                <a:ea typeface="Times New Roman"/>
                <a:cs typeface="Times New Roman"/>
                <a:sym typeface="Times New Roman"/>
              </a:rPr>
              <a:t>- Setzen Sie schließlich Prioritäten bei den Fähigkeiten, an denen Sie arbeiten wollen!</a:t>
            </a:r>
            <a:endParaRPr b="0" i="0" sz="16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1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person, table, indoor, window&#10;&#10;Description automatically generated" id="185" name="Google Shape;185;p10"/>
          <p:cNvPicPr preferRelativeResize="0"/>
          <p:nvPr/>
        </p:nvPicPr>
        <p:blipFill rotWithShape="1">
          <a:blip r:embed="rId4">
            <a:alphaModFix amt="15000"/>
          </a:blip>
          <a:srcRect b="15622" l="0" r="0" t="0"/>
          <a:stretch/>
        </p:blipFill>
        <p:spPr>
          <a:xfrm>
            <a:off x="127" y="0"/>
            <a:ext cx="12191746" cy="6858000"/>
          </a:xfrm>
          <a:prstGeom prst="rect">
            <a:avLst/>
          </a:prstGeom>
          <a:solidFill>
            <a:srgbClr val="BE1522"/>
          </a:solidFill>
          <a:ln>
            <a:noFill/>
          </a:ln>
        </p:spPr>
      </p:pic>
      <p:sp>
        <p:nvSpPr>
          <p:cNvPr id="186" name="Google Shape;186;p10"/>
          <p:cNvSpPr txBox="1"/>
          <p:nvPr/>
        </p:nvSpPr>
        <p:spPr>
          <a:xfrm>
            <a:off x="2490150" y="1430675"/>
            <a:ext cx="7211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IE" sz="3600" u="none" cap="none" strike="noStrike">
                <a:solidFill>
                  <a:schemeClr val="lt1"/>
                </a:solidFill>
                <a:latin typeface="Times New Roman"/>
                <a:ea typeface="Times New Roman"/>
                <a:cs typeface="Times New Roman"/>
                <a:sym typeface="Times New Roman"/>
              </a:rPr>
              <a:t>FÜR WEITERE INFORMATIONEN</a:t>
            </a:r>
            <a:endParaRPr b="1" i="0" sz="3600" u="none" cap="none" strike="noStrike">
              <a:solidFill>
                <a:schemeClr val="lt1"/>
              </a:solidFill>
              <a:latin typeface="Times New Roman"/>
              <a:ea typeface="Times New Roman"/>
              <a:cs typeface="Times New Roman"/>
              <a:sym typeface="Times New Roman"/>
            </a:endParaRPr>
          </a:p>
        </p:txBody>
      </p:sp>
      <p:sp>
        <p:nvSpPr>
          <p:cNvPr id="187" name="Google Shape;187;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88" name="Google Shape;188;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89" name="Google Shape;189;p1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90" name="Google Shape;190;p10"/>
          <p:cNvSpPr txBox="1"/>
          <p:nvPr/>
        </p:nvSpPr>
        <p:spPr>
          <a:xfrm>
            <a:off x="1683993" y="2621025"/>
            <a:ext cx="8824014" cy="1724288"/>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400"/>
              <a:buFont typeface="Arial"/>
              <a:buNone/>
            </a:pPr>
            <a:r>
              <a:rPr b="0" i="0" lang="en-IE" sz="2400" u="none" cap="none" strike="noStrike">
                <a:solidFill>
                  <a:schemeClr val="lt1"/>
                </a:solidFill>
                <a:latin typeface="Times New Roman"/>
                <a:ea typeface="Times New Roman"/>
                <a:cs typeface="Times New Roman"/>
                <a:sym typeface="Times New Roman"/>
              </a:rPr>
              <a:t>Mehr über Soft und Hard Skills erfahren, </a:t>
            </a:r>
            <a:endParaRPr/>
          </a:p>
          <a:p>
            <a:pPr indent="0" lvl="0" marL="0" marR="0" rtl="0" algn="ctr">
              <a:lnSpc>
                <a:spcPct val="115000"/>
              </a:lnSpc>
              <a:spcBef>
                <a:spcPts val="0"/>
              </a:spcBef>
              <a:spcAft>
                <a:spcPts val="0"/>
              </a:spcAft>
              <a:buClr>
                <a:srgbClr val="000000"/>
              </a:buClr>
              <a:buSzPts val="2400"/>
              <a:buFont typeface="Arial"/>
              <a:buNone/>
            </a:pPr>
            <a:r>
              <a:rPr b="0" i="0" lang="en-IE" sz="2400" u="none" cap="none" strike="noStrike">
                <a:solidFill>
                  <a:schemeClr val="lt1"/>
                </a:solidFill>
                <a:latin typeface="Times New Roman"/>
                <a:ea typeface="Times New Roman"/>
                <a:cs typeface="Times New Roman"/>
                <a:sym typeface="Times New Roman"/>
              </a:rPr>
              <a:t>und wie man sie bewertet, besuchen Sie Indeed.com </a:t>
            </a:r>
            <a:endParaRPr/>
          </a:p>
          <a:p>
            <a:pPr indent="0" lvl="0" marL="0" marR="0" rtl="0" algn="ctr">
              <a:lnSpc>
                <a:spcPct val="115000"/>
              </a:lnSpc>
              <a:spcBef>
                <a:spcPts val="0"/>
              </a:spcBef>
              <a:spcAft>
                <a:spcPts val="0"/>
              </a:spcAft>
              <a:buClr>
                <a:srgbClr val="000000"/>
              </a:buClr>
              <a:buSzPts val="2400"/>
              <a:buFont typeface="Arial"/>
              <a:buNone/>
            </a:pPr>
            <a:r>
              <a:rPr b="0" i="0" lang="en-IE" sz="2400" u="sng" cap="none" strike="noStrike">
                <a:solidFill>
                  <a:schemeClr val="lt1"/>
                </a:solidFill>
                <a:latin typeface="Times New Roman"/>
                <a:ea typeface="Times New Roman"/>
                <a:cs typeface="Times New Roman"/>
                <a:sym typeface="Times New Roman"/>
                <a:hlinkClick r:id="rId6">
                  <a:extLst>
                    <a:ext uri="{A12FA001-AC4F-418D-AE19-62706E023703}">
                      <ahyp:hlinkClr val="tx"/>
                    </a:ext>
                  </a:extLst>
                </a:hlinkClick>
              </a:rPr>
              <a:t>https://ca.indeed.com/career-advice/resumes-cover-letters/hard-skills</a:t>
            </a:r>
            <a:endParaRPr b="0" i="0" sz="2400" u="none" cap="none" strike="noStrike">
              <a:solidFill>
                <a:schemeClr val="lt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