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669088" cy="9926638"/>
  <p:embeddedFontLst>
    <p:embeddedFont>
      <p:font typeface="Calibri" panose="020F0502020204030204" pitchFamily="34" charset="0"/>
      <p:regular r:id="rId21"/>
      <p:bold r:id="rId22"/>
      <p:italic r:id="rId23"/>
      <p:boldItalic r:id="rId24"/>
    </p:embeddedFont>
    <p:embeddedFont>
      <p:font typeface="Proxima Nova" panose="020B0604020202020204" charset="0"/>
      <p:regular r:id="rId25"/>
      <p:bold r:id="rId26"/>
      <p:italic r:id="rId27"/>
      <p:boldItalic r:id="rId28"/>
    </p:embeddedFont>
    <p:embeddedFont>
      <p:font typeface="Quattrocento Sans"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9H8icAg355hQwMlN8pAuAmTfW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11725" y="744475"/>
            <a:ext cx="444625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900" y="4715125"/>
            <a:ext cx="5335250" cy="44669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361070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2718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0: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0566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887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18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13: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69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1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038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5: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5160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16: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8605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7: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361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427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3: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29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35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10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6: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45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93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8: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875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9: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52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5" name="Google Shape;9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1" name="Google Shape;10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9"/>
          <p:cNvSpPr>
            <a:spLocks noGrp="1"/>
          </p:cNvSpPr>
          <p:nvPr>
            <p:ph type="pic" idx="2"/>
          </p:nvPr>
        </p:nvSpPr>
        <p:spPr>
          <a:xfrm>
            <a:off x="5183188" y="987425"/>
            <a:ext cx="6172200" cy="4873625"/>
          </a:xfrm>
          <a:prstGeom prst="rect">
            <a:avLst/>
          </a:prstGeom>
          <a:noFill/>
          <a:ln>
            <a:noFill/>
          </a:ln>
        </p:spPr>
      </p:sp>
      <p:sp>
        <p:nvSpPr>
          <p:cNvPr id="139" name="Google Shape;139;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innovationmanagement.se/2010/06/02/the-basics-of-creative-problem-solving-cps/" TargetMode="External"/><Relationship Id="rId5" Type="http://schemas.openxmlformats.org/officeDocument/2006/relationships/image" Target="../media/image1.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www.ntaskmanager.com/blog/top-problem-solving-activities-for-your-team-to-master/" TargetMode="External"/><Relationship Id="rId5" Type="http://schemas.openxmlformats.org/officeDocument/2006/relationships/image" Target="../media/image1.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hyperlink" Target="https://innovationmanagement.se/2010/06/02/the-basics-of-creative-problem-solving-cps/" TargetMode="External"/><Relationship Id="rId3" Type="http://schemas.openxmlformats.org/officeDocument/2006/relationships/image" Target="../media/image7.png"/><Relationship Id="rId7" Type="http://schemas.openxmlformats.org/officeDocument/2006/relationships/hyperlink" Target="https://en.wikipedia.org/wiki/Creative_problem-solvin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online.hbs.edu/blog/post/what-is-creative-problem-solving" TargetMode="External"/><Relationship Id="rId5" Type="http://schemas.openxmlformats.org/officeDocument/2006/relationships/image" Target="../media/image1.jpg"/><Relationship Id="rId4" Type="http://schemas.openxmlformats.org/officeDocument/2006/relationships/image" Target="../media/image8.png"/><Relationship Id="rId9" Type="http://schemas.openxmlformats.org/officeDocument/2006/relationships/hyperlink" Target="https://frayedpassport.com/use-creative-problem-solving-to-build-a-remote-work-lifesty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
          <p:cNvPicPr preferRelativeResize="0"/>
          <p:nvPr/>
        </p:nvPicPr>
        <p:blipFill rotWithShape="1">
          <a:blip r:embed="rId3">
            <a:alphaModFix/>
          </a:blip>
          <a:srcRect/>
          <a:stretch/>
        </p:blipFill>
        <p:spPr>
          <a:xfrm>
            <a:off x="10117304" y="6275993"/>
            <a:ext cx="1964299" cy="412100"/>
          </a:xfrm>
          <a:prstGeom prst="rect">
            <a:avLst/>
          </a:prstGeom>
          <a:noFill/>
          <a:ln>
            <a:noFill/>
          </a:ln>
        </p:spPr>
      </p:pic>
      <p:pic>
        <p:nvPicPr>
          <p:cNvPr id="160" name="Google Shape;160;p1"/>
          <p:cNvPicPr preferRelativeResize="0"/>
          <p:nvPr/>
        </p:nvPicPr>
        <p:blipFill rotWithShape="1">
          <a:blip r:embed="rId4">
            <a:alphaModFix/>
          </a:blip>
          <a:srcRect/>
          <a:stretch/>
        </p:blipFill>
        <p:spPr>
          <a:xfrm>
            <a:off x="742909" y="855409"/>
            <a:ext cx="6558564" cy="3269778"/>
          </a:xfrm>
          <a:prstGeom prst="rect">
            <a:avLst/>
          </a:prstGeom>
          <a:noFill/>
          <a:ln>
            <a:noFill/>
          </a:ln>
        </p:spPr>
      </p:pic>
      <p:sp>
        <p:nvSpPr>
          <p:cNvPr id="161" name="Google Shape;161;p1"/>
          <p:cNvSpPr txBox="1">
            <a:spLocks noGrp="1"/>
          </p:cNvSpPr>
          <p:nvPr>
            <p:ph type="ctrTitle"/>
          </p:nvPr>
        </p:nvSpPr>
        <p:spPr>
          <a:xfrm>
            <a:off x="1297489" y="4189268"/>
            <a:ext cx="9597021" cy="2086725"/>
          </a:xfrm>
          <a:prstGeom prst="rect">
            <a:avLst/>
          </a:prstGeom>
          <a:noFill/>
          <a:ln>
            <a:noFill/>
          </a:ln>
        </p:spPr>
        <p:txBody>
          <a:bodyPr spcFirstLastPara="1" wrap="square" lIns="91425" tIns="45700" rIns="91425" bIns="45700" anchor="b" anchorCtr="0">
            <a:spAutoFit/>
          </a:bodyPr>
          <a:lstStyle/>
          <a:p>
            <a:pPr marL="0" lvl="0" indent="0" algn="ctr" rtl="0">
              <a:lnSpc>
                <a:spcPct val="90000"/>
              </a:lnSpc>
              <a:spcBef>
                <a:spcPts val="0"/>
              </a:spcBef>
              <a:spcAft>
                <a:spcPts val="0"/>
              </a:spcAft>
              <a:buClr>
                <a:srgbClr val="C00000"/>
              </a:buClr>
              <a:buSzPts val="4800"/>
              <a:buFont typeface="Arial"/>
              <a:buNone/>
            </a:pPr>
            <a:r>
              <a:rPr lang="en-US" sz="4800">
                <a:solidFill>
                  <a:srgbClr val="C00000"/>
                </a:solidFill>
                <a:latin typeface="Arial"/>
                <a:ea typeface="Arial"/>
                <a:cs typeface="Arial"/>
                <a:sym typeface="Arial"/>
              </a:rPr>
              <a:t>Value Proposition for remote working readiness resources.</a:t>
            </a:r>
            <a:br>
              <a:rPr lang="en-US" sz="4800">
                <a:solidFill>
                  <a:srgbClr val="C00000"/>
                </a:solidFill>
                <a:latin typeface="Arial"/>
                <a:ea typeface="Arial"/>
                <a:cs typeface="Arial"/>
                <a:sym typeface="Arial"/>
              </a:rPr>
            </a:br>
            <a:r>
              <a:rPr lang="en-US" sz="4800">
                <a:solidFill>
                  <a:srgbClr val="7030A0"/>
                </a:solidFill>
                <a:latin typeface="Arial"/>
                <a:ea typeface="Arial"/>
                <a:cs typeface="Arial"/>
                <a:sym typeface="Arial"/>
              </a:rPr>
              <a:t>B-Creative Association</a:t>
            </a:r>
            <a:endParaRPr/>
          </a:p>
        </p:txBody>
      </p:sp>
      <p:pic>
        <p:nvPicPr>
          <p:cNvPr id="162" name="Google Shape;162;p1"/>
          <p:cNvPicPr preferRelativeResize="0"/>
          <p:nvPr/>
        </p:nvPicPr>
        <p:blipFill rotWithShape="1">
          <a:blip r:embed="rId4">
            <a:alphaModFix/>
          </a:blip>
          <a:srcRect/>
          <a:stretch/>
        </p:blipFill>
        <p:spPr>
          <a:xfrm>
            <a:off x="423313" y="6022566"/>
            <a:ext cx="1405487" cy="5588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62" name="Google Shape;262;p10"/>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63" name="Google Shape;263;p10"/>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64" name="Google Shape;264;p10"/>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65" name="Google Shape;265;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66" name="Google Shape;266;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67" name="Google Shape;267;p10"/>
          <p:cNvSpPr txBox="1"/>
          <p:nvPr/>
        </p:nvSpPr>
        <p:spPr>
          <a:xfrm>
            <a:off x="612816" y="1483947"/>
            <a:ext cx="6243782"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Through creative problem solving, you will also get the opportunity to develop your personality, i.e., to develop activity, creativity, perseverance and cooperation skills.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This activity have 7 tips for creative problem solving.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Link to resource: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https://innovationmanagement.se/2010/06/02/the-basics-of-creative-problem-solving-cps/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73" name="Google Shape;273;p11" descr="A picture containing text, computer, indoor, person&#10;&#10;Description automatically generated"/>
          <p:cNvPicPr preferRelativeResize="0"/>
          <p:nvPr/>
        </p:nvPicPr>
        <p:blipFill rotWithShape="1">
          <a:blip r:embed="rId4">
            <a:alphaModFix amt="27000"/>
          </a:blip>
          <a:srcRect t="7892" b="7891"/>
          <a:stretch/>
        </p:blipFill>
        <p:spPr>
          <a:xfrm>
            <a:off x="1" y="0"/>
            <a:ext cx="12191998" cy="6858000"/>
          </a:xfrm>
          <a:prstGeom prst="rect">
            <a:avLst/>
          </a:prstGeom>
          <a:solidFill>
            <a:srgbClr val="662483"/>
          </a:solidFill>
          <a:ln>
            <a:noFill/>
          </a:ln>
        </p:spPr>
      </p:pic>
      <p:sp>
        <p:nvSpPr>
          <p:cNvPr id="274" name="Google Shape;274;p11"/>
          <p:cNvSpPr txBox="1"/>
          <p:nvPr/>
        </p:nvSpPr>
        <p:spPr>
          <a:xfrm>
            <a:off x="342782" y="1157877"/>
            <a:ext cx="11082600"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Quattrocento Sans"/>
              <a:buNone/>
            </a:pPr>
            <a:r>
              <a:rPr lang="en-US" sz="6000" b="1" i="0" u="none" strike="noStrike" cap="none">
                <a:solidFill>
                  <a:srgbClr val="FFFFFF"/>
                </a:solidFill>
                <a:latin typeface="Quattrocento Sans"/>
                <a:ea typeface="Quattrocento Sans"/>
                <a:cs typeface="Quattrocento Sans"/>
                <a:sym typeface="Quattrocento Sans"/>
              </a:rPr>
              <a:t> </a:t>
            </a:r>
            <a:br>
              <a:rPr lang="en-US" sz="6000" b="1" i="0" u="none" strike="noStrike" cap="none">
                <a:solidFill>
                  <a:srgbClr val="FFFFFF"/>
                </a:solidFill>
                <a:latin typeface="Quattrocento Sans"/>
                <a:ea typeface="Quattrocento Sans"/>
                <a:cs typeface="Quattrocento Sans"/>
                <a:sym typeface="Quattrocento Sans"/>
              </a:rPr>
            </a:br>
            <a:r>
              <a:rPr lang="en-US" sz="6000" b="1" i="0" u="none" strike="noStrike" cap="none">
                <a:solidFill>
                  <a:srgbClr val="FFFFFF"/>
                </a:solidFill>
                <a:latin typeface="Quattrocento Sans"/>
                <a:ea typeface="Quattrocento Sans"/>
                <a:cs typeface="Quattrocento Sans"/>
                <a:sym typeface="Quattrocento Sans"/>
              </a:rPr>
              <a:t>ACTIVITY 2</a:t>
            </a:r>
            <a:endParaRPr/>
          </a:p>
        </p:txBody>
      </p:sp>
      <p:sp>
        <p:nvSpPr>
          <p:cNvPr id="275" name="Google Shape;275;p1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76" name="Google Shape;276;p11"/>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77" name="Google Shape;277;p11"/>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278" name="Google Shape;278;p11"/>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279" name="Google Shape;279;p11"/>
          <p:cNvSpPr txBox="1"/>
          <p:nvPr/>
        </p:nvSpPr>
        <p:spPr>
          <a:xfrm>
            <a:off x="471055" y="3176827"/>
            <a:ext cx="616989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Calibri"/>
                <a:ea typeface="Calibri"/>
                <a:cs typeface="Calibri"/>
                <a:sym typeface="Calibri"/>
              </a:rPr>
              <a:t>VIDEOS – WHAT IS CREATIVE PROBLEM SOLVING. </a:t>
            </a:r>
            <a:endParaRPr sz="20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85" name="Google Shape;285;p12"/>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86" name="Google Shape;286;p12"/>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87" name="Google Shape;287;p12"/>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88" name="Google Shape;288;p1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89" name="Google Shape;289;p12"/>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90" name="Google Shape;290;p12"/>
          <p:cNvSpPr txBox="1"/>
          <p:nvPr/>
        </p:nvSpPr>
        <p:spPr>
          <a:xfrm>
            <a:off x="655782" y="1052945"/>
            <a:ext cx="5754254"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When it comes to developing innovative solutions to unique organizational challenges or your own life, using tried and true methods to brainstorm ideas and find the best possible solution can be a great way to achieve your goals. One such methodology is creative problem solving.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This activity content 3 videos that explaining creative problem solving.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96" name="Google Shape;296;p13" descr="A picture containing text, computer, indoor, person&#10;&#10;Description automatically generated"/>
          <p:cNvPicPr preferRelativeResize="0"/>
          <p:nvPr/>
        </p:nvPicPr>
        <p:blipFill rotWithShape="1">
          <a:blip r:embed="rId4">
            <a:alphaModFix amt="27000"/>
          </a:blip>
          <a:srcRect t="7892" b="7891"/>
          <a:stretch/>
        </p:blipFill>
        <p:spPr>
          <a:xfrm>
            <a:off x="1" y="0"/>
            <a:ext cx="12191998" cy="6858000"/>
          </a:xfrm>
          <a:prstGeom prst="rect">
            <a:avLst/>
          </a:prstGeom>
          <a:solidFill>
            <a:srgbClr val="662483"/>
          </a:solidFill>
          <a:ln>
            <a:noFill/>
          </a:ln>
        </p:spPr>
      </p:pic>
      <p:sp>
        <p:nvSpPr>
          <p:cNvPr id="297" name="Google Shape;297;p13"/>
          <p:cNvSpPr txBox="1"/>
          <p:nvPr/>
        </p:nvSpPr>
        <p:spPr>
          <a:xfrm>
            <a:off x="342782" y="1157877"/>
            <a:ext cx="11082600"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Quattrocento Sans"/>
              <a:buNone/>
            </a:pPr>
            <a:r>
              <a:rPr lang="en-US" sz="6000" b="1" i="0" u="none" strike="noStrike" cap="none">
                <a:solidFill>
                  <a:srgbClr val="FFFFFF"/>
                </a:solidFill>
                <a:latin typeface="Quattrocento Sans"/>
                <a:ea typeface="Quattrocento Sans"/>
                <a:cs typeface="Quattrocento Sans"/>
                <a:sym typeface="Quattrocento Sans"/>
              </a:rPr>
              <a:t> </a:t>
            </a:r>
            <a:br>
              <a:rPr lang="en-US" sz="6000" b="1" i="0" u="none" strike="noStrike" cap="none">
                <a:solidFill>
                  <a:srgbClr val="FFFFFF"/>
                </a:solidFill>
                <a:latin typeface="Quattrocento Sans"/>
                <a:ea typeface="Quattrocento Sans"/>
                <a:cs typeface="Quattrocento Sans"/>
                <a:sym typeface="Quattrocento Sans"/>
              </a:rPr>
            </a:br>
            <a:r>
              <a:rPr lang="en-US" sz="6000" b="1" i="0" u="none" strike="noStrike" cap="none">
                <a:solidFill>
                  <a:srgbClr val="FFFFFF"/>
                </a:solidFill>
                <a:latin typeface="Quattrocento Sans"/>
                <a:ea typeface="Quattrocento Sans"/>
                <a:cs typeface="Quattrocento Sans"/>
                <a:sym typeface="Quattrocento Sans"/>
              </a:rPr>
              <a:t>ACTIVITY </a:t>
            </a:r>
            <a:r>
              <a:rPr lang="en-US" sz="6000" b="1">
                <a:solidFill>
                  <a:srgbClr val="FFFFFF"/>
                </a:solidFill>
                <a:latin typeface="Quattrocento Sans"/>
                <a:ea typeface="Quattrocento Sans"/>
                <a:cs typeface="Quattrocento Sans"/>
                <a:sym typeface="Quattrocento Sans"/>
              </a:rPr>
              <a:t>3</a:t>
            </a:r>
            <a:endParaRPr sz="6000" b="1" i="0" u="none" strike="noStrike" cap="none">
              <a:solidFill>
                <a:srgbClr val="FFFFFF"/>
              </a:solidFill>
              <a:latin typeface="Quattrocento Sans"/>
              <a:ea typeface="Quattrocento Sans"/>
              <a:cs typeface="Quattrocento Sans"/>
              <a:sym typeface="Quattrocento Sans"/>
            </a:endParaRPr>
          </a:p>
        </p:txBody>
      </p:sp>
      <p:sp>
        <p:nvSpPr>
          <p:cNvPr id="298" name="Google Shape;298;p1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99" name="Google Shape;299;p13"/>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00" name="Google Shape;300;p13"/>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301" name="Google Shape;301;p13"/>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302" name="Google Shape;302;p13"/>
          <p:cNvSpPr txBox="1"/>
          <p:nvPr/>
        </p:nvSpPr>
        <p:spPr>
          <a:xfrm>
            <a:off x="471055" y="3176827"/>
            <a:ext cx="616989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Calibri"/>
                <a:ea typeface="Calibri"/>
                <a:cs typeface="Calibri"/>
                <a:sym typeface="Calibri"/>
              </a:rPr>
              <a:t>VIDEOS – WHAT IS CREATIVE PROBLEM SOLVING. </a:t>
            </a:r>
            <a:endParaRPr sz="20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308" name="Google Shape;308;p14"/>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09" name="Google Shape;309;p14"/>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310" name="Google Shape;310;p14"/>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311" name="Google Shape;311;p1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312" name="Google Shape;312;p14"/>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313" name="Google Shape;313;p14"/>
          <p:cNvSpPr txBox="1"/>
          <p:nvPr/>
        </p:nvSpPr>
        <p:spPr>
          <a:xfrm>
            <a:off x="655782" y="1052945"/>
            <a:ext cx="5754254"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All problem-solving processes start with identifying the problem. Next, the team must assess potential courses of action and choose the best way to tackle the problem. A problem-solving activity helps identify those strengths and builds problem-solving skills and strategies while having fun with your team..</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This activity content 2 fun problem-solving activities.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For more activities visit the source: </a:t>
            </a: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https://www.ntaskmanager.com/blog/top-problem-solving-activities-for-your-team-to-master/</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15"/>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19" name="Google Shape;319;p15" descr="A picture containing text, computer, indoor, person&#10;&#10;Description automatically generated"/>
          <p:cNvPicPr preferRelativeResize="0"/>
          <p:nvPr/>
        </p:nvPicPr>
        <p:blipFill rotWithShape="1">
          <a:blip r:embed="rId4">
            <a:alphaModFix amt="27000"/>
          </a:blip>
          <a:srcRect t="7892" b="7891"/>
          <a:stretch/>
        </p:blipFill>
        <p:spPr>
          <a:xfrm>
            <a:off x="1" y="0"/>
            <a:ext cx="12191998" cy="6858000"/>
          </a:xfrm>
          <a:prstGeom prst="rect">
            <a:avLst/>
          </a:prstGeom>
          <a:solidFill>
            <a:srgbClr val="662483"/>
          </a:solidFill>
          <a:ln>
            <a:noFill/>
          </a:ln>
        </p:spPr>
      </p:pic>
      <p:sp>
        <p:nvSpPr>
          <p:cNvPr id="320" name="Google Shape;320;p15"/>
          <p:cNvSpPr txBox="1"/>
          <p:nvPr/>
        </p:nvSpPr>
        <p:spPr>
          <a:xfrm>
            <a:off x="342782" y="1157877"/>
            <a:ext cx="11341218"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Quattrocento Sans"/>
              <a:buNone/>
            </a:pPr>
            <a:r>
              <a:rPr lang="en-US" sz="6000" b="1" i="0" u="none" strike="noStrike" cap="none">
                <a:solidFill>
                  <a:srgbClr val="FFFFFF"/>
                </a:solidFill>
                <a:latin typeface="Quattrocento Sans"/>
                <a:ea typeface="Quattrocento Sans"/>
                <a:cs typeface="Quattrocento Sans"/>
                <a:sym typeface="Quattrocento Sans"/>
              </a:rPr>
              <a:t> </a:t>
            </a:r>
            <a:br>
              <a:rPr lang="en-US" sz="6000" b="1" i="0" u="none" strike="noStrike" cap="none">
                <a:solidFill>
                  <a:srgbClr val="FFFFFF"/>
                </a:solidFill>
                <a:latin typeface="Quattrocento Sans"/>
                <a:ea typeface="Quattrocento Sans"/>
                <a:cs typeface="Quattrocento Sans"/>
                <a:sym typeface="Quattrocento Sans"/>
              </a:rPr>
            </a:br>
            <a:r>
              <a:rPr lang="en-US" sz="6000" b="1" i="0" u="none" strike="noStrike" cap="none">
                <a:solidFill>
                  <a:srgbClr val="FFFFFF"/>
                </a:solidFill>
                <a:latin typeface="Quattrocento Sans"/>
                <a:ea typeface="Quattrocento Sans"/>
                <a:cs typeface="Quattrocento Sans"/>
                <a:sym typeface="Quattrocento Sans"/>
              </a:rPr>
              <a:t> CLOSE &amp; CONCLUSION </a:t>
            </a:r>
            <a:endParaRPr/>
          </a:p>
        </p:txBody>
      </p:sp>
      <p:sp>
        <p:nvSpPr>
          <p:cNvPr id="321" name="Google Shape;321;p1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322" name="Google Shape;322;p15"/>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3" name="Google Shape;323;p15"/>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324" name="Google Shape;324;p15"/>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330" name="Google Shape;330;p1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31" name="Google Shape;331;p16"/>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332" name="Google Shape;332;p16"/>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333" name="Google Shape;333;p1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334" name="Google Shape;334;p1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335" name="Google Shape;335;p16"/>
          <p:cNvSpPr txBox="1"/>
          <p:nvPr/>
        </p:nvSpPr>
        <p:spPr>
          <a:xfrm>
            <a:off x="683491" y="593042"/>
            <a:ext cx="6465454"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Creative problem solving is innovative problem solving. A creative problem solver often finds completely new solutions rather than simply identifying and implementing normal solutions.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“Every problem has a solution. You just have to be creative enough to find it.” - Travis Kalanick</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000" i="1">
              <a:solidFill>
                <a:schemeClr val="dk1"/>
              </a:solidFill>
              <a:latin typeface="Calibri"/>
              <a:ea typeface="Calibri"/>
              <a:cs typeface="Calibri"/>
              <a:sym typeface="Calibri"/>
            </a:endParaRPr>
          </a:p>
          <a:p>
            <a:pPr marL="0" marR="0" lvl="0" indent="0" algn="l" rtl="0">
              <a:spcBef>
                <a:spcPts val="0"/>
              </a:spcBef>
              <a:spcAft>
                <a:spcPts val="0"/>
              </a:spcAft>
              <a:buNone/>
            </a:pPr>
            <a:endParaRPr sz="1000" i="1">
              <a:solidFill>
                <a:schemeClr val="dk1"/>
              </a:solidFill>
              <a:latin typeface="Calibri"/>
              <a:ea typeface="Calibri"/>
              <a:cs typeface="Calibri"/>
              <a:sym typeface="Calibri"/>
            </a:endParaRPr>
          </a:p>
          <a:p>
            <a:pPr marL="0" marR="0" lvl="0" indent="0" algn="l" rtl="0">
              <a:spcBef>
                <a:spcPts val="0"/>
              </a:spcBef>
              <a:spcAft>
                <a:spcPts val="0"/>
              </a:spcAft>
              <a:buNone/>
            </a:pPr>
            <a:r>
              <a:rPr lang="en-US" sz="1000" i="1">
                <a:solidFill>
                  <a:schemeClr val="dk1"/>
                </a:solidFill>
                <a:latin typeface="Calibri"/>
                <a:ea typeface="Calibri"/>
                <a:cs typeface="Calibri"/>
                <a:sym typeface="Calibri"/>
              </a:rPr>
              <a:t>Image by pch.vector on Freepik</a:t>
            </a:r>
            <a:endParaRPr sz="1000" i="1">
              <a:solidFill>
                <a:schemeClr val="dk1"/>
              </a:solidFill>
              <a:latin typeface="Calibri"/>
              <a:ea typeface="Calibri"/>
              <a:cs typeface="Calibri"/>
              <a:sym typeface="Calibri"/>
            </a:endParaRPr>
          </a:p>
        </p:txBody>
      </p:sp>
      <p:pic>
        <p:nvPicPr>
          <p:cNvPr id="336" name="Google Shape;336;p16"/>
          <p:cNvPicPr preferRelativeResize="0"/>
          <p:nvPr/>
        </p:nvPicPr>
        <p:blipFill rotWithShape="1">
          <a:blip r:embed="rId6">
            <a:alphaModFix/>
          </a:blip>
          <a:srcRect/>
          <a:stretch/>
        </p:blipFill>
        <p:spPr>
          <a:xfrm>
            <a:off x="1271081" y="2857443"/>
            <a:ext cx="3485745" cy="21785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7"/>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342" name="Google Shape;342;p17"/>
          <p:cNvPicPr preferRelativeResize="0"/>
          <p:nvPr/>
        </p:nvPicPr>
        <p:blipFill rotWithShape="1">
          <a:blip r:embed="rId3">
            <a:alphaModFix/>
          </a:blip>
          <a:srcRect/>
          <a:stretch/>
        </p:blipFill>
        <p:spPr>
          <a:xfrm>
            <a:off x="3923930" y="974010"/>
            <a:ext cx="4077070" cy="2355115"/>
          </a:xfrm>
          <a:prstGeom prst="rect">
            <a:avLst/>
          </a:prstGeom>
          <a:noFill/>
          <a:ln>
            <a:noFill/>
          </a:ln>
        </p:spPr>
      </p:pic>
      <p:sp>
        <p:nvSpPr>
          <p:cNvPr id="343" name="Google Shape;343;p17"/>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344" name="Google Shape;344;p1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5" name="Google Shape;345;p17"/>
          <p:cNvPicPr preferRelativeResize="0"/>
          <p:nvPr/>
        </p:nvPicPr>
        <p:blipFill rotWithShape="1">
          <a:blip r:embed="rId4">
            <a:alphaModFix/>
          </a:blip>
          <a:srcRect/>
          <a:stretch/>
        </p:blipFill>
        <p:spPr>
          <a:xfrm>
            <a:off x="2297323" y="3690456"/>
            <a:ext cx="7597354" cy="1609650"/>
          </a:xfrm>
          <a:prstGeom prst="rect">
            <a:avLst/>
          </a:prstGeom>
          <a:noFill/>
          <a:ln>
            <a:noFill/>
          </a:ln>
        </p:spPr>
      </p:pic>
      <p:pic>
        <p:nvPicPr>
          <p:cNvPr id="346" name="Google Shape;346;p17"/>
          <p:cNvPicPr preferRelativeResize="0"/>
          <p:nvPr/>
        </p:nvPicPr>
        <p:blipFill rotWithShape="1">
          <a:blip r:embed="rId5">
            <a:alphaModFix/>
          </a:blip>
          <a:srcRect/>
          <a:stretch/>
        </p:blipFill>
        <p:spPr>
          <a:xfrm>
            <a:off x="3220720" y="6185590"/>
            <a:ext cx="1964299" cy="412100"/>
          </a:xfrm>
          <a:prstGeom prst="rect">
            <a:avLst/>
          </a:prstGeom>
          <a:noFill/>
          <a:ln>
            <a:noFill/>
          </a:ln>
        </p:spPr>
      </p:pic>
      <p:pic>
        <p:nvPicPr>
          <p:cNvPr id="347" name="Google Shape;347;p17"/>
          <p:cNvPicPr preferRelativeResize="0"/>
          <p:nvPr/>
        </p:nvPicPr>
        <p:blipFill rotWithShape="1">
          <a:blip r:embed="rId3">
            <a:alphaModFix/>
          </a:blip>
          <a:srcRect/>
          <a:stretch/>
        </p:blipFill>
        <p:spPr>
          <a:xfrm>
            <a:off x="423313" y="6185590"/>
            <a:ext cx="1405487" cy="5588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pic>
        <p:nvPicPr>
          <p:cNvPr id="167" name="Google Shape;167;p2"/>
          <p:cNvPicPr preferRelativeResize="0"/>
          <p:nvPr/>
        </p:nvPicPr>
        <p:blipFill rotWithShape="1">
          <a:blip r:embed="rId3">
            <a:alphaModFix amt="36000"/>
          </a:blip>
          <a:srcRect t="15454" r="-1" b="15473"/>
          <a:stretch/>
        </p:blipFill>
        <p:spPr>
          <a:xfrm>
            <a:off x="838200" y="-1"/>
            <a:ext cx="9928860" cy="6858001"/>
          </a:xfrm>
          <a:prstGeom prst="rect">
            <a:avLst/>
          </a:prstGeom>
          <a:solidFill>
            <a:schemeClr val="lt1"/>
          </a:solidFill>
          <a:ln>
            <a:noFill/>
          </a:ln>
        </p:spPr>
      </p:pic>
      <p:pic>
        <p:nvPicPr>
          <p:cNvPr id="168" name="Google Shape;168;p2"/>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9" name="Google Shape;169;p2"/>
          <p:cNvSpPr/>
          <p:nvPr/>
        </p:nvSpPr>
        <p:spPr>
          <a:xfrm>
            <a:off x="1024037" y="1733354"/>
            <a:ext cx="9361586" cy="4189509"/>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2"/>
          <p:cNvSpPr txBox="1"/>
          <p:nvPr/>
        </p:nvSpPr>
        <p:spPr>
          <a:xfrm>
            <a:off x="1024036" y="874925"/>
            <a:ext cx="917575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rgbClr val="7030A0"/>
                </a:solidFill>
                <a:latin typeface="Arial"/>
                <a:ea typeface="Arial"/>
                <a:cs typeface="Arial"/>
                <a:sym typeface="Arial"/>
              </a:rPr>
              <a:t>Remote working readiness - Topics</a:t>
            </a:r>
            <a:endParaRPr/>
          </a:p>
        </p:txBody>
      </p:sp>
      <p:sp>
        <p:nvSpPr>
          <p:cNvPr id="171" name="Google Shape;171;p2"/>
          <p:cNvSpPr txBox="1"/>
          <p:nvPr/>
        </p:nvSpPr>
        <p:spPr>
          <a:xfrm>
            <a:off x="1297395" y="2101584"/>
            <a:ext cx="8814869"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Within RETAIN ME project the following 6 remote working readiness topics will be tackled:</a:t>
            </a:r>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a:p>
            <a:pPr marL="0" marR="0" lvl="0" indent="0" algn="l" rtl="0">
              <a:spcBef>
                <a:spcPts val="0"/>
              </a:spcBef>
              <a:spcAft>
                <a:spcPts val="0"/>
              </a:spcAft>
              <a:buNone/>
            </a:pPr>
            <a:r>
              <a:rPr lang="en-US" sz="2000" b="1">
                <a:solidFill>
                  <a:schemeClr val="dk1"/>
                </a:solidFill>
                <a:latin typeface="Arial"/>
                <a:ea typeface="Arial"/>
                <a:cs typeface="Arial"/>
                <a:sym typeface="Arial"/>
              </a:rPr>
              <a:t>Job-remote working readiness topics:</a:t>
            </a:r>
            <a:endParaRPr/>
          </a:p>
          <a:p>
            <a:pPr marL="457200" marR="0" lvl="0" indent="-457200" algn="l" rtl="0">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Ability to work remotely in a team.</a:t>
            </a:r>
            <a:endParaRPr/>
          </a:p>
          <a:p>
            <a:pPr marL="457200" marR="0" lvl="0" indent="-457200" algn="l" rtl="0">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Understanding virtual communication.</a:t>
            </a:r>
            <a:endParaRPr/>
          </a:p>
          <a:p>
            <a:pPr marL="457200" marR="0" lvl="0" indent="-457200" algn="l" rtl="0">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Development of time management and organisation skills.</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4.    Understand and development of creative problemsolving.</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5.    Developing skills for critical thinking</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6.    Improve ability to apply discipline</a:t>
            </a:r>
            <a:endParaRPr sz="2000" b="1">
              <a:solidFill>
                <a:schemeClr val="dk1"/>
              </a:solidFill>
              <a:latin typeface="Arial"/>
              <a:ea typeface="Arial"/>
              <a:cs typeface="Arial"/>
              <a:sym typeface="Arial"/>
            </a:endParaRPr>
          </a:p>
        </p:txBody>
      </p:sp>
      <p:sp>
        <p:nvSpPr>
          <p:cNvPr id="172" name="Google Shape;172;p2"/>
          <p:cNvSpPr/>
          <p:nvPr/>
        </p:nvSpPr>
        <p:spPr>
          <a:xfrm>
            <a:off x="0" y="0"/>
            <a:ext cx="12192000" cy="84749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2"/>
          <p:cNvPicPr preferRelativeResize="0"/>
          <p:nvPr/>
        </p:nvPicPr>
        <p:blipFill rotWithShape="1">
          <a:blip r:embed="rId5">
            <a:alphaModFix/>
          </a:blip>
          <a:srcRect/>
          <a:stretch/>
        </p:blipFill>
        <p:spPr>
          <a:xfrm>
            <a:off x="121472" y="6257669"/>
            <a:ext cx="1405487" cy="558864"/>
          </a:xfrm>
          <a:prstGeom prst="rect">
            <a:avLst/>
          </a:prstGeom>
          <a:noFill/>
          <a:ln>
            <a:noFill/>
          </a:ln>
        </p:spPr>
      </p:pic>
      <p:pic>
        <p:nvPicPr>
          <p:cNvPr id="174" name="Google Shape;174;p2"/>
          <p:cNvPicPr preferRelativeResize="0"/>
          <p:nvPr/>
        </p:nvPicPr>
        <p:blipFill rotWithShape="1">
          <a:blip r:embed="rId6">
            <a:alphaModFix/>
          </a:blip>
          <a:srcRect/>
          <a:stretch/>
        </p:blipFill>
        <p:spPr>
          <a:xfrm>
            <a:off x="10117304" y="6365502"/>
            <a:ext cx="1964299" cy="41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pic>
        <p:nvPicPr>
          <p:cNvPr id="179" name="Google Shape;179;p3"/>
          <p:cNvPicPr preferRelativeResize="0"/>
          <p:nvPr/>
        </p:nvPicPr>
        <p:blipFill rotWithShape="1">
          <a:blip r:embed="rId3">
            <a:alphaModFix amt="36000"/>
          </a:blip>
          <a:srcRect t="15454" r="-1" b="15473"/>
          <a:stretch/>
        </p:blipFill>
        <p:spPr>
          <a:xfrm>
            <a:off x="838200" y="-1"/>
            <a:ext cx="9928860" cy="6858001"/>
          </a:xfrm>
          <a:prstGeom prst="rect">
            <a:avLst/>
          </a:prstGeom>
          <a:solidFill>
            <a:schemeClr val="lt1"/>
          </a:solidFill>
          <a:ln>
            <a:noFill/>
          </a:ln>
        </p:spPr>
      </p:pic>
      <p:pic>
        <p:nvPicPr>
          <p:cNvPr id="180" name="Google Shape;180;p3"/>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81" name="Google Shape;181;p3"/>
          <p:cNvSpPr/>
          <p:nvPr/>
        </p:nvSpPr>
        <p:spPr>
          <a:xfrm>
            <a:off x="263514" y="1404435"/>
            <a:ext cx="11771468" cy="3917140"/>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3"/>
          <p:cNvSpPr txBox="1"/>
          <p:nvPr/>
        </p:nvSpPr>
        <p:spPr>
          <a:xfrm>
            <a:off x="1209963" y="1656090"/>
            <a:ext cx="107173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7030A0"/>
                </a:solidFill>
                <a:latin typeface="Arial"/>
                <a:ea typeface="Arial"/>
                <a:cs typeface="Arial"/>
                <a:sym typeface="Arial"/>
              </a:rPr>
              <a:t>Remote working readiness – Value Proposition</a:t>
            </a:r>
            <a:endParaRPr/>
          </a:p>
        </p:txBody>
      </p:sp>
      <p:sp>
        <p:nvSpPr>
          <p:cNvPr id="183" name="Google Shape;183;p3"/>
          <p:cNvSpPr txBox="1"/>
          <p:nvPr/>
        </p:nvSpPr>
        <p:spPr>
          <a:xfrm>
            <a:off x="1455939" y="2374825"/>
            <a:ext cx="9809823" cy="25237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It is beneficial to the end users of RETAIN ME project because workers with remote working readiness and knowledge:</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 are more aware of different ways of work remotely in a team </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 are more of creative problem-solving</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 know how to prepare themselves for virtual communication</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 know how to think critically</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 know the most required skills and knowledge for time management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4" name="Google Shape;184;p3" descr="A close up of a sign&#10;&#10;Description automatically generated"/>
          <p:cNvPicPr preferRelativeResize="0"/>
          <p:nvPr/>
        </p:nvPicPr>
        <p:blipFill rotWithShape="1">
          <a:blip r:embed="rId5">
            <a:alphaModFix/>
          </a:blip>
          <a:srcRect/>
          <a:stretch/>
        </p:blipFill>
        <p:spPr>
          <a:xfrm>
            <a:off x="9743440" y="6040310"/>
            <a:ext cx="2047240" cy="583995"/>
          </a:xfrm>
          <a:prstGeom prst="rect">
            <a:avLst/>
          </a:prstGeom>
          <a:noFill/>
          <a:ln>
            <a:noFill/>
          </a:ln>
        </p:spPr>
      </p:pic>
      <p:sp>
        <p:nvSpPr>
          <p:cNvPr id="185" name="Google Shape;185;p3"/>
          <p:cNvSpPr/>
          <p:nvPr/>
        </p:nvSpPr>
        <p:spPr>
          <a:xfrm>
            <a:off x="0" y="0"/>
            <a:ext cx="12192000" cy="84749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6" name="Google Shape;186;p3"/>
          <p:cNvPicPr preferRelativeResize="0"/>
          <p:nvPr/>
        </p:nvPicPr>
        <p:blipFill rotWithShape="1">
          <a:blip r:embed="rId6">
            <a:alphaModFix/>
          </a:blip>
          <a:srcRect/>
          <a:stretch/>
        </p:blipFill>
        <p:spPr>
          <a:xfrm>
            <a:off x="263514" y="6040310"/>
            <a:ext cx="1405487" cy="558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pic>
        <p:nvPicPr>
          <p:cNvPr id="191" name="Google Shape;191;p4"/>
          <p:cNvPicPr preferRelativeResize="0"/>
          <p:nvPr/>
        </p:nvPicPr>
        <p:blipFill rotWithShape="1">
          <a:blip r:embed="rId3">
            <a:alphaModFix amt="36000"/>
          </a:blip>
          <a:srcRect t="15454" r="-1" b="15473"/>
          <a:stretch/>
        </p:blipFill>
        <p:spPr>
          <a:xfrm>
            <a:off x="838200" y="-1"/>
            <a:ext cx="9928860" cy="6858001"/>
          </a:xfrm>
          <a:prstGeom prst="rect">
            <a:avLst/>
          </a:prstGeom>
          <a:solidFill>
            <a:schemeClr val="lt1"/>
          </a:solidFill>
          <a:ln>
            <a:noFill/>
          </a:ln>
        </p:spPr>
      </p:pic>
      <p:pic>
        <p:nvPicPr>
          <p:cNvPr id="192" name="Google Shape;192;p4"/>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93" name="Google Shape;193;p4"/>
          <p:cNvSpPr/>
          <p:nvPr/>
        </p:nvSpPr>
        <p:spPr>
          <a:xfrm>
            <a:off x="0" y="1391024"/>
            <a:ext cx="11955486" cy="3930551"/>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4"/>
          <p:cNvSpPr txBox="1"/>
          <p:nvPr/>
        </p:nvSpPr>
        <p:spPr>
          <a:xfrm>
            <a:off x="266700" y="1473038"/>
            <a:ext cx="117859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7030A0"/>
                </a:solidFill>
                <a:latin typeface="Arial"/>
                <a:ea typeface="Arial"/>
                <a:cs typeface="Arial"/>
                <a:sym typeface="Arial"/>
              </a:rPr>
              <a:t>Remote working readiness – Key Learning Objectives</a:t>
            </a:r>
            <a:endParaRPr/>
          </a:p>
        </p:txBody>
      </p:sp>
      <p:sp>
        <p:nvSpPr>
          <p:cNvPr id="195" name="Google Shape;195;p4"/>
          <p:cNvSpPr txBox="1"/>
          <p:nvPr/>
        </p:nvSpPr>
        <p:spPr>
          <a:xfrm>
            <a:off x="1080655" y="2141130"/>
            <a:ext cx="9151939" cy="25237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The key learning objective for the Remote working readiness chapter are:</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Participants know how to work remotely in a team </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Participants understand virtual communication</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Participants understand critical thinking </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Participants know how to better organize and manage time</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Participants know how to use creative problem-solving</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Participants know how to apply discipline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4"/>
          <p:cNvSpPr/>
          <p:nvPr/>
        </p:nvSpPr>
        <p:spPr>
          <a:xfrm>
            <a:off x="0" y="0"/>
            <a:ext cx="12192000" cy="84749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4"/>
          <p:cNvPicPr preferRelativeResize="0"/>
          <p:nvPr/>
        </p:nvPicPr>
        <p:blipFill rotWithShape="1">
          <a:blip r:embed="rId5">
            <a:alphaModFix/>
          </a:blip>
          <a:srcRect/>
          <a:stretch/>
        </p:blipFill>
        <p:spPr>
          <a:xfrm>
            <a:off x="423313" y="6022566"/>
            <a:ext cx="1405487" cy="558864"/>
          </a:xfrm>
          <a:prstGeom prst="rect">
            <a:avLst/>
          </a:prstGeom>
          <a:noFill/>
          <a:ln>
            <a:noFill/>
          </a:ln>
        </p:spPr>
      </p:pic>
      <p:pic>
        <p:nvPicPr>
          <p:cNvPr id="198" name="Google Shape;198;p4"/>
          <p:cNvPicPr preferRelativeResize="0"/>
          <p:nvPr/>
        </p:nvPicPr>
        <p:blipFill rotWithShape="1">
          <a:blip r:embed="rId6">
            <a:alphaModFix/>
          </a:blip>
          <a:srcRect/>
          <a:stretch/>
        </p:blipFill>
        <p:spPr>
          <a:xfrm>
            <a:off x="9991187" y="6203232"/>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5"/>
          <p:cNvPicPr preferRelativeResize="0"/>
          <p:nvPr/>
        </p:nvPicPr>
        <p:blipFill rotWithShape="1">
          <a:blip r:embed="rId3">
            <a:alphaModFix/>
          </a:blip>
          <a:srcRect l="29610" t="15389"/>
          <a:stretch/>
        </p:blipFill>
        <p:spPr>
          <a:xfrm>
            <a:off x="-1" y="0"/>
            <a:ext cx="10914939" cy="5404520"/>
          </a:xfrm>
          <a:prstGeom prst="rect">
            <a:avLst/>
          </a:prstGeom>
          <a:noFill/>
          <a:ln>
            <a:noFill/>
          </a:ln>
        </p:spPr>
      </p:pic>
      <p:pic>
        <p:nvPicPr>
          <p:cNvPr id="204" name="Google Shape;204;p5"/>
          <p:cNvPicPr preferRelativeResize="0"/>
          <p:nvPr/>
        </p:nvPicPr>
        <p:blipFill rotWithShape="1">
          <a:blip r:embed="rId3">
            <a:alphaModFix/>
          </a:blip>
          <a:srcRect l="25261" t="6245"/>
          <a:stretch/>
        </p:blipFill>
        <p:spPr>
          <a:xfrm rot="10800000">
            <a:off x="-230354" y="434732"/>
            <a:ext cx="12187012" cy="5988533"/>
          </a:xfrm>
          <a:prstGeom prst="rect">
            <a:avLst/>
          </a:prstGeom>
          <a:noFill/>
          <a:ln>
            <a:noFill/>
          </a:ln>
        </p:spPr>
      </p:pic>
      <p:sp>
        <p:nvSpPr>
          <p:cNvPr id="205" name="Google Shape;205;p5"/>
          <p:cNvSpPr txBox="1"/>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3600"/>
              <a:buFont typeface="Fjalla One"/>
              <a:buNone/>
            </a:pPr>
            <a:r>
              <a:rPr lang="en-US" sz="6000" b="1" i="0" u="none" strike="noStrike" cap="none">
                <a:solidFill>
                  <a:srgbClr val="C00000"/>
                </a:solidFill>
                <a:latin typeface="Quattrocento Sans"/>
                <a:ea typeface="Quattrocento Sans"/>
                <a:cs typeface="Quattrocento Sans"/>
                <a:sym typeface="Quattrocento Sans"/>
              </a:rPr>
              <a:t>INTRODUCTION</a:t>
            </a:r>
            <a:endParaRPr sz="6000" b="1" i="0" u="none" strike="noStrike" cap="none">
              <a:solidFill>
                <a:srgbClr val="C00000"/>
              </a:solidFill>
              <a:latin typeface="Quattrocento Sans"/>
              <a:ea typeface="Quattrocento Sans"/>
              <a:cs typeface="Quattrocento Sans"/>
              <a:sym typeface="Quattrocento Sans"/>
            </a:endParaRPr>
          </a:p>
        </p:txBody>
      </p:sp>
      <p:sp>
        <p:nvSpPr>
          <p:cNvPr id="206" name="Google Shape;206;p5"/>
          <p:cNvSpPr txBox="1"/>
          <p:nvPr/>
        </p:nvSpPr>
        <p:spPr>
          <a:xfrm>
            <a:off x="2468442" y="2957030"/>
            <a:ext cx="698035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Proxima Nova"/>
              <a:buNone/>
            </a:pPr>
            <a:r>
              <a:rPr lang="en-US" sz="2400" b="1" i="0" u="none" strike="noStrike" cap="none">
                <a:solidFill>
                  <a:srgbClr val="494949"/>
                </a:solidFill>
                <a:latin typeface="Proxima Nova"/>
                <a:ea typeface="Proxima Nova"/>
                <a:cs typeface="Proxima Nova"/>
                <a:sym typeface="Proxima Nova"/>
              </a:rPr>
              <a:t>Understand and development of creative problem solving</a:t>
            </a:r>
            <a:endParaRPr sz="2400" b="1" i="0" u="none" strike="noStrike" cap="none">
              <a:solidFill>
                <a:srgbClr val="757070"/>
              </a:solidFill>
              <a:latin typeface="Quattrocento Sans"/>
              <a:ea typeface="Quattrocento Sans"/>
              <a:cs typeface="Quattrocento Sans"/>
              <a:sym typeface="Quattrocento Sans"/>
            </a:endParaRPr>
          </a:p>
        </p:txBody>
      </p:sp>
      <p:sp>
        <p:nvSpPr>
          <p:cNvPr id="207" name="Google Shape;207;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08" name="Google Shape;208;p5"/>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9" name="Google Shape;209;p5"/>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210" name="Google Shape;210;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16" name="Google Shape;216;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17" name="Google Shape;217;p6"/>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18" name="Google Shape;218;p6"/>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19" name="Google Shape;21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20" name="Google Shape;220;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21" name="Google Shape;221;p6"/>
          <p:cNvSpPr txBox="1"/>
          <p:nvPr/>
        </p:nvSpPr>
        <p:spPr>
          <a:xfrm>
            <a:off x="546446" y="730326"/>
            <a:ext cx="6467166"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Definition problem solving </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Problem solving is the thought process that an intelligent being uses to solve problems. The problem-solving process, considered the most complex intellectual function, has been studied by psychologists for the past hundred years.</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pic>
        <p:nvPicPr>
          <p:cNvPr id="222" name="Google Shape;222;p6"/>
          <p:cNvPicPr preferRelativeResize="0"/>
          <p:nvPr/>
        </p:nvPicPr>
        <p:blipFill rotWithShape="1">
          <a:blip r:embed="rId6">
            <a:alphaModFix/>
          </a:blip>
          <a:srcRect/>
          <a:stretch/>
        </p:blipFill>
        <p:spPr>
          <a:xfrm>
            <a:off x="1623128" y="3260649"/>
            <a:ext cx="2914141" cy="2017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28" name="Google Shape;228;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29" name="Google Shape;229;p7"/>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30" name="Google Shape;230;p7"/>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31" name="Google Shape;231;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32" name="Google Shape;232;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33" name="Google Shape;233;p7"/>
          <p:cNvSpPr txBox="1"/>
          <p:nvPr/>
        </p:nvSpPr>
        <p:spPr>
          <a:xfrm>
            <a:off x="480290" y="989044"/>
            <a:ext cx="6465454"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Creative problem solving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When it comes to problem solving, synectics and creativity, the brain is like the tip of an iceberg: we only see a small part of it all.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When this body is faced with a problem, it must solve it. A significant part of the mental processes that lead to this solution are subconscious, and this is where synectics comes into play.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 name synectics comes from the Greek synektikós, which means "to bring together disparate and seemingly irrelevant elements". It is a creative methodology for problem solving.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Furthermore, one of its goals is to take advantage of the characteristics of this type of processing. So, brainstorming and coming up with a method for problem solving based on experience.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39" name="Google Shape;239;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40" name="Google Shape;240;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41" name="Google Shape;241;p8"/>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42" name="Google Shape;242;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43" name="Google Shape;243;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44" name="Google Shape;244;p8"/>
          <p:cNvSpPr txBox="1"/>
          <p:nvPr/>
        </p:nvSpPr>
        <p:spPr>
          <a:xfrm>
            <a:off x="452581" y="133259"/>
            <a:ext cx="7490691" cy="75713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 creative problem solving, you combine information and things so that the result is something completely new. This assumes that the individual and the group can think creatively and have creative attitudes and special abilities and skills. Creative problem solving is a process. This process requires noticing the problem or opportunity for improvement and thereby identifying facts and beliefs, setting goals and having visions, devising methods and ideas, evaluating the ideas and choosing a solution and accepting and implementing it.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For more information about to understand and development of creative problem solving, you may visit the following links: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•What is creative problem-solving &amp; why is it important?</a:t>
            </a:r>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https://online.hbs.edu/blog/post/what-is-creative-problem-solving</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•Creative problem-solving</a:t>
            </a:r>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https://en.wikipedia.org/wiki/Creative_problem-solving</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 Basics of Creative Problem Solving – CPS</a:t>
            </a:r>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https://innovationmanagement.se/2010/06/02/the-basics-of-creative-problem-solving-cps/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•Use Creative Problem Solving to Build a Remote Work Lifestyle</a:t>
            </a:r>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https://frayedpassport.com/use-creative-problem-solving-to-build-a-remote-work-lifestyle/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9"/>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0" name="Google Shape;250;p9" descr="A picture containing text, computer, indoor, person&#10;&#10;Description automatically generated"/>
          <p:cNvPicPr preferRelativeResize="0"/>
          <p:nvPr/>
        </p:nvPicPr>
        <p:blipFill rotWithShape="1">
          <a:blip r:embed="rId4">
            <a:alphaModFix amt="27000"/>
          </a:blip>
          <a:srcRect t="7892" b="7891"/>
          <a:stretch/>
        </p:blipFill>
        <p:spPr>
          <a:xfrm>
            <a:off x="1" y="0"/>
            <a:ext cx="12191998" cy="6858000"/>
          </a:xfrm>
          <a:prstGeom prst="rect">
            <a:avLst/>
          </a:prstGeom>
          <a:solidFill>
            <a:srgbClr val="662483"/>
          </a:solidFill>
          <a:ln>
            <a:noFill/>
          </a:ln>
        </p:spPr>
      </p:pic>
      <p:sp>
        <p:nvSpPr>
          <p:cNvPr id="251" name="Google Shape;251;p9"/>
          <p:cNvSpPr txBox="1"/>
          <p:nvPr/>
        </p:nvSpPr>
        <p:spPr>
          <a:xfrm>
            <a:off x="342782" y="1157877"/>
            <a:ext cx="11082600"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Quattrocento Sans"/>
              <a:buNone/>
            </a:pPr>
            <a:r>
              <a:rPr lang="en-US" sz="6000" b="1" i="0" u="none" strike="noStrike" cap="none">
                <a:solidFill>
                  <a:srgbClr val="FFFFFF"/>
                </a:solidFill>
                <a:latin typeface="Quattrocento Sans"/>
                <a:ea typeface="Quattrocento Sans"/>
                <a:cs typeface="Quattrocento Sans"/>
                <a:sym typeface="Quattrocento Sans"/>
              </a:rPr>
              <a:t> </a:t>
            </a:r>
            <a:br>
              <a:rPr lang="en-US" sz="6000" b="1" i="0" u="none" strike="noStrike" cap="none">
                <a:solidFill>
                  <a:srgbClr val="FFFFFF"/>
                </a:solidFill>
                <a:latin typeface="Quattrocento Sans"/>
                <a:ea typeface="Quattrocento Sans"/>
                <a:cs typeface="Quattrocento Sans"/>
                <a:sym typeface="Quattrocento Sans"/>
              </a:rPr>
            </a:br>
            <a:r>
              <a:rPr lang="en-US" sz="6000" b="1" i="0" u="none" strike="noStrike" cap="none">
                <a:solidFill>
                  <a:srgbClr val="FFFFFF"/>
                </a:solidFill>
                <a:latin typeface="Quattrocento Sans"/>
                <a:ea typeface="Quattrocento Sans"/>
                <a:cs typeface="Quattrocento Sans"/>
                <a:sym typeface="Quattrocento Sans"/>
              </a:rPr>
              <a:t>ACTIVITY 1</a:t>
            </a:r>
            <a:endParaRPr/>
          </a:p>
        </p:txBody>
      </p:sp>
      <p:sp>
        <p:nvSpPr>
          <p:cNvPr id="252" name="Google Shape;252;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53" name="Google Shape;253;p9"/>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4" name="Google Shape;254;p9"/>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255" name="Google Shape;255;p9"/>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256" name="Google Shape;256;p9"/>
          <p:cNvSpPr txBox="1"/>
          <p:nvPr/>
        </p:nvSpPr>
        <p:spPr>
          <a:xfrm>
            <a:off x="424873" y="3096869"/>
            <a:ext cx="61698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A 7-STEP CPS FRAMEWORK</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849</Words>
  <Application>Microsoft Office PowerPoint</Application>
  <PresentationFormat>Widescreen</PresentationFormat>
  <Paragraphs>96</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Calibri</vt:lpstr>
      <vt:lpstr>Proxima Nova</vt:lpstr>
      <vt:lpstr>Quattrocento Sans</vt:lpstr>
      <vt:lpstr>Arial</vt:lpstr>
      <vt:lpstr>Fjalla One</vt:lpstr>
      <vt:lpstr>Office Theme</vt:lpstr>
      <vt:lpstr>1_Office Theme</vt:lpstr>
      <vt:lpstr>Value Proposition for remote working readiness resources. B-Creative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Proposition for remote working readiness resources. B-Creative Association</dc:title>
  <dc:creator>Mike Keegan</dc:creator>
  <cp:lastModifiedBy>Microsoft account</cp:lastModifiedBy>
  <cp:revision>1</cp:revision>
  <dcterms:created xsi:type="dcterms:W3CDTF">2019-09-26T16:12:10Z</dcterms:created>
  <dcterms:modified xsi:type="dcterms:W3CDTF">2023-04-11T12:47:37Z</dcterms:modified>
</cp:coreProperties>
</file>