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669088" cy="9926638"/>
  <p:embeddedFontLst>
    <p:embeddedFont>
      <p:font typeface="Calibri" panose="020F0502020204030204" pitchFamily="34" charset="0"/>
      <p:regular r:id="rId21"/>
      <p:bold r:id="rId22"/>
      <p:italic r:id="rId23"/>
      <p:boldItalic r:id="rId24"/>
    </p:embeddedFont>
    <p:embeddedFont>
      <p:font typeface="Proxima Nova" panose="020B0604020202020204" charset="0"/>
      <p:regular r:id="rId25"/>
      <p:bold r:id="rId26"/>
      <p:italic r:id="rId27"/>
      <p:boldItalic r:id="rId28"/>
    </p:embeddedFont>
    <p:embeddedFont>
      <p:font typeface="Quattrocento Sans"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9H8icAg355hQwMlN8pAuAmTfW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11725" y="744475"/>
            <a:ext cx="444625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66900" y="4715125"/>
            <a:ext cx="5335250" cy="44669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361070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2718840"/>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0: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0: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0566674"/>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1: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11: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887740"/>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2: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1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187497"/>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3: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13: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8691706"/>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4: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14: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6038373"/>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5: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1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5160617"/>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16: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8605699"/>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7: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1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3612449"/>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2: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4279363"/>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3: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0296717"/>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4: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356164"/>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5: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107752"/>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6: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6: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9458469"/>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9934172"/>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8: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4875766"/>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9:notes"/>
          <p:cNvSpPr txBox="1">
            <a:spLocks noGrp="1"/>
          </p:cNvSpPr>
          <p:nvPr>
            <p:ph type="body" idx="1"/>
          </p:nvPr>
        </p:nvSpPr>
        <p:spPr>
          <a:xfrm>
            <a:off x="666900" y="4715125"/>
            <a:ext cx="5335250"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9: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520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5" name="Google Shape;9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1" name="Google Shape;10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4"/>
        <p:cNvGrpSpPr/>
        <p:nvPr/>
      </p:nvGrpSpPr>
      <p:grpSpPr>
        <a:xfrm>
          <a:off x="0" y="0"/>
          <a:ext cx="0" cy="0"/>
          <a:chOff x="0" y="0"/>
          <a:chExt cx="0" cy="0"/>
        </a:xfrm>
      </p:grpSpPr>
      <p:sp>
        <p:nvSpPr>
          <p:cNvPr id="105" name="Google Shape;105;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4" name="Google Shape;114;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2" name="Google Shape;132;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3" name="Google Shape;133;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9"/>
          <p:cNvSpPr>
            <a:spLocks noGrp="1"/>
          </p:cNvSpPr>
          <p:nvPr>
            <p:ph type="pic" idx="2"/>
          </p:nvPr>
        </p:nvSpPr>
        <p:spPr>
          <a:xfrm>
            <a:off x="5183188" y="987425"/>
            <a:ext cx="6172200" cy="4873625"/>
          </a:xfrm>
          <a:prstGeom prst="rect">
            <a:avLst/>
          </a:prstGeom>
          <a:noFill/>
          <a:ln>
            <a:noFill/>
          </a:ln>
        </p:spPr>
      </p:sp>
      <p:sp>
        <p:nvSpPr>
          <p:cNvPr id="139" name="Google Shape;139;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9"/>
          <p:cNvSpPr>
            <a:spLocks noGrp="1"/>
          </p:cNvSpPr>
          <p:nvPr>
            <p:ph type="pic" idx="2"/>
          </p:nvPr>
        </p:nvSpPr>
        <p:spPr>
          <a:xfrm>
            <a:off x="5183188" y="987425"/>
            <a:ext cx="6172200" cy="4873625"/>
          </a:xfrm>
          <a:prstGeom prst="rect">
            <a:avLst/>
          </a:prstGeom>
          <a:noFill/>
          <a:ln>
            <a:noFill/>
          </a:ln>
        </p:spPr>
      </p:sp>
      <p:sp>
        <p:nvSpPr>
          <p:cNvPr id="64" name="Google Shape;64;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innovationmanagement.se/2010/06/02/the-basics-of-creative-problem-solving-cps/" TargetMode="External"/><Relationship Id="rId5" Type="http://schemas.openxmlformats.org/officeDocument/2006/relationships/image" Target="../media/image1.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www.ntaskmanager.com/blog/top-problem-solving-activities-for-your-team-to-master/" TargetMode="External"/><Relationship Id="rId5" Type="http://schemas.openxmlformats.org/officeDocument/2006/relationships/image" Target="../media/image1.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jp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hyperlink" Target="https://innovationmanagement.se/2010/06/02/the-basics-of-creative-problem-solving-cps/" TargetMode="External"/><Relationship Id="rId3" Type="http://schemas.openxmlformats.org/officeDocument/2006/relationships/image" Target="../media/image7.png"/><Relationship Id="rId7" Type="http://schemas.openxmlformats.org/officeDocument/2006/relationships/hyperlink" Target="https://en.wikipedia.org/wiki/Creative_problem-solvin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online.hbs.edu/blog/post/what-is-creative-problem-solving" TargetMode="External"/><Relationship Id="rId5" Type="http://schemas.openxmlformats.org/officeDocument/2006/relationships/image" Target="../media/image1.jpg"/><Relationship Id="rId4" Type="http://schemas.openxmlformats.org/officeDocument/2006/relationships/image" Target="../media/image8.png"/><Relationship Id="rId9" Type="http://schemas.openxmlformats.org/officeDocument/2006/relationships/hyperlink" Target="https://frayedpassport.com/use-creative-problem-solving-to-build-a-remote-work-lifestyl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1"/>
          <p:cNvPicPr preferRelativeResize="0"/>
          <p:nvPr/>
        </p:nvPicPr>
        <p:blipFill rotWithShape="1">
          <a:blip r:embed="rId3">
            <a:alphaModFix/>
          </a:blip>
          <a:srcRect/>
          <a:stretch/>
        </p:blipFill>
        <p:spPr>
          <a:xfrm>
            <a:off x="10117304" y="6275993"/>
            <a:ext cx="1964299" cy="412100"/>
          </a:xfrm>
          <a:prstGeom prst="rect">
            <a:avLst/>
          </a:prstGeom>
          <a:noFill/>
          <a:ln>
            <a:noFill/>
          </a:ln>
        </p:spPr>
      </p:pic>
      <p:pic>
        <p:nvPicPr>
          <p:cNvPr id="160" name="Google Shape;160;p1"/>
          <p:cNvPicPr preferRelativeResize="0"/>
          <p:nvPr/>
        </p:nvPicPr>
        <p:blipFill rotWithShape="1">
          <a:blip r:embed="rId4">
            <a:alphaModFix/>
          </a:blip>
          <a:srcRect/>
          <a:stretch/>
        </p:blipFill>
        <p:spPr>
          <a:xfrm>
            <a:off x="742909" y="855409"/>
            <a:ext cx="6558564" cy="3269778"/>
          </a:xfrm>
          <a:prstGeom prst="rect">
            <a:avLst/>
          </a:prstGeom>
          <a:noFill/>
          <a:ln>
            <a:noFill/>
          </a:ln>
        </p:spPr>
      </p:pic>
      <p:sp>
        <p:nvSpPr>
          <p:cNvPr id="161" name="Google Shape;161;p1"/>
          <p:cNvSpPr txBox="1">
            <a:spLocks noGrp="1"/>
          </p:cNvSpPr>
          <p:nvPr>
            <p:ph type="ctrTitle"/>
          </p:nvPr>
        </p:nvSpPr>
        <p:spPr>
          <a:xfrm>
            <a:off x="1297489" y="4189268"/>
            <a:ext cx="9597021" cy="2086725"/>
          </a:xfrm>
          <a:prstGeom prst="rect">
            <a:avLst/>
          </a:prstGeom>
          <a:noFill/>
          <a:ln>
            <a:noFill/>
          </a:ln>
        </p:spPr>
        <p:txBody>
          <a:bodyPr spcFirstLastPara="1" wrap="square" lIns="91425" tIns="45700" rIns="91425" bIns="45700" anchor="b" anchorCtr="0">
            <a:spAutoFit/>
          </a:bodyPr>
          <a:lstStyle/>
          <a:p>
            <a:pPr marL="0" lvl="0" indent="0" algn="ctr" rtl="0">
              <a:lnSpc>
                <a:spcPct val="90000"/>
              </a:lnSpc>
              <a:spcBef>
                <a:spcPts val="0"/>
              </a:spcBef>
              <a:spcAft>
                <a:spcPts val="0"/>
              </a:spcAft>
              <a:buClr>
                <a:srgbClr val="C00000"/>
              </a:buClr>
              <a:buSzPts val="4800"/>
              <a:buFont typeface="Arial"/>
              <a:buNone/>
            </a:pPr>
            <a:r>
              <a:rPr lang="en-US" sz="4800">
                <a:solidFill>
                  <a:srgbClr val="C00000"/>
                </a:solidFill>
                <a:latin typeface="Arial"/>
                <a:ea typeface="Arial"/>
                <a:cs typeface="Arial"/>
                <a:sym typeface="Arial"/>
              </a:rPr>
              <a:t>Πρόταση αξίας για τους πόρους ετοιμότητας εξ αποστάσεως εργασίας.</a:t>
            </a:r>
            <a:br>
              <a:rPr lang="en-US" sz="4800">
                <a:solidFill>
                  <a:srgbClr val="C00000"/>
                </a:solidFill>
                <a:latin typeface="Arial"/>
                <a:ea typeface="Arial"/>
                <a:cs typeface="Arial"/>
                <a:sym typeface="Arial"/>
              </a:rPr>
            </a:br>
            <a:r>
              <a:rPr lang="en-US" sz="4800">
                <a:solidFill>
                  <a:srgbClr val="7030A0"/>
                </a:solidFill>
                <a:latin typeface="Arial"/>
                <a:ea typeface="Arial"/>
                <a:cs typeface="Arial"/>
                <a:sym typeface="Arial"/>
              </a:rPr>
              <a:t>B-Creative Association</a:t>
            </a:r>
            <a:endParaRPr/>
          </a:p>
        </p:txBody>
      </p:sp>
      <p:pic>
        <p:nvPicPr>
          <p:cNvPr id="162" name="Google Shape;162;p1"/>
          <p:cNvPicPr preferRelativeResize="0"/>
          <p:nvPr/>
        </p:nvPicPr>
        <p:blipFill rotWithShape="1">
          <a:blip r:embed="rId4">
            <a:alphaModFix/>
          </a:blip>
          <a:srcRect/>
          <a:stretch/>
        </p:blipFill>
        <p:spPr>
          <a:xfrm>
            <a:off x="423313" y="6022566"/>
            <a:ext cx="1405487" cy="558864"/>
          </a:xfrm>
          <a:prstGeom prst="rect">
            <a:avLst/>
          </a:prstGeom>
          <a:noFill/>
          <a:ln>
            <a:noFill/>
          </a:ln>
        </p:spPr>
      </p:pic>
    </p:spTree>
  </p:cSld>
  <p:clrMapOvr>
    <a:masterClrMapping/>
  </p:clrMapOvr>
</p:sld>
</file>

<file path=ppt/slides/slide10.xml><?xml version="1.0" encoding="utf-8"?>
<p:sld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62" name="Google Shape;262;p10"/>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63" name="Google Shape;263;p10"/>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264" name="Google Shape;264;p10"/>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265" name="Google Shape;265;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266" name="Google Shape;266;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67" name="Google Shape;267;p10"/>
          <p:cNvSpPr txBox="1"/>
          <p:nvPr/>
        </p:nvSpPr>
        <p:spPr>
          <a:xfrm>
            <a:off x="612816" y="1483947"/>
            <a:ext cx="6243782"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Μέσω της δημιουργικής επίλυσης προβλημάτων, θα έχετε επίσης την ευκαιρία να αναπτύξετε την προσωπικότητά σας, δηλαδή να αναπτύξετε τη δραστηριότητα, τη δημιουργικότητα, την επιμονή και τις δεξιότητες συνεργασίας.</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Αυτή η δραστηριότητα έχει 7 συμβουλές για τη δημιουργική επίλυση προβλημάτων.</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Σύνδεση με τον πόρο: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val="tx"/>
                    </a:ext>
                  </a:extLst>
                </a:hlinkClick>
              </a:rPr>
              <a:t>https://innovationmanagement.se/2010/06/02/the-basics-of-creative-problem-solving-cps/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11"/>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73" name="Google Shape;273;p11" descr="A picture containing text, computer, indoor, person&#10;&#10;Description automatically generated"/>
          <p:cNvPicPr preferRelativeResize="0"/>
          <p:nvPr/>
        </p:nvPicPr>
        <p:blipFill rotWithShape="1">
          <a:blip r:embed="rId4">
            <a:alphaModFix amt="27000"/>
          </a:blip>
          <a:srcRect t="7892" b="7891"/>
          <a:stretch/>
        </p:blipFill>
        <p:spPr>
          <a:xfrm>
            <a:off x="1" y="0"/>
            <a:ext cx="12191998" cy="6858000"/>
          </a:xfrm>
          <a:prstGeom prst="rect">
            <a:avLst/>
          </a:prstGeom>
          <a:solidFill>
            <a:srgbClr val="662483"/>
          </a:solidFill>
          <a:ln>
            <a:noFill/>
          </a:ln>
        </p:spPr>
      </p:pic>
      <p:sp>
        <p:nvSpPr>
          <p:cNvPr id="274" name="Google Shape;274;p11"/>
          <p:cNvSpPr txBox="1"/>
          <p:nvPr/>
        </p:nvSpPr>
        <p:spPr>
          <a:xfrm>
            <a:off x="342782" y="1157877"/>
            <a:ext cx="11082600"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000"/>
              <a:buFont typeface="Quattrocento Sans"/>
              <a:buNone/>
            </a:pPr>
            <a:r>
              <a:rPr lang="en-US" sz="6000" b="1" i="0" u="none" strike="noStrike" cap="none">
                <a:solidFill>
                  <a:srgbClr val="FFFFFF"/>
                </a:solidFill>
                <a:latin typeface="Quattrocento Sans"/>
                <a:ea typeface="Quattrocento Sans"/>
                <a:cs typeface="Quattrocento Sans"/>
                <a:sym typeface="Quattrocento Sans"/>
              </a:rPr>
              <a:t> </a:t>
            </a:r>
            <a:br>
              <a:rPr lang="en-US" sz="6000" b="1" i="0" u="none" strike="noStrike" cap="none">
                <a:solidFill>
                  <a:srgbClr val="FFFFFF"/>
                </a:solidFill>
                <a:latin typeface="Quattrocento Sans"/>
                <a:ea typeface="Quattrocento Sans"/>
                <a:cs typeface="Quattrocento Sans"/>
                <a:sym typeface="Quattrocento Sans"/>
              </a:rPr>
            </a:br>
            <a:r>
              <a:rPr lang="en-US" sz="6000" b="1" i="0" u="none" strike="noStrike" cap="none">
                <a:solidFill>
                  <a:srgbClr val="FFFFFF"/>
                </a:solidFill>
                <a:latin typeface="Quattrocento Sans"/>
                <a:ea typeface="Quattrocento Sans"/>
                <a:cs typeface="Quattrocento Sans"/>
                <a:sym typeface="Quattrocento Sans"/>
              </a:rPr>
              <a:t>ΔΡΑΣΤΗΡΙΟΤΗΤΑ 2</a:t>
            </a:r>
            <a:endParaRPr/>
          </a:p>
        </p:txBody>
      </p:sp>
      <p:sp>
        <p:nvSpPr>
          <p:cNvPr id="275" name="Google Shape;275;p11"/>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76" name="Google Shape;276;p11"/>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77" name="Google Shape;277;p11"/>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278" name="Google Shape;278;p11"/>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279" name="Google Shape;279;p11"/>
          <p:cNvSpPr txBox="1"/>
          <p:nvPr/>
        </p:nvSpPr>
        <p:spPr>
          <a:xfrm>
            <a:off x="471055" y="3176827"/>
            <a:ext cx="616989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Calibri"/>
                <a:ea typeface="Calibri"/>
                <a:cs typeface="Calibri"/>
                <a:sym typeface="Calibri"/>
              </a:rPr>
              <a:t>ΒΊΝΤΕΟ - ΤΙ ΕΊΝΑΙ Η ΔΗΜΙΟΥΡΓΙΚΉ ΕΠΊΛΥΣΗ ΠΡΟΒΛΗΜΆΤΩΝ. </a:t>
            </a:r>
            <a:endParaRPr sz="20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85" name="Google Shape;285;p12"/>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86" name="Google Shape;286;p12"/>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287" name="Google Shape;287;p12"/>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288" name="Google Shape;288;p1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289" name="Google Shape;289;p12"/>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90" name="Google Shape;290;p12"/>
          <p:cNvSpPr txBox="1"/>
          <p:nvPr/>
        </p:nvSpPr>
        <p:spPr>
          <a:xfrm>
            <a:off x="655782" y="1052945"/>
            <a:ext cx="5754254"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Όταν πρόκειται για την ανάπτυξη καινοτόμων λύσεων σε μοναδικές οργανωτικές προκλήσεις ή στη δική σας ζωή, η χρήση δοκιμασμένων και αληθινών μεθόδων για τον καταιγισμό ιδεών και την εξεύρεση της καλύτερης δυνατής λύσης μπορεί να είναι ένας πολύ καλός τρόπος για την επίτευξη των στόχων σας. Μια τέτοια μεθοδολογία είναι η δημιουργική επίλυση προβλημάτων.</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Αυτή η δραστηριότητα περιέχει 3 βίντεο που εξηγούν τη δημιουργική επίλυση προβλημάτων.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1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96" name="Google Shape;296;p13" descr="A picture containing text, computer, indoor, person&#10;&#10;Description automatically generated"/>
          <p:cNvPicPr preferRelativeResize="0"/>
          <p:nvPr/>
        </p:nvPicPr>
        <p:blipFill rotWithShape="1">
          <a:blip r:embed="rId4">
            <a:alphaModFix amt="27000"/>
          </a:blip>
          <a:srcRect t="7892" b="7891"/>
          <a:stretch/>
        </p:blipFill>
        <p:spPr>
          <a:xfrm>
            <a:off x="1" y="0"/>
            <a:ext cx="12191998" cy="6858000"/>
          </a:xfrm>
          <a:prstGeom prst="rect">
            <a:avLst/>
          </a:prstGeom>
          <a:solidFill>
            <a:srgbClr val="662483"/>
          </a:solidFill>
          <a:ln>
            <a:noFill/>
          </a:ln>
        </p:spPr>
      </p:pic>
      <p:sp>
        <p:nvSpPr>
          <p:cNvPr id="297" name="Google Shape;297;p13"/>
          <p:cNvSpPr txBox="1"/>
          <p:nvPr/>
        </p:nvSpPr>
        <p:spPr>
          <a:xfrm>
            <a:off x="342782" y="1157877"/>
            <a:ext cx="11082600"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000"/>
              <a:buFont typeface="Quattrocento Sans"/>
              <a:buNone/>
            </a:pPr>
            <a:r>
              <a:rPr lang="en-US" sz="6000" b="1" i="0" u="none" strike="noStrike" cap="none">
                <a:solidFill>
                  <a:srgbClr val="FFFFFF"/>
                </a:solidFill>
                <a:latin typeface="Quattrocento Sans"/>
                <a:ea typeface="Quattrocento Sans"/>
                <a:cs typeface="Quattrocento Sans"/>
                <a:sym typeface="Quattrocento Sans"/>
              </a:rPr>
              <a:t> </a:t>
            </a:r>
            <a:br>
              <a:rPr lang="en-US" sz="6000" b="1" i="0" u="none" strike="noStrike" cap="none">
                <a:solidFill>
                  <a:srgbClr val="FFFFFF"/>
                </a:solidFill>
                <a:latin typeface="Quattrocento Sans"/>
                <a:ea typeface="Quattrocento Sans"/>
                <a:cs typeface="Quattrocento Sans"/>
                <a:sym typeface="Quattrocento Sans"/>
              </a:rPr>
            </a:br>
            <a:r>
              <a:rPr lang="en-US" sz="6000" b="1" i="0" u="none" strike="noStrike" cap="none">
                <a:solidFill>
                  <a:srgbClr val="FFFFFF"/>
                </a:solidFill>
                <a:latin typeface="Quattrocento Sans"/>
                <a:ea typeface="Quattrocento Sans"/>
                <a:cs typeface="Quattrocento Sans"/>
                <a:sym typeface="Quattrocento Sans"/>
              </a:rPr>
              <a:t>ΔΡΑΣΤΗΡΙΟΤΗΤΑ </a:t>
            </a:r>
            <a:r>
              <a:rPr lang="en-US" sz="6000" b="1">
                <a:solidFill>
                  <a:srgbClr val="FFFFFF"/>
                </a:solidFill>
                <a:latin typeface="Quattrocento Sans"/>
                <a:ea typeface="Quattrocento Sans"/>
                <a:cs typeface="Quattrocento Sans"/>
                <a:sym typeface="Quattrocento Sans"/>
              </a:rPr>
              <a:t>3</a:t>
            </a:r>
            <a:endParaRPr sz="6000" b="1" i="0" u="none" strike="noStrike" cap="none">
              <a:solidFill>
                <a:srgbClr val="FFFFFF"/>
              </a:solidFill>
              <a:latin typeface="Quattrocento Sans"/>
              <a:ea typeface="Quattrocento Sans"/>
              <a:cs typeface="Quattrocento Sans"/>
              <a:sym typeface="Quattrocento Sans"/>
            </a:endParaRPr>
          </a:p>
        </p:txBody>
      </p:sp>
      <p:sp>
        <p:nvSpPr>
          <p:cNvPr id="298" name="Google Shape;298;p13"/>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99" name="Google Shape;299;p13"/>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00" name="Google Shape;300;p13"/>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301" name="Google Shape;301;p13"/>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302" name="Google Shape;302;p13"/>
          <p:cNvSpPr txBox="1"/>
          <p:nvPr/>
        </p:nvSpPr>
        <p:spPr>
          <a:xfrm>
            <a:off x="471055" y="3176827"/>
            <a:ext cx="616989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Calibri"/>
                <a:ea typeface="Calibri"/>
                <a:cs typeface="Calibri"/>
                <a:sym typeface="Calibri"/>
              </a:rPr>
              <a:t>ΒΊΝΤΕΟ - ΤΙ ΕΊΝΑΙ Η ΔΗΜΙΟΥΡΓΙΚΉ ΕΠΊΛΥΣΗ ΠΡΟΒΛΗΜΆΤΩΝ. </a:t>
            </a:r>
            <a:endParaRPr sz="20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308" name="Google Shape;308;p14"/>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09" name="Google Shape;309;p14"/>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310" name="Google Shape;310;p14"/>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311" name="Google Shape;311;p1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312" name="Google Shape;312;p14"/>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313" name="Google Shape;313;p14"/>
          <p:cNvSpPr txBox="1"/>
          <p:nvPr/>
        </p:nvSpPr>
        <p:spPr>
          <a:xfrm>
            <a:off x="655782" y="1052945"/>
            <a:ext cx="5754254"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Όλες οι διαδικασίες επίλυσης προβλημάτων ξεκινούν με τον εντοπισμό του προβλήματος. Στη συνέχεια, η ομάδα πρέπει να αξιολογήσει τις πιθανές κατευθύνσεις δράσης και να επιλέξει τον καλύτερο τρόπο αντιμετώπισης του προβλήματος. Μια δραστηριότητα επίλυσης προβλημάτων βοηθά στον εντοπισμό αυτών των δυνάμεων και αναπτύσσει δεξιότητες και στρατηγικές επίλυσης προβλημάτων, ενώ παράλληλα διασκεδάζει με την ομάδα σας.</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Αυτό το περιεχόμενο δραστηριότητας περιλαμβάνει 2 διασκεδαστικές δραστηριότητες επίλυσης προβλημάτων.</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Για περισσότερες δραστηριότητες επισκεφθείτε την πηγή: </a:t>
            </a:r>
            <a:r>
              <a:rPr lang="en-US"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val="tx"/>
                    </a:ext>
                  </a:extLst>
                </a:hlinkClick>
              </a:rPr>
              <a:t>https://www.ntaskmanager.com/blog/top-problem-solving-activities-for-your-team-to-master/</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15"/>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19" name="Google Shape;319;p15" descr="A picture containing text, computer, indoor, person&#10;&#10;Description automatically generated"/>
          <p:cNvPicPr preferRelativeResize="0"/>
          <p:nvPr/>
        </p:nvPicPr>
        <p:blipFill rotWithShape="1">
          <a:blip r:embed="rId4">
            <a:alphaModFix amt="27000"/>
          </a:blip>
          <a:srcRect t="7892" b="7891"/>
          <a:stretch/>
        </p:blipFill>
        <p:spPr>
          <a:xfrm>
            <a:off x="1" y="0"/>
            <a:ext cx="12191998" cy="6858000"/>
          </a:xfrm>
          <a:prstGeom prst="rect">
            <a:avLst/>
          </a:prstGeom>
          <a:solidFill>
            <a:srgbClr val="662483"/>
          </a:solidFill>
          <a:ln>
            <a:noFill/>
          </a:ln>
        </p:spPr>
      </p:pic>
      <p:sp>
        <p:nvSpPr>
          <p:cNvPr id="320" name="Google Shape;320;p15"/>
          <p:cNvSpPr txBox="1"/>
          <p:nvPr/>
        </p:nvSpPr>
        <p:spPr>
          <a:xfrm>
            <a:off x="342782" y="1157877"/>
            <a:ext cx="11341218"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000"/>
              <a:buFont typeface="Quattrocento Sans"/>
              <a:buNone/>
            </a:pPr>
            <a:r>
              <a:rPr lang="en-US" sz="6000" b="1" i="0" u="none" strike="noStrike" cap="none">
                <a:solidFill>
                  <a:srgbClr val="FFFFFF"/>
                </a:solidFill>
                <a:latin typeface="Quattrocento Sans"/>
                <a:ea typeface="Quattrocento Sans"/>
                <a:cs typeface="Quattrocento Sans"/>
                <a:sym typeface="Quattrocento Sans"/>
              </a:rPr>
              <a:t> </a:t>
            </a:r>
            <a:br>
              <a:rPr lang="en-US" sz="6000" b="1" i="0" u="none" strike="noStrike" cap="none">
                <a:solidFill>
                  <a:srgbClr val="FFFFFF"/>
                </a:solidFill>
                <a:latin typeface="Quattrocento Sans"/>
                <a:ea typeface="Quattrocento Sans"/>
                <a:cs typeface="Quattrocento Sans"/>
                <a:sym typeface="Quattrocento Sans"/>
              </a:rPr>
            </a:br>
            <a:r>
              <a:rPr lang="en-US" sz="6000" b="1" i="0" u="none" strike="noStrike" cap="none">
                <a:solidFill>
                  <a:srgbClr val="FFFFFF"/>
                </a:solidFill>
                <a:latin typeface="Quattrocento Sans"/>
                <a:ea typeface="Quattrocento Sans"/>
                <a:cs typeface="Quattrocento Sans"/>
                <a:sym typeface="Quattrocento Sans"/>
              </a:rPr>
              <a:t> ΚΛΕΊΣΙΜΟ &amp; ΣΥΜΠΈΡΑΣΜΑ </a:t>
            </a:r>
            <a:endParaRPr/>
          </a:p>
        </p:txBody>
      </p:sp>
      <p:sp>
        <p:nvSpPr>
          <p:cNvPr id="321" name="Google Shape;321;p1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322" name="Google Shape;322;p15"/>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23" name="Google Shape;323;p15"/>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324" name="Google Shape;324;p15"/>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330" name="Google Shape;330;p1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31" name="Google Shape;331;p16"/>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332" name="Google Shape;332;p16"/>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333" name="Google Shape;333;p1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334" name="Google Shape;334;p1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335" name="Google Shape;335;p16"/>
          <p:cNvSpPr txBox="1"/>
          <p:nvPr/>
        </p:nvSpPr>
        <p:spPr>
          <a:xfrm>
            <a:off x="683491" y="593042"/>
            <a:ext cx="6465454"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Η δημιουργική επίλυση προβλημάτων είναι καινοτόμος επίλυση προβλημάτων. Ένας δημιουργικός λύτης προβλημάτων βρίσκει συχνά εντελώς νέες λύσεις αντί να εντοπίζει και να εφαρμόζει απλώς τις συνήθεις λύσεις.</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i="1">
                <a:solidFill>
                  <a:schemeClr val="dk1"/>
                </a:solidFill>
                <a:latin typeface="Calibri"/>
                <a:ea typeface="Calibri"/>
                <a:cs typeface="Calibri"/>
                <a:sym typeface="Calibri"/>
              </a:rPr>
              <a:t>"Κάθε πρόβλημα έχει μια λύση. Απλά πρέπει να είσαι αρκετά δημιουργικός για να τη βρεις". - Travis Kalanick</a:t>
            </a:r>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endParaRPr sz="1000" i="1">
              <a:solidFill>
                <a:schemeClr val="dk1"/>
              </a:solidFill>
              <a:latin typeface="Calibri"/>
              <a:ea typeface="Calibri"/>
              <a:cs typeface="Calibri"/>
              <a:sym typeface="Calibri"/>
            </a:endParaRPr>
          </a:p>
          <a:p>
            <a:pPr marL="0" marR="0" lvl="0" indent="0" algn="l" rtl="0">
              <a:spcBef>
                <a:spcPts val="0"/>
              </a:spcBef>
              <a:spcAft>
                <a:spcPts val="0"/>
              </a:spcAft>
              <a:buNone/>
            </a:pPr>
            <a:endParaRPr sz="1000" i="1">
              <a:solidFill>
                <a:schemeClr val="dk1"/>
              </a:solidFill>
              <a:latin typeface="Calibri"/>
              <a:ea typeface="Calibri"/>
              <a:cs typeface="Calibri"/>
              <a:sym typeface="Calibri"/>
            </a:endParaRPr>
          </a:p>
          <a:p>
            <a:pPr marL="0" marR="0" lvl="0" indent="0" algn="l" rtl="0">
              <a:spcBef>
                <a:spcPts val="0"/>
              </a:spcBef>
              <a:spcAft>
                <a:spcPts val="0"/>
              </a:spcAft>
              <a:buNone/>
            </a:pPr>
            <a:r>
              <a:rPr lang="en-US" sz="1000" i="1">
                <a:solidFill>
                  <a:schemeClr val="dk1"/>
                </a:solidFill>
                <a:latin typeface="Calibri"/>
                <a:ea typeface="Calibri"/>
                <a:cs typeface="Calibri"/>
                <a:sym typeface="Calibri"/>
              </a:rPr>
              <a:t>Εικόνα από pch.vector στο Freepik</a:t>
            </a:r>
            <a:endParaRPr sz="1000" i="1">
              <a:solidFill>
                <a:schemeClr val="dk1"/>
              </a:solidFill>
              <a:latin typeface="Calibri"/>
              <a:ea typeface="Calibri"/>
              <a:cs typeface="Calibri"/>
              <a:sym typeface="Calibri"/>
            </a:endParaRPr>
          </a:p>
        </p:txBody>
      </p:sp>
      <p:pic>
        <p:nvPicPr>
          <p:cNvPr id="336" name="Google Shape;336;p16"/>
          <p:cNvPicPr preferRelativeResize="0"/>
          <p:nvPr/>
        </p:nvPicPr>
        <p:blipFill rotWithShape="1">
          <a:blip r:embed="rId6">
            <a:alphaModFix/>
          </a:blip>
          <a:srcRect/>
          <a:stretch/>
        </p:blipFill>
        <p:spPr>
          <a:xfrm>
            <a:off x="1271081" y="2857443"/>
            <a:ext cx="3485745" cy="21785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7"/>
          <p:cNvSpPr txBox="1"/>
          <p:nvPr/>
        </p:nvSpPr>
        <p:spPr>
          <a:xfrm>
            <a:off x="5185019" y="6117074"/>
            <a:ext cx="6771640" cy="55399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000">
                <a:solidFill>
                  <a:schemeClr val="dk1"/>
                </a:solidFill>
                <a:latin typeface="Quattrocento Sans"/>
                <a:ea typeface="Quattrocento Sans"/>
                <a:cs typeface="Quattrocento Sans"/>
                <a:sym typeface="Quattrocento Sans"/>
              </a:rPr>
              <a:t>"Η υποστήριξη της Ευρωπαϊκής Επιτροπής για την παραγωγή της παρούσας δημοσίευσης δεν συνιστά έγκριση του περιεχομένου,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2021-1-SE01-KA220-VET-000032922</a:t>
            </a:r>
            <a:endParaRPr/>
          </a:p>
        </p:txBody>
      </p:sp>
      <p:pic>
        <p:nvPicPr>
          <p:cNvPr id="342" name="Google Shape;342;p17"/>
          <p:cNvPicPr preferRelativeResize="0"/>
          <p:nvPr/>
        </p:nvPicPr>
        <p:blipFill rotWithShape="1">
          <a:blip r:embed="rId3">
            <a:alphaModFix/>
          </a:blip>
          <a:srcRect/>
          <a:stretch/>
        </p:blipFill>
        <p:spPr>
          <a:xfrm>
            <a:off x="3923930" y="974010"/>
            <a:ext cx="4077070" cy="2355115"/>
          </a:xfrm>
          <a:prstGeom prst="rect">
            <a:avLst/>
          </a:prstGeom>
          <a:noFill/>
          <a:ln>
            <a:noFill/>
          </a:ln>
        </p:spPr>
      </p:pic>
      <p:sp>
        <p:nvSpPr>
          <p:cNvPr id="343" name="Google Shape;343;p17"/>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344" name="Google Shape;344;p1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45" name="Google Shape;345;p17"/>
          <p:cNvPicPr preferRelativeResize="0"/>
          <p:nvPr/>
        </p:nvPicPr>
        <p:blipFill rotWithShape="1">
          <a:blip r:embed="rId4">
            <a:alphaModFix/>
          </a:blip>
          <a:srcRect/>
          <a:stretch/>
        </p:blipFill>
        <p:spPr>
          <a:xfrm>
            <a:off x="2297323" y="3690456"/>
            <a:ext cx="7597354" cy="1609650"/>
          </a:xfrm>
          <a:prstGeom prst="rect">
            <a:avLst/>
          </a:prstGeom>
          <a:noFill/>
          <a:ln>
            <a:noFill/>
          </a:ln>
        </p:spPr>
      </p:pic>
      <p:pic>
        <p:nvPicPr>
          <p:cNvPr id="346" name="Google Shape;346;p17"/>
          <p:cNvPicPr preferRelativeResize="0"/>
          <p:nvPr/>
        </p:nvPicPr>
        <p:blipFill rotWithShape="1">
          <a:blip r:embed="rId5">
            <a:alphaModFix/>
          </a:blip>
          <a:srcRect/>
          <a:stretch/>
        </p:blipFill>
        <p:spPr>
          <a:xfrm>
            <a:off x="3220720" y="6185590"/>
            <a:ext cx="1964299" cy="412100"/>
          </a:xfrm>
          <a:prstGeom prst="rect">
            <a:avLst/>
          </a:prstGeom>
          <a:noFill/>
          <a:ln>
            <a:noFill/>
          </a:ln>
        </p:spPr>
      </p:pic>
      <p:pic>
        <p:nvPicPr>
          <p:cNvPr id="347" name="Google Shape;347;p17"/>
          <p:cNvPicPr preferRelativeResize="0"/>
          <p:nvPr/>
        </p:nvPicPr>
        <p:blipFill rotWithShape="1">
          <a:blip r:embed="rId3">
            <a:alphaModFix/>
          </a:blip>
          <a:srcRect/>
          <a:stretch/>
        </p:blipFill>
        <p:spPr>
          <a:xfrm>
            <a:off x="423313" y="6185590"/>
            <a:ext cx="1405487" cy="5588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pic>
        <p:nvPicPr>
          <p:cNvPr id="167" name="Google Shape;167;p2"/>
          <p:cNvPicPr preferRelativeResize="0"/>
          <p:nvPr/>
        </p:nvPicPr>
        <p:blipFill rotWithShape="1">
          <a:blip r:embed="rId3">
            <a:alphaModFix amt="36000"/>
          </a:blip>
          <a:srcRect t="15454" r="-1" b="15473"/>
          <a:stretch/>
        </p:blipFill>
        <p:spPr>
          <a:xfrm>
            <a:off x="838200" y="-1"/>
            <a:ext cx="9928860" cy="6858001"/>
          </a:xfrm>
          <a:prstGeom prst="rect">
            <a:avLst/>
          </a:prstGeom>
          <a:solidFill>
            <a:schemeClr val="lt1"/>
          </a:solidFill>
          <a:ln>
            <a:noFill/>
          </a:ln>
        </p:spPr>
      </p:pic>
      <p:pic>
        <p:nvPicPr>
          <p:cNvPr id="168" name="Google Shape;168;p2"/>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69" name="Google Shape;169;p2"/>
          <p:cNvSpPr/>
          <p:nvPr/>
        </p:nvSpPr>
        <p:spPr>
          <a:xfrm>
            <a:off x="1024037" y="1733354"/>
            <a:ext cx="9361586" cy="4189509"/>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0" name="Google Shape;170;p2"/>
          <p:cNvSpPr txBox="1"/>
          <p:nvPr/>
        </p:nvSpPr>
        <p:spPr>
          <a:xfrm>
            <a:off x="1024036" y="874925"/>
            <a:ext cx="917575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rgbClr val="7030A0"/>
                </a:solidFill>
                <a:latin typeface="Arial"/>
                <a:ea typeface="Arial"/>
                <a:cs typeface="Arial"/>
                <a:sym typeface="Arial"/>
              </a:rPr>
              <a:t>Ετοιμότητα απομακρυσμένης εργασίας - Θέματα</a:t>
            </a:r>
            <a:endParaRPr/>
          </a:p>
        </p:txBody>
      </p:sp>
      <p:sp>
        <p:nvSpPr>
          <p:cNvPr id="171" name="Google Shape;171;p2"/>
          <p:cNvSpPr txBox="1"/>
          <p:nvPr/>
        </p:nvSpPr>
        <p:spPr>
          <a:xfrm>
            <a:off x="1297395" y="2101584"/>
            <a:ext cx="8814869" cy="31700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chemeClr val="dk1"/>
                </a:solidFill>
                <a:latin typeface="Arial"/>
                <a:ea typeface="Arial"/>
                <a:cs typeface="Arial"/>
                <a:sym typeface="Arial"/>
              </a:rPr>
              <a:t>Στο πλαίσιο του έργου RETAIN ME θα αντιμετωπιστούν τα ακόλουθα 6 θέματα ετοιμότητας για εργασία εξ αποστάσεως:</a:t>
            </a:r>
            <a:endParaRPr/>
          </a:p>
          <a:p>
            <a:pPr marL="0" marR="0" lvl="0" indent="0" algn="l" rtl="0">
              <a:spcBef>
                <a:spcPts val="0"/>
              </a:spcBef>
              <a:spcAft>
                <a:spcPts val="0"/>
              </a:spcAft>
              <a:buNone/>
            </a:pPr>
            <a:endParaRPr sz="2000" b="1">
              <a:solidFill>
                <a:schemeClr val="dk1"/>
              </a:solidFill>
              <a:latin typeface="Arial"/>
              <a:ea typeface="Arial"/>
              <a:cs typeface="Arial"/>
              <a:sym typeface="Arial"/>
            </a:endParaRPr>
          </a:p>
          <a:p>
            <a:pPr marL="0" marR="0" lvl="0" indent="0" algn="l" rtl="0">
              <a:spcBef>
                <a:spcPts val="0"/>
              </a:spcBef>
              <a:spcAft>
                <a:spcPts val="0"/>
              </a:spcAft>
              <a:buNone/>
            </a:pPr>
            <a:r>
              <a:rPr lang="en-US" sz="2000" b="1">
                <a:solidFill>
                  <a:schemeClr val="dk1"/>
                </a:solidFill>
                <a:latin typeface="Arial"/>
                <a:ea typeface="Arial"/>
                <a:cs typeface="Arial"/>
                <a:sym typeface="Arial"/>
              </a:rPr>
              <a:t>Θέματα ετοιμότητας για εργασία από απόσταση:</a:t>
            </a:r>
            <a:endParaRPr/>
          </a:p>
          <a:p>
            <a:pPr marL="457200" marR="0" lvl="0" indent="-457200" algn="l" rtl="0">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Ικανότητα απομακρυσμένης εργασίας σε ομάδα.</a:t>
            </a:r>
            <a:endParaRPr/>
          </a:p>
          <a:p>
            <a:pPr marL="457200" marR="0" lvl="0" indent="-457200" algn="l" rtl="0">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Κατανόηση της εικονικής επικοινωνίας.</a:t>
            </a:r>
            <a:endParaRPr/>
          </a:p>
          <a:p>
            <a:pPr marL="457200" marR="0" lvl="0" indent="-457200" algn="l" rtl="0">
              <a:spcBef>
                <a:spcPts val="0"/>
              </a:spcBef>
              <a:spcAft>
                <a:spcPts val="0"/>
              </a:spcAft>
              <a:buClr>
                <a:schemeClr val="dk1"/>
              </a:buClr>
              <a:buSzPts val="2000"/>
              <a:buFont typeface="Arial"/>
              <a:buAutoNum type="arabicPeriod"/>
            </a:pPr>
            <a:r>
              <a:rPr lang="en-US" sz="2000">
                <a:solidFill>
                  <a:schemeClr val="dk1"/>
                </a:solidFill>
                <a:latin typeface="Arial"/>
                <a:ea typeface="Arial"/>
                <a:cs typeface="Arial"/>
                <a:sym typeface="Arial"/>
              </a:rPr>
              <a:t>Ανάπτυξη δεξιοτήτων διαχείρισης χρόνου και οργάνωσης.</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4.    Κατανόηση και ανάπτυξη της δημιουργικής επίλυσης προβλημάτων.</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5.    Ανάπτυξη δεξιοτήτων κριτικής σκέψης</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6.    Βελτίωση της ικανότητας εφαρμογής της πειθαρχίας</a:t>
            </a:r>
            <a:endParaRPr sz="2000" b="1">
              <a:solidFill>
                <a:schemeClr val="dk1"/>
              </a:solidFill>
              <a:latin typeface="Arial"/>
              <a:ea typeface="Arial"/>
              <a:cs typeface="Arial"/>
              <a:sym typeface="Arial"/>
            </a:endParaRPr>
          </a:p>
        </p:txBody>
      </p:sp>
      <p:sp>
        <p:nvSpPr>
          <p:cNvPr id="172" name="Google Shape;172;p2"/>
          <p:cNvSpPr/>
          <p:nvPr/>
        </p:nvSpPr>
        <p:spPr>
          <a:xfrm>
            <a:off x="0" y="0"/>
            <a:ext cx="12192000" cy="84749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3" name="Google Shape;173;p2"/>
          <p:cNvPicPr preferRelativeResize="0"/>
          <p:nvPr/>
        </p:nvPicPr>
        <p:blipFill rotWithShape="1">
          <a:blip r:embed="rId5">
            <a:alphaModFix/>
          </a:blip>
          <a:srcRect/>
          <a:stretch/>
        </p:blipFill>
        <p:spPr>
          <a:xfrm>
            <a:off x="121472" y="6257669"/>
            <a:ext cx="1405487" cy="558864"/>
          </a:xfrm>
          <a:prstGeom prst="rect">
            <a:avLst/>
          </a:prstGeom>
          <a:noFill/>
          <a:ln>
            <a:noFill/>
          </a:ln>
        </p:spPr>
      </p:pic>
      <p:pic>
        <p:nvPicPr>
          <p:cNvPr id="174" name="Google Shape;174;p2"/>
          <p:cNvPicPr preferRelativeResize="0"/>
          <p:nvPr/>
        </p:nvPicPr>
        <p:blipFill rotWithShape="1">
          <a:blip r:embed="rId6">
            <a:alphaModFix/>
          </a:blip>
          <a:srcRect/>
          <a:stretch/>
        </p:blipFill>
        <p:spPr>
          <a:xfrm>
            <a:off x="10117304" y="6365502"/>
            <a:ext cx="1964299" cy="412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pic>
        <p:nvPicPr>
          <p:cNvPr id="179" name="Google Shape;179;p3"/>
          <p:cNvPicPr preferRelativeResize="0"/>
          <p:nvPr/>
        </p:nvPicPr>
        <p:blipFill rotWithShape="1">
          <a:blip r:embed="rId3">
            <a:alphaModFix amt="36000"/>
          </a:blip>
          <a:srcRect t="15454" r="-1" b="15473"/>
          <a:stretch/>
        </p:blipFill>
        <p:spPr>
          <a:xfrm>
            <a:off x="838200" y="-1"/>
            <a:ext cx="9928860" cy="6858001"/>
          </a:xfrm>
          <a:prstGeom prst="rect">
            <a:avLst/>
          </a:prstGeom>
          <a:solidFill>
            <a:schemeClr val="lt1"/>
          </a:solidFill>
          <a:ln>
            <a:noFill/>
          </a:ln>
        </p:spPr>
      </p:pic>
      <p:pic>
        <p:nvPicPr>
          <p:cNvPr id="180" name="Google Shape;180;p3"/>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81" name="Google Shape;181;p3"/>
          <p:cNvSpPr/>
          <p:nvPr/>
        </p:nvSpPr>
        <p:spPr>
          <a:xfrm>
            <a:off x="263514" y="1404435"/>
            <a:ext cx="11771468" cy="3917140"/>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3"/>
          <p:cNvSpPr txBox="1"/>
          <p:nvPr/>
        </p:nvSpPr>
        <p:spPr>
          <a:xfrm>
            <a:off x="1209963" y="1656090"/>
            <a:ext cx="107173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7030A0"/>
                </a:solidFill>
                <a:latin typeface="Arial"/>
                <a:ea typeface="Arial"/>
                <a:cs typeface="Arial"/>
                <a:sym typeface="Arial"/>
              </a:rPr>
              <a:t>Ετοιμότητα απομακρυσμένης εργασίας - Πρόταση αξίας</a:t>
            </a:r>
            <a:endParaRPr/>
          </a:p>
        </p:txBody>
      </p:sp>
      <p:sp>
        <p:nvSpPr>
          <p:cNvPr id="183" name="Google Shape;183;p3"/>
          <p:cNvSpPr txBox="1"/>
          <p:nvPr/>
        </p:nvSpPr>
        <p:spPr>
          <a:xfrm>
            <a:off x="1455939" y="2374825"/>
            <a:ext cx="9809823" cy="25237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Είναι επωφελές για τους τελικούς χρήστες του έργου RETAIN ME, επειδή οι εργαζόμενοι με ετοιμότητα και γνώσεις εξ αποστάσεως εργασίας:</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 έχουν μεγαλύτερη επίγνωση των διαφορετικών τρόπων εργασίας εξ αποστάσεως σε μια ομάδα </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 είναι περισσότερο δημιουργική επίλυση προβλημάτων</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 να γνωρίζουν πώς να προετοιμάζονται για την εικονική επικοινωνία</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 να γνωρίζουν πώς να σκέφτονται κριτικά</a:t>
            </a:r>
            <a:endParaRPr/>
          </a:p>
          <a:p>
            <a:pPr marL="0" marR="0" lvl="0" indent="0" algn="l" rtl="0">
              <a:spcBef>
                <a:spcPts val="0"/>
              </a:spcBef>
              <a:spcAft>
                <a:spcPts val="0"/>
              </a:spcAft>
              <a:buNone/>
            </a:pPr>
            <a:r>
              <a:rPr lang="en-US" sz="2000">
                <a:solidFill>
                  <a:schemeClr val="dk1"/>
                </a:solidFill>
                <a:latin typeface="Arial"/>
                <a:ea typeface="Arial"/>
                <a:cs typeface="Arial"/>
                <a:sym typeface="Arial"/>
              </a:rPr>
              <a:t>... να γνωρίζετε τις πλέον απαιτούμενες δεξιότητες και γνώσεις για τη διαχείριση του χρόνου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4" name="Google Shape;184;p3" descr="A close up of a sign&#10;&#10;Description automatically generated"/>
          <p:cNvPicPr preferRelativeResize="0"/>
          <p:nvPr/>
        </p:nvPicPr>
        <p:blipFill rotWithShape="1">
          <a:blip r:embed="rId5">
            <a:alphaModFix/>
          </a:blip>
          <a:srcRect/>
          <a:stretch/>
        </p:blipFill>
        <p:spPr>
          <a:xfrm>
            <a:off x="9743440" y="6040310"/>
            <a:ext cx="2047240" cy="583995"/>
          </a:xfrm>
          <a:prstGeom prst="rect">
            <a:avLst/>
          </a:prstGeom>
          <a:noFill/>
          <a:ln>
            <a:noFill/>
          </a:ln>
        </p:spPr>
      </p:pic>
      <p:sp>
        <p:nvSpPr>
          <p:cNvPr id="185" name="Google Shape;185;p3"/>
          <p:cNvSpPr/>
          <p:nvPr/>
        </p:nvSpPr>
        <p:spPr>
          <a:xfrm>
            <a:off x="0" y="0"/>
            <a:ext cx="12192000" cy="84749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6" name="Google Shape;186;p3"/>
          <p:cNvPicPr preferRelativeResize="0"/>
          <p:nvPr/>
        </p:nvPicPr>
        <p:blipFill rotWithShape="1">
          <a:blip r:embed="rId6">
            <a:alphaModFix/>
          </a:blip>
          <a:srcRect/>
          <a:stretch/>
        </p:blipFill>
        <p:spPr>
          <a:xfrm>
            <a:off x="263514" y="6040310"/>
            <a:ext cx="1405487" cy="5588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pic>
        <p:nvPicPr>
          <p:cNvPr id="191" name="Google Shape;191;p4"/>
          <p:cNvPicPr preferRelativeResize="0"/>
          <p:nvPr/>
        </p:nvPicPr>
        <p:blipFill rotWithShape="1">
          <a:blip r:embed="rId3">
            <a:alphaModFix amt="36000"/>
          </a:blip>
          <a:srcRect t="15454" r="-1" b="15473"/>
          <a:stretch/>
        </p:blipFill>
        <p:spPr>
          <a:xfrm>
            <a:off x="838200" y="-1"/>
            <a:ext cx="9928860" cy="6858001"/>
          </a:xfrm>
          <a:prstGeom prst="rect">
            <a:avLst/>
          </a:prstGeom>
          <a:solidFill>
            <a:schemeClr val="lt1"/>
          </a:solidFill>
          <a:ln>
            <a:noFill/>
          </a:ln>
        </p:spPr>
      </p:pic>
      <p:pic>
        <p:nvPicPr>
          <p:cNvPr id="192" name="Google Shape;192;p4"/>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93" name="Google Shape;193;p4"/>
          <p:cNvSpPr/>
          <p:nvPr/>
        </p:nvSpPr>
        <p:spPr>
          <a:xfrm>
            <a:off x="0" y="1391024"/>
            <a:ext cx="11955486" cy="3930551"/>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4"/>
          <p:cNvSpPr txBox="1"/>
          <p:nvPr/>
        </p:nvSpPr>
        <p:spPr>
          <a:xfrm>
            <a:off x="266700" y="1473038"/>
            <a:ext cx="117859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7030A0"/>
                </a:solidFill>
                <a:latin typeface="Arial"/>
                <a:ea typeface="Arial"/>
                <a:cs typeface="Arial"/>
                <a:sym typeface="Arial"/>
              </a:rPr>
              <a:t>Ετοιμότητα απομακρυσμένης εργασίας - Βασικοί μαθησιακοί στόχοι</a:t>
            </a:r>
            <a:endParaRPr/>
          </a:p>
        </p:txBody>
      </p:sp>
      <p:sp>
        <p:nvSpPr>
          <p:cNvPr id="195" name="Google Shape;195;p4"/>
          <p:cNvSpPr txBox="1"/>
          <p:nvPr/>
        </p:nvSpPr>
        <p:spPr>
          <a:xfrm>
            <a:off x="1080655" y="2141130"/>
            <a:ext cx="9151939" cy="25237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Οι βασικοί μαθησιακοί στόχοι για το κεφάλαιο "Ετοιμότητα για εργασία εξ αποστάσεως" είναι οι εξής:</a:t>
            </a:r>
            <a:endParaRPr/>
          </a:p>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Οι συμμετέχοντες γνωρίζουν πώς να εργάζονται εξ αποστάσεως σε μια ομάδα </a:t>
            </a:r>
            <a:endParaRPr/>
          </a:p>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Οι συμμετέχοντες κατανοούν την εικονική επικοινωνία</a:t>
            </a:r>
            <a:endParaRPr/>
          </a:p>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Οι συμμετέχοντες κατανοούν την κριτική σκέψη </a:t>
            </a:r>
            <a:endParaRPr/>
          </a:p>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Οι συμμετέχοντες γνωρίζουν πώς να οργανώνουν και να διαχειρίζονται καλύτερα το χρόνο τους</a:t>
            </a:r>
            <a:endParaRPr/>
          </a:p>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Οι συμμετέχοντες γνωρίζουν πώς να χρησιμοποιούν τη δημιουργική επίλυση προβλημάτων</a:t>
            </a:r>
            <a:endParaRPr/>
          </a:p>
          <a:p>
            <a:pPr marL="342900" marR="0" lvl="0" indent="-342900" algn="l" rtl="0">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Οι συμμετέχοντες γνωρίζουν πώς να εφαρμόζουν την πειθαρχία</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4"/>
          <p:cNvSpPr/>
          <p:nvPr/>
        </p:nvSpPr>
        <p:spPr>
          <a:xfrm>
            <a:off x="0" y="0"/>
            <a:ext cx="12192000" cy="847493"/>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4"/>
          <p:cNvPicPr preferRelativeResize="0"/>
          <p:nvPr/>
        </p:nvPicPr>
        <p:blipFill rotWithShape="1">
          <a:blip r:embed="rId5">
            <a:alphaModFix/>
          </a:blip>
          <a:srcRect/>
          <a:stretch/>
        </p:blipFill>
        <p:spPr>
          <a:xfrm>
            <a:off x="423313" y="6022566"/>
            <a:ext cx="1405487" cy="558864"/>
          </a:xfrm>
          <a:prstGeom prst="rect">
            <a:avLst/>
          </a:prstGeom>
          <a:noFill/>
          <a:ln>
            <a:noFill/>
          </a:ln>
        </p:spPr>
      </p:pic>
      <p:pic>
        <p:nvPicPr>
          <p:cNvPr id="198" name="Google Shape;198;p4"/>
          <p:cNvPicPr preferRelativeResize="0"/>
          <p:nvPr/>
        </p:nvPicPr>
        <p:blipFill rotWithShape="1">
          <a:blip r:embed="rId6">
            <a:alphaModFix/>
          </a:blip>
          <a:srcRect/>
          <a:stretch/>
        </p:blipFill>
        <p:spPr>
          <a:xfrm>
            <a:off x="9991187" y="6203232"/>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5"/>
          <p:cNvPicPr preferRelativeResize="0"/>
          <p:nvPr/>
        </p:nvPicPr>
        <p:blipFill rotWithShape="1">
          <a:blip r:embed="rId3">
            <a:alphaModFix/>
          </a:blip>
          <a:srcRect l="29610" t="15389"/>
          <a:stretch/>
        </p:blipFill>
        <p:spPr>
          <a:xfrm>
            <a:off x="-1" y="0"/>
            <a:ext cx="10914939" cy="5404520"/>
          </a:xfrm>
          <a:prstGeom prst="rect">
            <a:avLst/>
          </a:prstGeom>
          <a:noFill/>
          <a:ln>
            <a:noFill/>
          </a:ln>
        </p:spPr>
      </p:pic>
      <p:pic>
        <p:nvPicPr>
          <p:cNvPr id="204" name="Google Shape;204;p5"/>
          <p:cNvPicPr preferRelativeResize="0"/>
          <p:nvPr/>
        </p:nvPicPr>
        <p:blipFill rotWithShape="1">
          <a:blip r:embed="rId3">
            <a:alphaModFix/>
          </a:blip>
          <a:srcRect l="25261" t="6245"/>
          <a:stretch/>
        </p:blipFill>
        <p:spPr>
          <a:xfrm rot="10800000">
            <a:off x="-230354" y="434732"/>
            <a:ext cx="12187012" cy="5988533"/>
          </a:xfrm>
          <a:prstGeom prst="rect">
            <a:avLst/>
          </a:prstGeom>
          <a:noFill/>
          <a:ln>
            <a:noFill/>
          </a:ln>
        </p:spPr>
      </p:pic>
      <p:sp>
        <p:nvSpPr>
          <p:cNvPr id="205" name="Google Shape;205;p5"/>
          <p:cNvSpPr txBox="1"/>
          <p:nvPr/>
        </p:nvSpPr>
        <p:spPr>
          <a:xfrm>
            <a:off x="1158240" y="1702410"/>
            <a:ext cx="9235440" cy="196362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3600"/>
              <a:buFont typeface="Fjalla One"/>
              <a:buNone/>
            </a:pPr>
            <a:r>
              <a:rPr lang="en-US" sz="6000" b="1" i="0" u="none" strike="noStrike" cap="none">
                <a:solidFill>
                  <a:srgbClr val="C00000"/>
                </a:solidFill>
                <a:latin typeface="Quattrocento Sans"/>
                <a:ea typeface="Quattrocento Sans"/>
                <a:cs typeface="Quattrocento Sans"/>
                <a:sym typeface="Quattrocento Sans"/>
              </a:rPr>
              <a:t>ΕΙΣΑΓΩΓΗ</a:t>
            </a:r>
            <a:endParaRPr sz="6000" b="1" i="0" u="none" strike="noStrike" cap="none">
              <a:solidFill>
                <a:srgbClr val="C00000"/>
              </a:solidFill>
              <a:latin typeface="Quattrocento Sans"/>
              <a:ea typeface="Quattrocento Sans"/>
              <a:cs typeface="Quattrocento Sans"/>
              <a:sym typeface="Quattrocento Sans"/>
            </a:endParaRPr>
          </a:p>
        </p:txBody>
      </p:sp>
      <p:sp>
        <p:nvSpPr>
          <p:cNvPr id="206" name="Google Shape;206;p5"/>
          <p:cNvSpPr txBox="1"/>
          <p:nvPr/>
        </p:nvSpPr>
        <p:spPr>
          <a:xfrm>
            <a:off x="2468442" y="2957030"/>
            <a:ext cx="6980357"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Proxima Nova"/>
              <a:buNone/>
            </a:pPr>
            <a:r>
              <a:rPr lang="en-US" sz="2400" b="1" i="0" u="none" strike="noStrike" cap="none">
                <a:solidFill>
                  <a:srgbClr val="494949"/>
                </a:solidFill>
                <a:latin typeface="Proxima Nova"/>
                <a:ea typeface="Proxima Nova"/>
                <a:cs typeface="Proxima Nova"/>
                <a:sym typeface="Proxima Nova"/>
              </a:rPr>
              <a:t>Κατανόηση και ανάπτυξη της δημιουργικής επίλυσης προβλημάτων</a:t>
            </a:r>
            <a:endParaRPr sz="2400" b="1" i="0" u="none" strike="noStrike" cap="none">
              <a:solidFill>
                <a:srgbClr val="757070"/>
              </a:solidFill>
              <a:latin typeface="Quattrocento Sans"/>
              <a:ea typeface="Quattrocento Sans"/>
              <a:cs typeface="Quattrocento Sans"/>
              <a:sym typeface="Quattrocento Sans"/>
            </a:endParaRPr>
          </a:p>
        </p:txBody>
      </p:sp>
      <p:sp>
        <p:nvSpPr>
          <p:cNvPr id="207" name="Google Shape;207;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08" name="Google Shape;208;p5"/>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09" name="Google Shape;209;p5"/>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210" name="Google Shape;210;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16" name="Google Shape;216;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17" name="Google Shape;217;p6"/>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218" name="Google Shape;218;p6"/>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219" name="Google Shape;21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220" name="Google Shape;220;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21" name="Google Shape;221;p6"/>
          <p:cNvSpPr txBox="1"/>
          <p:nvPr/>
        </p:nvSpPr>
        <p:spPr>
          <a:xfrm>
            <a:off x="546446" y="730326"/>
            <a:ext cx="6467166"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Ορισμός επίλυση προβλημάτων </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US" sz="2000">
                <a:solidFill>
                  <a:schemeClr val="dk1"/>
                </a:solidFill>
                <a:latin typeface="Arial"/>
                <a:ea typeface="Arial"/>
                <a:cs typeface="Arial"/>
                <a:sym typeface="Arial"/>
              </a:rPr>
              <a:t>Η επίλυση προβλημάτων είναι η διαδικασία σκέψης που χρησιμοποιεί ένα ευφυές ον για την επίλυση προβλημάτων. Η διαδικασία επίλυσης προβλημάτων, που θεωρείται η πιο σύνθετη διανοητική λειτουργία, μελετάται από τους ψυχολόγους τα τελευταία εκατό χρόνια.</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p:txBody>
      </p:sp>
      <p:pic>
        <p:nvPicPr>
          <p:cNvPr id="222" name="Google Shape;222;p6"/>
          <p:cNvPicPr preferRelativeResize="0"/>
          <p:nvPr/>
        </p:nvPicPr>
        <p:blipFill rotWithShape="1">
          <a:blip r:embed="rId6">
            <a:alphaModFix/>
          </a:blip>
          <a:srcRect/>
          <a:stretch/>
        </p:blipFill>
        <p:spPr>
          <a:xfrm>
            <a:off x="1623128" y="3260649"/>
            <a:ext cx="2914141" cy="20179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28" name="Google Shape;228;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29" name="Google Shape;229;p7"/>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230" name="Google Shape;230;p7"/>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231" name="Google Shape;231;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232" name="Google Shape;232;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33" name="Google Shape;233;p7"/>
          <p:cNvSpPr txBox="1"/>
          <p:nvPr/>
        </p:nvSpPr>
        <p:spPr>
          <a:xfrm>
            <a:off x="480290" y="989044"/>
            <a:ext cx="6465454"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Δημιουργική επίλυση προβλημάτων</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Όταν πρόκειται για την επίλυση προβλημάτων, τη συναισθηματική και τη δημιουργικότητα, ο εγκέφαλος είναι σαν την κορυφή ενός παγόβουνου: βλέπουμε μόνο ένα μικρό μέρος του.</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Όταν αυτό το σώμα αντιμετωπίζει ένα πρόβλημα, πρέπει να το λύσει. Ένα σημαντικό μέρος των νοητικών διεργασιών που οδηγούν σε αυτή τη λύση είναι υποσυνείδητο, και εδώ είναι που μπαίνει στο παιχνίδι η synectics.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Το όνομα synectics προέρχεται από το ελληνικό synektikós, που σημαίνει "συγκεντρώνω διαφορετικά και φαινομενικά άσχετα στοιχεία". Πρόκειται για μια δημιουργική μεθοδολογία για την επίλυση προβλημάτων.</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Επιπλέον, ένας από τους στόχους της είναι να εκμεταλλευτεί τα χαρακτηριστικά αυτού του τύπου επεξεργασίας. Έτσι, ο καταιγισμός ιδεών και η επινόηση μιας μεθόδου επίλυσης προβλημάτων με βάση την εμπειρία.</a:t>
            </a:r>
            <a:endParaRPr/>
          </a:p>
        </p:txBody>
      </p:sp>
    </p:spTree>
  </p:cSld>
  <p:clrMapOvr>
    <a:masterClrMapping/>
  </p:clrMapOvr>
</p:sld>
</file>

<file path=ppt/slides/slide8.xml><?xml version="1.0" encoding="utf-8"?>
<p:sld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39" name="Google Shape;239;p8"/>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40" name="Google Shape;240;p8"/>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241" name="Google Shape;241;p8"/>
          <p:cNvPicPr preferRelativeResize="0"/>
          <p:nvPr/>
        </p:nvPicPr>
        <p:blipFill rotWithShape="1">
          <a:blip r:embed="rId4">
            <a:alphaModFix/>
          </a:blip>
          <a:srcRect l="58606" t="-10505"/>
          <a:stretch/>
        </p:blipFill>
        <p:spPr>
          <a:xfrm rot="6194706">
            <a:off x="5504334" y="-121185"/>
            <a:ext cx="6456704" cy="7100370"/>
          </a:xfrm>
          <a:prstGeom prst="rect">
            <a:avLst/>
          </a:prstGeom>
          <a:noFill/>
          <a:ln>
            <a:noFill/>
          </a:ln>
        </p:spPr>
      </p:pic>
      <p:sp>
        <p:nvSpPr>
          <p:cNvPr id="242" name="Google Shape;242;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243" name="Google Shape;243;p8"/>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44" name="Google Shape;244;p8"/>
          <p:cNvSpPr txBox="1"/>
          <p:nvPr/>
        </p:nvSpPr>
        <p:spPr>
          <a:xfrm>
            <a:off x="452581" y="133259"/>
            <a:ext cx="7490691" cy="75713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Στη δημιουργική επίλυση προβλημάτων, συνδυάζετε πληροφορίες και πράγματα έτσι ώστε το αποτέλεσμα να είναι κάτι εντελώς νέο. Αυτό προϋποθέτει ότι το άτομο και η ομάδα μπορούν να σκέφτονται δημιουργικά και έχουν δημιουργική στάση και ειδικές ικανότητες και δεξιότητες. Η δημιουργική επίλυση προβλημάτων είναι μια διαδικασία. Η διαδικασία αυτή απαιτεί την παρατήρηση του προβλήματος ή της ευκαιρίας για βελτίωση και συνεπώς τον εντοπισμό γεγονότων και πεποιθήσεων, τον καθορισμό στόχων και την ύπαρξη οραμάτων, την επινόηση μεθόδων και ιδεών, την αξιολόγηση των ιδεών και την επιλογή μιας λύσης και την αποδοχή και εφαρμογή της.</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Για περισσότερες πληροφορίες σχετικά με την κατανόηση και την ανάπτυξη της δημιουργικής επίλυσης προβλημάτων, μπορείτε να επισκεφθείτε τους ακόλουθους συνδέσμους:</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-Τι είναι η δημιουργική επίλυση προβλημάτων και γιατί είναι σημαντική;</a:t>
            </a:r>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val="tx"/>
                    </a:ext>
                  </a:extLst>
                </a:hlinkClick>
              </a:rPr>
              <a:t>https://online.hbs.edu/blog/post/what-is-creative-problem-solving</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-Δημιουργική επίλυση προβλημάτων</a:t>
            </a:r>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val="tx"/>
                    </a:ext>
                  </a:extLst>
                </a:hlinkClick>
              </a:rPr>
              <a:t>https://en.wikipedia.org/wiki/Creative_problem-solving</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-Τα βασικά στοιχεία της δημιουργικής επίλυσης προβλημάτων - CPS</a:t>
            </a:r>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val="tx"/>
                    </a:ext>
                  </a:extLst>
                </a:hlinkClick>
              </a:rPr>
              <a:t>https://innovationmanagement.se/2010/06/02/the-basics-of-creative-problem-solving-cps/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-Χρησιμοποιήστε τη δημιουργική επίλυση προβλημάτων για να δημιουργήσετε έναν τρόπο ζωής εξ αποστάσεως εργασίας</a:t>
            </a:r>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val="tx"/>
                    </a:ext>
                  </a:extLst>
                </a:hlinkClick>
              </a:rPr>
              <a:t>https://frayedpassport.com/use-creative-problem-solving-to-build-a-remote-work-lifestyle/</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9"/>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50" name="Google Shape;250;p9" descr="A picture containing text, computer, indoor, person&#10;&#10;Description automatically generated"/>
          <p:cNvPicPr preferRelativeResize="0"/>
          <p:nvPr/>
        </p:nvPicPr>
        <p:blipFill rotWithShape="1">
          <a:blip r:embed="rId4">
            <a:alphaModFix amt="27000"/>
          </a:blip>
          <a:srcRect t="7892" b="7891"/>
          <a:stretch/>
        </p:blipFill>
        <p:spPr>
          <a:xfrm>
            <a:off x="1" y="0"/>
            <a:ext cx="12191998" cy="6858000"/>
          </a:xfrm>
          <a:prstGeom prst="rect">
            <a:avLst/>
          </a:prstGeom>
          <a:solidFill>
            <a:srgbClr val="662483"/>
          </a:solidFill>
          <a:ln>
            <a:noFill/>
          </a:ln>
        </p:spPr>
      </p:pic>
      <p:sp>
        <p:nvSpPr>
          <p:cNvPr id="251" name="Google Shape;251;p9"/>
          <p:cNvSpPr txBox="1"/>
          <p:nvPr/>
        </p:nvSpPr>
        <p:spPr>
          <a:xfrm>
            <a:off x="342782" y="1157877"/>
            <a:ext cx="11082600"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000"/>
              <a:buFont typeface="Quattrocento Sans"/>
              <a:buNone/>
            </a:pPr>
            <a:r>
              <a:rPr lang="en-US" sz="6000" b="1" i="0" u="none" strike="noStrike" cap="none">
                <a:solidFill>
                  <a:srgbClr val="FFFFFF"/>
                </a:solidFill>
                <a:latin typeface="Quattrocento Sans"/>
                <a:ea typeface="Quattrocento Sans"/>
                <a:cs typeface="Quattrocento Sans"/>
                <a:sym typeface="Quattrocento Sans"/>
              </a:rPr>
              <a:t> </a:t>
            </a:r>
            <a:br>
              <a:rPr lang="en-US" sz="6000" b="1" i="0" u="none" strike="noStrike" cap="none">
                <a:solidFill>
                  <a:srgbClr val="FFFFFF"/>
                </a:solidFill>
                <a:latin typeface="Quattrocento Sans"/>
                <a:ea typeface="Quattrocento Sans"/>
                <a:cs typeface="Quattrocento Sans"/>
                <a:sym typeface="Quattrocento Sans"/>
              </a:rPr>
            </a:br>
            <a:r>
              <a:rPr lang="en-US" sz="6000" b="1" i="0" u="none" strike="noStrike" cap="none">
                <a:solidFill>
                  <a:srgbClr val="FFFFFF"/>
                </a:solidFill>
                <a:latin typeface="Quattrocento Sans"/>
                <a:ea typeface="Quattrocento Sans"/>
                <a:cs typeface="Quattrocento Sans"/>
                <a:sym typeface="Quattrocento Sans"/>
              </a:rPr>
              <a:t>ΔΡΑΣΤΗΡΙΟΤΗΤΑ 1</a:t>
            </a:r>
            <a:endParaRPr/>
          </a:p>
        </p:txBody>
      </p:sp>
      <p:sp>
        <p:nvSpPr>
          <p:cNvPr id="252" name="Google Shape;252;p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sp>
        <p:nvSpPr>
          <p:cNvPr id="253" name="Google Shape;253;p9"/>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54" name="Google Shape;254;p9"/>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255" name="Google Shape;255;p9"/>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256" name="Google Shape;256;p9"/>
          <p:cNvSpPr txBox="1"/>
          <p:nvPr/>
        </p:nvSpPr>
        <p:spPr>
          <a:xfrm>
            <a:off x="424873" y="3096869"/>
            <a:ext cx="616989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ΈΝΑ ΠΛΑΊΣΙΟ 7 ΒΗΜΆΤΩΝ CPS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TotalTime>0</ap:TotalTime>
  <ap:Words>849</ap:Words>
  <ap:Application>Microsoft Office PowerPoint</ap:Application>
  <ap:PresentationFormat>Widescreen</ap:PresentationFormat>
  <ap:Paragraphs>96</ap:Paragraphs>
  <ap:Slides>17</ap:Slides>
  <ap:Notes>17</ap:Notes>
  <ap:HiddenSlides>0</ap:HiddenSlides>
  <ap:MMClips>0</ap:MMClips>
  <ap:ScaleCrop>false</ap:ScaleCrop>
  <ap:HeadingPairs>
    <vt:vector baseType="variant" size="6">
      <vt:variant>
        <vt:lpstr>Fonts Used</vt:lpstr>
      </vt:variant>
      <vt:variant>
        <vt:i4>5</vt:i4>
      </vt:variant>
      <vt:variant>
        <vt:lpstr>Theme</vt:lpstr>
      </vt:variant>
      <vt:variant>
        <vt:i4>2</vt:i4>
      </vt:variant>
      <vt:variant>
        <vt:lpstr>Slide Titles</vt:lpstr>
      </vt:variant>
      <vt:variant>
        <vt:i4>17</vt:i4>
      </vt:variant>
    </vt:vector>
  </ap:HeadingPairs>
  <ap:TitlesOfParts>
    <vt:vector baseType="lpstr" size="24">
      <vt:lpstr>Calibri</vt:lpstr>
      <vt:lpstr>Proxima Nova</vt:lpstr>
      <vt:lpstr>Quattrocento Sans</vt:lpstr>
      <vt:lpstr>Arial</vt:lpstr>
      <vt:lpstr>Fjalla One</vt:lpstr>
      <vt:lpstr>Office Theme</vt:lpstr>
      <vt:lpstr>1_Office Theme</vt:lpstr>
      <vt:lpstr>Value Proposition for remote working readiness resources. B-Creative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ap:TitlesOfParts>
  <ap:LinksUpToDate>false</ap:LinksUpToDate>
  <ap:SharedDoc>false</ap:SharedDoc>
  <ap:HyperlinksChanged>false</ap:HyperlinksChanged>
  <ap:AppVersion>15.0000</ap:AppVersion>
</ap:Properties>
</file>

<file path=docProps/core.xml><?xml version="1.0" encoding="utf-8"?>
<coreProperties xmlns:dc="http://purl.org/dc/elements/1.1/" xmlns:dcterms="http://purl.org/dc/terms/" xmlns:xsi="http://www.w3.org/2001/XMLSchema-instance" xmlns="http://schemas.openxmlformats.org/package/2006/metadata/core-properties">
  <dc:title>Value Proposition for remote working readiness resources. B-Creative Association</dc:title>
  <dc:creator>Mike Keegan</dc:creator>
  <lastModifiedBy>Microsoft account</lastModifiedBy>
  <revision>1</revision>
  <dcterms:created xsi:type="dcterms:W3CDTF">2019-09-26T16:12:10.0000000Z</dcterms:created>
  <dcterms:modified xsi:type="dcterms:W3CDTF">2023-04-11T12:47:37.0000000Z</dcterms:modified>
  <keywords>, docId:E998AA7F0804F3717D6886CC7F2D1226</keywords>
</coreProperties>
</file>