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Quattrocen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Cs9zBVXpr7DcOvc80UyYYpccc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7.xml"/><Relationship Id="rId22" Type="http://schemas.openxmlformats.org/officeDocument/2006/relationships/font" Target="fonts/QuattrocentoSans-boldItalic.fntdata"/><Relationship Id="rId10" Type="http://schemas.openxmlformats.org/officeDocument/2006/relationships/slide" Target="slides/slide6.xml"/><Relationship Id="rId21" Type="http://schemas.openxmlformats.org/officeDocument/2006/relationships/font" Target="fonts/QuattrocentoSans-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Sans-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P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6"/>
          <p:cNvSpPr/>
          <p:nvPr>
            <p:ph idx="2" type="pic"/>
          </p:nvPr>
        </p:nvSpPr>
        <p:spPr>
          <a:xfrm>
            <a:off x="5183188" y="987425"/>
            <a:ext cx="6172200" cy="4873625"/>
          </a:xfrm>
          <a:prstGeom prst="rect">
            <a:avLst/>
          </a:prstGeom>
          <a:noFill/>
          <a:ln>
            <a:noFill/>
          </a:ln>
        </p:spPr>
      </p:sp>
      <p:sp>
        <p:nvSpPr>
          <p:cNvPr id="68" name="Google Shape;68;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489204" y="4463406"/>
            <a:ext cx="9578847" cy="60637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57070"/>
              </a:buClr>
              <a:buSzPts val="2000"/>
              <a:buNone/>
            </a:pPr>
            <a:r>
              <a:rPr b="1" lang="pt-PT" sz="3200">
                <a:latin typeface="Arial"/>
                <a:ea typeface="Arial"/>
                <a:cs typeface="Arial"/>
                <a:sym typeface="Arial"/>
              </a:rPr>
              <a:t>Κατανόηση των τρεχουσών τάσεων </a:t>
            </a:r>
            <a:endParaRPr b="1" sz="3200">
              <a:latin typeface="Arial"/>
              <a:ea typeface="Arial"/>
              <a:cs typeface="Arial"/>
              <a:sym typeface="Arial"/>
            </a:endParaRPr>
          </a:p>
          <a:p>
            <a:pPr indent="0" lvl="0" marL="0" rtl="0" algn="ctr">
              <a:lnSpc>
                <a:spcPct val="90000"/>
              </a:lnSpc>
              <a:spcBef>
                <a:spcPts val="0"/>
              </a:spcBef>
              <a:spcAft>
                <a:spcPts val="0"/>
              </a:spcAft>
              <a:buClr>
                <a:srgbClr val="757070"/>
              </a:buClr>
              <a:buSzPts val="2000"/>
              <a:buNone/>
            </a:pPr>
            <a:r>
              <a:rPr b="1" lang="pt-PT" sz="3200">
                <a:latin typeface="Arial"/>
                <a:ea typeface="Arial"/>
                <a:cs typeface="Arial"/>
                <a:sym typeface="Arial"/>
              </a:rPr>
              <a:t>της αγοράς εργασίας</a:t>
            </a:r>
            <a:br>
              <a:rPr lang="pt-PT" sz="3200">
                <a:solidFill>
                  <a:srgbClr val="C00000"/>
                </a:solidFill>
                <a:latin typeface="Arial"/>
                <a:ea typeface="Arial"/>
                <a:cs typeface="Arial"/>
                <a:sym typeface="Arial"/>
              </a:rPr>
            </a:br>
            <a:endParaRPr sz="3200">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5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96" name="Google Shape;196;p56"/>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97" name="Google Shape;197;p56"/>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4</a:t>
            </a:r>
            <a:endParaRPr b="1" i="0" sz="6000" u="none" cap="none" strike="noStrike">
              <a:solidFill>
                <a:srgbClr val="FFFFFF"/>
              </a:solidFill>
              <a:latin typeface="Quattrocento Sans"/>
              <a:ea typeface="Quattrocento Sans"/>
              <a:cs typeface="Quattrocento Sans"/>
              <a:sym typeface="Quattrocento Sans"/>
            </a:endParaRPr>
          </a:p>
        </p:txBody>
      </p:sp>
      <p:sp>
        <p:nvSpPr>
          <p:cNvPr id="198" name="Google Shape;198;p5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99" name="Google Shape;199;p5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00" name="Google Shape;200;p56"/>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01" name="Google Shape;201;p56"/>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02" name="Google Shape;202;p56"/>
          <p:cNvSpPr txBox="1"/>
          <p:nvPr/>
        </p:nvSpPr>
        <p:spPr>
          <a:xfrm>
            <a:off x="443346" y="3096869"/>
            <a:ext cx="987108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Αποτελεσματικές πηγές και εργαλεία για την κατανόηση </a:t>
            </a:r>
            <a:endParaRPr/>
          </a:p>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οι τάσεις της αγοράς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57"/>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09" name="Google Shape;209;p57"/>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10" name="Google Shape;210;p57"/>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11" name="Google Shape;211;p57"/>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57"/>
          <p:cNvSpPr txBox="1"/>
          <p:nvPr/>
        </p:nvSpPr>
        <p:spPr>
          <a:xfrm>
            <a:off x="2264382" y="1266606"/>
            <a:ext cx="7916700" cy="84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rgbClr val="000000"/>
                </a:solidFill>
                <a:latin typeface="Arial"/>
                <a:ea typeface="Arial"/>
                <a:cs typeface="Arial"/>
                <a:sym typeface="Arial"/>
              </a:rPr>
              <a:t>Πώς να κατανοήσετε τις τάσεις της αγοράς labout</a:t>
            </a:r>
            <a:endParaRPr/>
          </a:p>
          <a:p>
            <a:pPr indent="0" lvl="0" marL="0" marR="0" rtl="0" algn="l">
              <a:lnSpc>
                <a:spcPct val="100000"/>
              </a:lnSpc>
              <a:spcBef>
                <a:spcPts val="0"/>
              </a:spcBef>
              <a:spcAft>
                <a:spcPts val="0"/>
              </a:spcAft>
              <a:buClr>
                <a:srgbClr val="000000"/>
              </a:buClr>
              <a:buSzPts val="3600"/>
              <a:buFont typeface="Arial"/>
              <a:buNone/>
            </a:pPr>
            <a:r>
              <a:t/>
            </a:r>
            <a:endParaRPr b="0" i="0" sz="2700" u="none" cap="none" strike="noStrike">
              <a:solidFill>
                <a:srgbClr val="000000"/>
              </a:solidFill>
              <a:latin typeface="Arial"/>
              <a:ea typeface="Arial"/>
              <a:cs typeface="Arial"/>
              <a:sym typeface="Arial"/>
            </a:endParaRPr>
          </a:p>
        </p:txBody>
      </p:sp>
      <p:sp>
        <p:nvSpPr>
          <p:cNvPr id="213" name="Google Shape;213;p57"/>
          <p:cNvSpPr txBox="1"/>
          <p:nvPr/>
        </p:nvSpPr>
        <p:spPr>
          <a:xfrm>
            <a:off x="2330950" y="1666651"/>
            <a:ext cx="7783500" cy="352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1900" u="none" cap="none" strike="noStrike">
                <a:solidFill>
                  <a:srgbClr val="000000"/>
                </a:solidFill>
                <a:latin typeface="Arial"/>
                <a:ea typeface="Arial"/>
                <a:cs typeface="Arial"/>
                <a:sym typeface="Arial"/>
              </a:rPr>
              <a:t>Υπάρχουν διάφοροι αποτελεσματικοί τρόποι για την κατανόηση των τάσεων της αγοράς εργασίας, από έρευνες έως συνεντεύξεις. Οι ακόλουθες πηγές και εργαλεία μπορούν να δώσουν χρήσιμες πληροφορίες και δεδομένα σχετικά με τις τάσεις της αγοράς εργασίας:</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Έρευνες</a:t>
            </a:r>
            <a:endParaRPr b="0" i="0" sz="1900" u="none" cap="none" strike="noStrike">
              <a:solidFill>
                <a:srgbClr val="000000"/>
              </a:solidFill>
              <a:latin typeface="Arial"/>
              <a:ea typeface="Arial"/>
              <a:cs typeface="Arial"/>
              <a:sym typeface="Arial"/>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Συνεντεύξεις</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Ομάδες εστίασης </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Έρευνα γραφείου (π.χ. άρθρα και άλλες δημοσιευμένες εργασίες)</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Ημερολόγια</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Ερωτηματολόγια</a:t>
            </a:r>
            <a:endParaRPr/>
          </a:p>
          <a:p>
            <a:pPr indent="-342900" lvl="4" marL="342900" marR="0" rtl="0" algn="l">
              <a:lnSpc>
                <a:spcPct val="100000"/>
              </a:lnSpc>
              <a:spcBef>
                <a:spcPts val="0"/>
              </a:spcBef>
              <a:spcAft>
                <a:spcPts val="0"/>
              </a:spcAft>
              <a:buClr>
                <a:srgbClr val="000000"/>
              </a:buClr>
              <a:buSzPts val="1900"/>
              <a:buFont typeface="Noto Sans Symbols"/>
              <a:buChar char="▪"/>
            </a:pPr>
            <a:r>
              <a:rPr b="0" i="0" lang="pt-PT" sz="1900" u="none" cap="none" strike="noStrike">
                <a:solidFill>
                  <a:srgbClr val="000000"/>
                </a:solidFill>
                <a:latin typeface="Arial"/>
                <a:ea typeface="Arial"/>
                <a:cs typeface="Arial"/>
                <a:sym typeface="Arial"/>
              </a:rPr>
              <a:t>κ.λπ.</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14" name="Google Shape;214;p57"/>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15" name="Google Shape;215;p5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5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21" name="Google Shape;221;p58"/>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222" name="Google Shape;222;p58"/>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5</a:t>
            </a:r>
            <a:endParaRPr b="1" i="0" sz="6000" u="none" cap="none" strike="noStrike">
              <a:solidFill>
                <a:srgbClr val="FFFFFF"/>
              </a:solidFill>
              <a:latin typeface="Quattrocento Sans"/>
              <a:ea typeface="Quattrocento Sans"/>
              <a:cs typeface="Quattrocento Sans"/>
              <a:sym typeface="Quattrocento Sans"/>
            </a:endParaRPr>
          </a:p>
        </p:txBody>
      </p:sp>
      <p:sp>
        <p:nvSpPr>
          <p:cNvPr id="223" name="Google Shape;223;p5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224" name="Google Shape;224;p5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25" name="Google Shape;225;p58"/>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26" name="Google Shape;226;p58"/>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27" name="Google Shape;227;p58"/>
          <p:cNvSpPr txBox="1"/>
          <p:nvPr/>
        </p:nvSpPr>
        <p:spPr>
          <a:xfrm>
            <a:off x="443346" y="3096869"/>
            <a:ext cx="987108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Δραστηριότητα αναστοχασμού σχετικά με τις αποτελεσματικές πηγές και τα εργαλεία </a:t>
            </a:r>
            <a:endParaRPr/>
          </a:p>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να κατανοήσουν τις τάσεις της αγοράς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59"/>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234" name="Google Shape;234;p5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235" name="Google Shape;235;p59"/>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236" name="Google Shape;236;p59"/>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59"/>
          <p:cNvSpPr txBox="1"/>
          <p:nvPr/>
        </p:nvSpPr>
        <p:spPr>
          <a:xfrm>
            <a:off x="2293620" y="1874685"/>
            <a:ext cx="7916625" cy="11848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200" u="none" cap="none" strike="noStrike">
                <a:solidFill>
                  <a:srgbClr val="000000"/>
                </a:solidFill>
                <a:latin typeface="Arial"/>
                <a:ea typeface="Arial"/>
                <a:cs typeface="Arial"/>
                <a:sym typeface="Arial"/>
              </a:rPr>
              <a:t>Αποτελεσματικές πηγές και εργαλεία </a:t>
            </a:r>
            <a:endParaRPr/>
          </a:p>
          <a:p>
            <a:pPr indent="0" lvl="0" marL="0" marR="0" rtl="0" algn="ctr">
              <a:lnSpc>
                <a:spcPct val="100000"/>
              </a:lnSpc>
              <a:spcBef>
                <a:spcPts val="0"/>
              </a:spcBef>
              <a:spcAft>
                <a:spcPts val="0"/>
              </a:spcAft>
              <a:buNone/>
            </a:pPr>
            <a:r>
              <a:rPr b="1" i="0" lang="pt-PT" sz="2200" u="none" cap="none" strike="noStrike">
                <a:solidFill>
                  <a:srgbClr val="000000"/>
                </a:solidFill>
                <a:latin typeface="Arial"/>
                <a:ea typeface="Arial"/>
                <a:cs typeface="Arial"/>
                <a:sym typeface="Arial"/>
              </a:rPr>
              <a:t>να κατανοήσουν τις τάσεις της αγοράς εργασίας</a:t>
            </a:r>
            <a:endParaRPr/>
          </a:p>
          <a:p>
            <a:pPr indent="0" lvl="0" marL="0" marR="0" rtl="0" algn="l">
              <a:lnSpc>
                <a:spcPct val="100000"/>
              </a:lnSpc>
              <a:spcBef>
                <a:spcPts val="0"/>
              </a:spcBef>
              <a:spcAft>
                <a:spcPts val="0"/>
              </a:spcAft>
              <a:buClr>
                <a:srgbClr val="000000"/>
              </a:buClr>
              <a:buSzPts val="3600"/>
              <a:buFont typeface="Arial"/>
              <a:buNone/>
            </a:pPr>
            <a:r>
              <a:t/>
            </a:r>
            <a:endParaRPr b="0" i="0" sz="2700" u="none" cap="none" strike="noStrike">
              <a:solidFill>
                <a:srgbClr val="000000"/>
              </a:solidFill>
              <a:latin typeface="Arial"/>
              <a:ea typeface="Arial"/>
              <a:cs typeface="Arial"/>
              <a:sym typeface="Arial"/>
            </a:endParaRPr>
          </a:p>
        </p:txBody>
      </p:sp>
      <p:sp>
        <p:nvSpPr>
          <p:cNvPr id="238" name="Google Shape;238;p59"/>
          <p:cNvSpPr txBox="1"/>
          <p:nvPr/>
        </p:nvSpPr>
        <p:spPr>
          <a:xfrm>
            <a:off x="2503932" y="2580742"/>
            <a:ext cx="7783481" cy="14157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200" u="none" cap="none" strike="noStrike">
                <a:solidFill>
                  <a:srgbClr val="000000"/>
                </a:solidFill>
                <a:latin typeface="Arial"/>
                <a:ea typeface="Arial"/>
                <a:cs typeface="Arial"/>
                <a:sym typeface="Arial"/>
              </a:rPr>
              <a:t>Από τον προηγούμενο κατάλογο πηγών και εργαλείων</a:t>
            </a:r>
            <a:endParaRPr/>
          </a:p>
          <a:p>
            <a:pPr indent="0" lvl="0" marL="0" marR="0" rtl="0" algn="ctr">
              <a:lnSpc>
                <a:spcPct val="100000"/>
              </a:lnSpc>
              <a:spcBef>
                <a:spcPts val="0"/>
              </a:spcBef>
              <a:spcAft>
                <a:spcPts val="0"/>
              </a:spcAft>
              <a:buNone/>
            </a:pPr>
            <a:r>
              <a:rPr b="0" i="0" lang="pt-PT" sz="2200" u="none" cap="none" strike="noStrike">
                <a:solidFill>
                  <a:srgbClr val="000000"/>
                </a:solidFill>
                <a:latin typeface="Arial"/>
                <a:ea typeface="Arial"/>
                <a:cs typeface="Arial"/>
                <a:sym typeface="Arial"/>
              </a:rPr>
              <a:t>ποιες είναι οι </a:t>
            </a:r>
            <a:r>
              <a:rPr b="0" i="0" lang="pt-PT" sz="2200" u="sng" cap="none" strike="noStrike">
                <a:solidFill>
                  <a:srgbClr val="000000"/>
                </a:solidFill>
                <a:latin typeface="Arial"/>
                <a:ea typeface="Arial"/>
                <a:cs typeface="Arial"/>
                <a:sym typeface="Arial"/>
              </a:rPr>
              <a:t>δύο πιο αποτελεσματικές</a:t>
            </a:r>
            <a:r>
              <a:rPr b="0" i="0" lang="pt-PT" sz="2200" u="none" cap="none" strike="noStrike">
                <a:solidFill>
                  <a:srgbClr val="000000"/>
                </a:solidFill>
                <a:latin typeface="Arial"/>
                <a:ea typeface="Arial"/>
                <a:cs typeface="Arial"/>
                <a:sym typeface="Arial"/>
              </a:rPr>
              <a:t>, κατά τη γνώμη σας,</a:t>
            </a:r>
            <a:endParaRPr/>
          </a:p>
          <a:p>
            <a:pPr indent="0" lvl="0" marL="0" marR="0" rtl="0" algn="ctr">
              <a:lnSpc>
                <a:spcPct val="100000"/>
              </a:lnSpc>
              <a:spcBef>
                <a:spcPts val="0"/>
              </a:spcBef>
              <a:spcAft>
                <a:spcPts val="0"/>
              </a:spcAft>
              <a:buNone/>
            </a:pPr>
            <a:r>
              <a:rPr b="0" i="0" lang="pt-PT" sz="2200" u="none" cap="none" strike="noStrike">
                <a:solidFill>
                  <a:srgbClr val="000000"/>
                </a:solidFill>
                <a:latin typeface="Arial"/>
                <a:ea typeface="Arial"/>
                <a:cs typeface="Arial"/>
                <a:sym typeface="Arial"/>
              </a:rPr>
              <a:t>στην καλύτερη κατανόηση των τάσεων της αγοράς εργασίας;</a:t>
            </a:r>
            <a:endParaRPr b="0" i="0" sz="2200" u="none" cap="none" strike="noStrike">
              <a:solidFill>
                <a:srgbClr val="000000"/>
              </a:solidFill>
              <a:latin typeface="Arial"/>
              <a:ea typeface="Arial"/>
              <a:cs typeface="Arial"/>
              <a:sym typeface="Arial"/>
            </a:endParaRPr>
          </a:p>
        </p:txBody>
      </p:sp>
      <p:pic>
        <p:nvPicPr>
          <p:cNvPr id="239" name="Google Shape;239;p59"/>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240" name="Google Shape;240;p59"/>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pt-PT" sz="1000" u="none" cap="none" strike="noStrik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b="0" i="0" sz="1400" u="none" cap="none" strike="noStrike">
              <a:solidFill>
                <a:srgbClr val="000000"/>
              </a:solidFill>
              <a:latin typeface="Arial"/>
              <a:ea typeface="Arial"/>
              <a:cs typeface="Arial"/>
              <a:sym typeface="Arial"/>
            </a:endParaRPr>
          </a:p>
        </p:txBody>
      </p:sp>
      <p:pic>
        <p:nvPicPr>
          <p:cNvPr id="246" name="Google Shape;246;p36"/>
          <p:cNvPicPr preferRelativeResize="0"/>
          <p:nvPr/>
        </p:nvPicPr>
        <p:blipFill rotWithShape="1">
          <a:blip r:embed="rId3">
            <a:alphaModFix/>
          </a:blip>
          <a:srcRect b="0" l="0" r="0" t="0"/>
          <a:stretch/>
        </p:blipFill>
        <p:spPr>
          <a:xfrm>
            <a:off x="4191000" y="974011"/>
            <a:ext cx="3810000" cy="1899478"/>
          </a:xfrm>
          <a:prstGeom prst="rect">
            <a:avLst/>
          </a:prstGeom>
          <a:noFill/>
          <a:ln>
            <a:noFill/>
          </a:ln>
        </p:spPr>
      </p:pic>
      <p:sp>
        <p:nvSpPr>
          <p:cNvPr id="247" name="Google Shape;247;p36"/>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248" name="Google Shape;248;p3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3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50" name="Google Shape;250;p36"/>
          <p:cNvPicPr preferRelativeResize="0"/>
          <p:nvPr/>
        </p:nvPicPr>
        <p:blipFill rotWithShape="1">
          <a:blip r:embed="rId5">
            <a:alphaModFix/>
          </a:blip>
          <a:srcRect b="0" l="0" r="0" t="0"/>
          <a:stretch/>
        </p:blipFill>
        <p:spPr>
          <a:xfrm>
            <a:off x="2297323" y="3690456"/>
            <a:ext cx="7597354" cy="1609650"/>
          </a:xfrm>
          <a:prstGeom prst="rect">
            <a:avLst/>
          </a:prstGeom>
          <a:noFill/>
          <a:ln>
            <a:noFill/>
          </a:ln>
        </p:spPr>
      </p:pic>
      <p:pic>
        <p:nvPicPr>
          <p:cNvPr id="251" name="Google Shape;251;p36"/>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97" name="Google Shape;97;p49"/>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98" name="Google Shape;98;p49"/>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1</a:t>
            </a:r>
            <a:endParaRPr b="1" i="0" sz="6000" u="none" cap="none" strike="noStrike">
              <a:solidFill>
                <a:srgbClr val="FFFFFF"/>
              </a:solidFill>
              <a:latin typeface="Quattrocento Sans"/>
              <a:ea typeface="Quattrocento Sans"/>
              <a:cs typeface="Quattrocento Sans"/>
              <a:sym typeface="Quattrocento Sans"/>
            </a:endParaRPr>
          </a:p>
        </p:txBody>
      </p:sp>
      <p:sp>
        <p:nvSpPr>
          <p:cNvPr id="99" name="Google Shape;99;p4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00" name="Google Shape;100;p4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01" name="Google Shape;101;p4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02" name="Google Shape;102;p4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03" name="Google Shape;103;p49"/>
          <p:cNvSpPr txBox="1"/>
          <p:nvPr/>
        </p:nvSpPr>
        <p:spPr>
          <a:xfrm>
            <a:off x="443346" y="3096869"/>
            <a:ext cx="616989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Καθορισμός των τάσεων της αγοράς εργασίας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0"/>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10" name="Google Shape;110;p50"/>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1" name="Google Shape;111;p50"/>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2" name="Google Shape;112;p50"/>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50"/>
          <p:cNvSpPr txBox="1"/>
          <p:nvPr/>
        </p:nvSpPr>
        <p:spPr>
          <a:xfrm>
            <a:off x="2441448" y="1534758"/>
            <a:ext cx="84507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Καθορισμός των τάσεων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της αγοράς εργασίας</a:t>
            </a:r>
            <a:endParaRPr b="1" i="0" sz="3200" u="none" cap="none" strike="noStrike">
              <a:solidFill>
                <a:srgbClr val="000000"/>
              </a:solidFill>
              <a:latin typeface="Arial"/>
              <a:ea typeface="Arial"/>
              <a:cs typeface="Arial"/>
              <a:sym typeface="Arial"/>
            </a:endParaRPr>
          </a:p>
        </p:txBody>
      </p:sp>
      <p:sp>
        <p:nvSpPr>
          <p:cNvPr id="114" name="Google Shape;114;p50"/>
          <p:cNvSpPr txBox="1"/>
          <p:nvPr/>
        </p:nvSpPr>
        <p:spPr>
          <a:xfrm>
            <a:off x="2338300" y="1980290"/>
            <a:ext cx="7768796" cy="15388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Τι εννοούμε με τον όρο</a:t>
            </a:r>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 τάσεις της αγοράς εργασίας;</a:t>
            </a:r>
            <a:endParaRPr b="0" i="0" sz="2800" u="none" cap="none" strike="noStrike">
              <a:solidFill>
                <a:srgbClr val="000000"/>
              </a:solidFill>
              <a:latin typeface="Arial"/>
              <a:ea typeface="Arial"/>
              <a:cs typeface="Arial"/>
              <a:sym typeface="Arial"/>
            </a:endParaRPr>
          </a:p>
        </p:txBody>
      </p:sp>
      <p:pic>
        <p:nvPicPr>
          <p:cNvPr id="115" name="Google Shape;115;p50"/>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6" name="Google Shape;116;p5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22" name="Google Shape;122;p51"/>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23" name="Google Shape;123;p51"/>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2</a:t>
            </a:r>
            <a:endParaRPr b="1" i="0" sz="6000" u="none" cap="none" strike="noStrike">
              <a:solidFill>
                <a:srgbClr val="FFFFFF"/>
              </a:solidFill>
              <a:latin typeface="Quattrocento Sans"/>
              <a:ea typeface="Quattrocento Sans"/>
              <a:cs typeface="Quattrocento Sans"/>
              <a:sym typeface="Quattrocento Sans"/>
            </a:endParaRPr>
          </a:p>
        </p:txBody>
      </p:sp>
      <p:sp>
        <p:nvSpPr>
          <p:cNvPr id="124" name="Google Shape;124;p5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25" name="Google Shape;125;p51"/>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26" name="Google Shape;126;p51"/>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27" name="Google Shape;127;p51"/>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28" name="Google Shape;128;p51"/>
          <p:cNvSpPr txBox="1"/>
          <p:nvPr/>
        </p:nvSpPr>
        <p:spPr>
          <a:xfrm>
            <a:off x="443346" y="3096869"/>
            <a:ext cx="616989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Τάσεις της αγοράς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2"/>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35" name="Google Shape;135;p5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36" name="Google Shape;136;p52"/>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37" name="Google Shape;137;p52"/>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52"/>
          <p:cNvSpPr txBox="1"/>
          <p:nvPr/>
        </p:nvSpPr>
        <p:spPr>
          <a:xfrm>
            <a:off x="2192083" y="1793330"/>
            <a:ext cx="8450555"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Τάσεις στην αγορά εργασίας</a:t>
            </a:r>
            <a:endParaRPr b="1" i="0" sz="3200" u="none" cap="none" strike="noStrike">
              <a:solidFill>
                <a:srgbClr val="000000"/>
              </a:solidFill>
              <a:latin typeface="Arial"/>
              <a:ea typeface="Arial"/>
              <a:cs typeface="Arial"/>
              <a:sym typeface="Arial"/>
            </a:endParaRPr>
          </a:p>
        </p:txBody>
      </p:sp>
      <p:sp>
        <p:nvSpPr>
          <p:cNvPr id="139" name="Google Shape;139;p52"/>
          <p:cNvSpPr txBox="1"/>
          <p:nvPr/>
        </p:nvSpPr>
        <p:spPr>
          <a:xfrm>
            <a:off x="2293620" y="2114156"/>
            <a:ext cx="77688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Μπορείτε να αναφέρετε 3 τρέχουσες τάσεις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pt-PT" sz="2800" u="none" cap="none" strike="noStrike">
                <a:solidFill>
                  <a:srgbClr val="000000"/>
                </a:solidFill>
                <a:latin typeface="Arial"/>
                <a:ea typeface="Arial"/>
                <a:cs typeface="Arial"/>
                <a:sym typeface="Arial"/>
              </a:rPr>
              <a:t>της αγοράς εργασίας;</a:t>
            </a:r>
            <a:endParaRPr b="0" i="0" sz="2800" u="none" cap="none" strike="noStrike">
              <a:solidFill>
                <a:srgbClr val="000000"/>
              </a:solidFill>
              <a:latin typeface="Arial"/>
              <a:ea typeface="Arial"/>
              <a:cs typeface="Arial"/>
              <a:sym typeface="Arial"/>
            </a:endParaRPr>
          </a:p>
        </p:txBody>
      </p:sp>
      <p:pic>
        <p:nvPicPr>
          <p:cNvPr id="140" name="Google Shape;140;p52"/>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41" name="Google Shape;141;p5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5"/>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48" name="Google Shape;148;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49" name="Google Shape;149;p5"/>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50" name="Google Shape;150;p5"/>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5"/>
          <p:cNvSpPr txBox="1"/>
          <p:nvPr/>
        </p:nvSpPr>
        <p:spPr>
          <a:xfrm>
            <a:off x="2338298" y="1266608"/>
            <a:ext cx="84507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Καθορισμός των τάσεων </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pt-PT" sz="3200" u="none" cap="none" strike="noStrike">
                <a:solidFill>
                  <a:srgbClr val="000000"/>
                </a:solidFill>
                <a:latin typeface="Arial"/>
                <a:ea typeface="Arial"/>
                <a:cs typeface="Arial"/>
                <a:sym typeface="Arial"/>
              </a:rPr>
              <a:t>της αγοράς εργασίας</a:t>
            </a:r>
            <a:endParaRPr b="1" i="0" sz="3200" u="none" cap="none" strike="noStrike">
              <a:solidFill>
                <a:srgbClr val="000000"/>
              </a:solidFill>
              <a:latin typeface="Arial"/>
              <a:ea typeface="Arial"/>
              <a:cs typeface="Arial"/>
              <a:sym typeface="Arial"/>
            </a:endParaRPr>
          </a:p>
        </p:txBody>
      </p:sp>
      <p:sp>
        <p:nvSpPr>
          <p:cNvPr id="152" name="Google Shape;152;p5"/>
          <p:cNvSpPr txBox="1"/>
          <p:nvPr/>
        </p:nvSpPr>
        <p:spPr>
          <a:xfrm>
            <a:off x="2338300" y="1980290"/>
            <a:ext cx="77688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pt-PT" sz="1400" u="none" cap="none" strike="noStrike">
                <a:solidFill>
                  <a:srgbClr val="000000"/>
                </a:solidFill>
                <a:latin typeface="Arial"/>
                <a:ea typeface="Arial"/>
                <a:cs typeface="Arial"/>
                <a:sym typeface="Arial"/>
              </a:rPr>
              <a:t> </a:t>
            </a:r>
            <a:endParaRPr/>
          </a:p>
          <a:p>
            <a:pPr indent="-317500" lvl="0" marL="342900" marR="0" rtl="0" algn="just">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Οι τάσεις στην αγορά εργασίας μπορεί να ποικίλλουν από την αύξηση της μερικής απασχόλησης ή της εξ αποστάσεως εργασίας, τις προσλήψεις, την υψηλή ανεργία μεταξύ των κοινωνικών ομάδων (π.χ. νέοι, άτομα με μεταναστευτική βιογραφία κ.λπ.) έως την οικονομική κρίση. </a:t>
            </a:r>
            <a:endParaRPr b="0" i="0" sz="2000" u="none" cap="none" strike="noStrike">
              <a:solidFill>
                <a:srgbClr val="000000"/>
              </a:solidFill>
              <a:latin typeface="Arial"/>
              <a:ea typeface="Arial"/>
              <a:cs typeface="Arial"/>
              <a:sym typeface="Arial"/>
            </a:endParaRPr>
          </a:p>
          <a:p>
            <a:pPr indent="-317500" lvl="0" marL="342900" marR="0" rtl="0" algn="just">
              <a:lnSpc>
                <a:spcPct val="100000"/>
              </a:lnSpc>
              <a:spcBef>
                <a:spcPts val="0"/>
              </a:spcBef>
              <a:spcAft>
                <a:spcPts val="0"/>
              </a:spcAft>
              <a:buClr>
                <a:srgbClr val="000000"/>
              </a:buClr>
              <a:buSzPts val="2000"/>
              <a:buFont typeface="Noto Sans Symbols"/>
              <a:buChar char="▪"/>
            </a:pPr>
            <a:r>
              <a:rPr b="0" i="0" lang="pt-PT" sz="2000" u="none" cap="none" strike="noStrike">
                <a:solidFill>
                  <a:srgbClr val="000000"/>
                </a:solidFill>
                <a:latin typeface="Arial"/>
                <a:ea typeface="Arial"/>
                <a:cs typeface="Arial"/>
                <a:sym typeface="Arial"/>
              </a:rPr>
              <a:t>Οι τάσεις αυτές αναδεικνύουν τις ανισότητες στην απασχόληση και αποτελούν σημαντική κοινωνικοοικονομική τεχνογνωσία.</a:t>
            </a:r>
            <a:endParaRPr sz="2000"/>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3" name="Google Shape;153;p5"/>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54" name="Google Shape;154;p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5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160" name="Google Shape;160;p53"/>
          <p:cNvPicPr preferRelativeResize="0"/>
          <p:nvPr/>
        </p:nvPicPr>
        <p:blipFill rotWithShape="1">
          <a:blip r:embed="rId4">
            <a:alphaModFix amt="27000"/>
          </a:blip>
          <a:srcRect b="7891" l="0" r="0" t="7892"/>
          <a:stretch/>
        </p:blipFill>
        <p:spPr>
          <a:xfrm>
            <a:off x="1" y="0"/>
            <a:ext cx="12191998" cy="6858000"/>
          </a:xfrm>
          <a:prstGeom prst="rect">
            <a:avLst/>
          </a:prstGeom>
          <a:solidFill>
            <a:srgbClr val="662483"/>
          </a:solidFill>
          <a:ln>
            <a:noFill/>
          </a:ln>
        </p:spPr>
      </p:pic>
      <p:sp>
        <p:nvSpPr>
          <p:cNvPr id="161" name="Google Shape;161;p53"/>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Arial"/>
              <a:buNone/>
            </a:pPr>
            <a:r>
              <a:rPr b="1" i="0" lang="pt-PT" sz="6000" u="none" cap="none" strike="noStrike">
                <a:solidFill>
                  <a:srgbClr val="FFFFFF"/>
                </a:solidFill>
                <a:latin typeface="Quattrocento Sans"/>
                <a:ea typeface="Quattrocento Sans"/>
                <a:cs typeface="Quattrocento Sans"/>
                <a:sym typeface="Quattrocento Sans"/>
              </a:rPr>
              <a:t> </a:t>
            </a:r>
            <a:br>
              <a:rPr b="1" i="0" lang="pt-PT" sz="6000" u="none" cap="none" strike="noStrike">
                <a:solidFill>
                  <a:srgbClr val="FFFFFF"/>
                </a:solidFill>
                <a:latin typeface="Quattrocento Sans"/>
                <a:ea typeface="Quattrocento Sans"/>
                <a:cs typeface="Quattrocento Sans"/>
                <a:sym typeface="Quattrocento Sans"/>
              </a:rPr>
            </a:br>
            <a:r>
              <a:rPr b="1" i="0" lang="pt-PT" sz="6000" u="none" cap="none" strike="noStrike">
                <a:solidFill>
                  <a:srgbClr val="FFFFFF"/>
                </a:solidFill>
                <a:latin typeface="Quattrocento Sans"/>
                <a:ea typeface="Quattrocento Sans"/>
                <a:cs typeface="Quattrocento Sans"/>
                <a:sym typeface="Quattrocento Sans"/>
              </a:rPr>
              <a:t>ΔΡΑΣΤΗΡΙΟΤΗΤΑ </a:t>
            </a:r>
            <a:r>
              <a:rPr b="1" i="0" lang="pt-PT" sz="6000" u="none" cap="none" strike="noStrike">
                <a:solidFill>
                  <a:srgbClr val="FFFFFF"/>
                </a:solidFill>
                <a:latin typeface="Quattrocento Sans"/>
                <a:ea typeface="Quattrocento Sans"/>
                <a:cs typeface="Quattrocento Sans"/>
                <a:sym typeface="Quattrocento Sans"/>
              </a:rPr>
              <a:t>3</a:t>
            </a:r>
            <a:endParaRPr b="1" i="0" sz="6000" u="none" cap="none" strike="noStrike">
              <a:solidFill>
                <a:srgbClr val="FFFFFF"/>
              </a:solidFill>
              <a:latin typeface="Quattrocento Sans"/>
              <a:ea typeface="Quattrocento Sans"/>
              <a:cs typeface="Quattrocento Sans"/>
              <a:sym typeface="Quattrocento Sans"/>
            </a:endParaRPr>
          </a:p>
        </p:txBody>
      </p:sp>
      <p:sp>
        <p:nvSpPr>
          <p:cNvPr id="162" name="Google Shape;162;p5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163" name="Google Shape;163;p53"/>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64" name="Google Shape;164;p53"/>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65" name="Google Shape;165;p53"/>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66" name="Google Shape;166;p53"/>
          <p:cNvSpPr txBox="1"/>
          <p:nvPr/>
        </p:nvSpPr>
        <p:spPr>
          <a:xfrm>
            <a:off x="443346" y="3096869"/>
            <a:ext cx="77131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PT" sz="2800" u="none" cap="none" strike="noStrike">
                <a:solidFill>
                  <a:schemeClr val="lt1"/>
                </a:solidFill>
                <a:latin typeface="Arial"/>
                <a:ea typeface="Arial"/>
                <a:cs typeface="Arial"/>
                <a:sym typeface="Arial"/>
              </a:rPr>
              <a:t>Η σημασία των τάσεων της αγοράς εργασίας</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4"/>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73" name="Google Shape;173;p5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4" name="Google Shape;174;p54"/>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75" name="Google Shape;175;p54"/>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54"/>
          <p:cNvSpPr txBox="1"/>
          <p:nvPr/>
        </p:nvSpPr>
        <p:spPr>
          <a:xfrm>
            <a:off x="2386998" y="1666274"/>
            <a:ext cx="77649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Η σημασία των τάσεων </a:t>
            </a:r>
            <a:endParaRPr b="1"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pt-PT" sz="2800" u="none" cap="none" strike="noStrike">
                <a:solidFill>
                  <a:srgbClr val="000000"/>
                </a:solidFill>
                <a:latin typeface="Arial"/>
                <a:ea typeface="Arial"/>
                <a:cs typeface="Arial"/>
                <a:sym typeface="Arial"/>
              </a:rPr>
              <a:t>της αγοράς εργασίας</a:t>
            </a:r>
            <a:endParaRPr/>
          </a:p>
          <a:p>
            <a:pPr indent="0" lvl="0" marL="0" marR="0" rtl="0" algn="l">
              <a:lnSpc>
                <a:spcPct val="100000"/>
              </a:lnSpc>
              <a:spcBef>
                <a:spcPts val="0"/>
              </a:spcBef>
              <a:spcAft>
                <a:spcPts val="0"/>
              </a:spcAft>
              <a:buClr>
                <a:srgbClr val="000000"/>
              </a:buClr>
              <a:buSzPts val="3600"/>
              <a:buFont typeface="Arial"/>
              <a:buNone/>
            </a:pPr>
            <a: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pt-PT" sz="2800" u="none" cap="none" strike="noStrike">
                <a:solidFill>
                  <a:srgbClr val="000000"/>
                </a:solidFill>
                <a:latin typeface="Arial"/>
                <a:ea typeface="Arial"/>
                <a:cs typeface="Arial"/>
                <a:sym typeface="Arial"/>
              </a:rPr>
              <a:t>Είναι σημαντικές οι τάσεις της αγοράς εργασίας;</a:t>
            </a:r>
            <a:endParaRPr/>
          </a:p>
          <a:p>
            <a:pPr indent="0" lvl="0" marL="0" marR="0" rtl="0" algn="ctr">
              <a:lnSpc>
                <a:spcPct val="100000"/>
              </a:lnSpc>
              <a:spcBef>
                <a:spcPts val="0"/>
              </a:spcBef>
              <a:spcAft>
                <a:spcPts val="0"/>
              </a:spcAft>
              <a:buClr>
                <a:srgbClr val="000000"/>
              </a:buClr>
              <a:buSzPts val="3600"/>
              <a:buFont typeface="Arial"/>
              <a:buNone/>
            </a:pPr>
            <a:r>
              <a:rPr b="0" i="0" lang="pt-PT" sz="2800" u="none" cap="none" strike="noStrike">
                <a:solidFill>
                  <a:srgbClr val="000000"/>
                </a:solidFill>
                <a:latin typeface="Arial"/>
                <a:ea typeface="Arial"/>
                <a:cs typeface="Arial"/>
                <a:sym typeface="Arial"/>
              </a:rPr>
              <a:t>Γιατί;</a:t>
            </a:r>
            <a:endParaRPr b="0" i="0" sz="2800" u="none" cap="none" strike="noStrike">
              <a:solidFill>
                <a:srgbClr val="000000"/>
              </a:solidFill>
              <a:latin typeface="Arial"/>
              <a:ea typeface="Arial"/>
              <a:cs typeface="Arial"/>
              <a:sym typeface="Arial"/>
            </a:endParaRPr>
          </a:p>
        </p:txBody>
      </p:sp>
      <p:pic>
        <p:nvPicPr>
          <p:cNvPr id="177" name="Google Shape;177;p54"/>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78" name="Google Shape;178;p5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55"/>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85" name="Google Shape;185;p5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6" name="Google Shape;186;p55"/>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87" name="Google Shape;187;p55"/>
          <p:cNvSpPr/>
          <p:nvPr/>
        </p:nvSpPr>
        <p:spPr>
          <a:xfrm>
            <a:off x="2293620" y="1266589"/>
            <a:ext cx="7858157"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55"/>
          <p:cNvSpPr txBox="1"/>
          <p:nvPr/>
        </p:nvSpPr>
        <p:spPr>
          <a:xfrm>
            <a:off x="2293625" y="1298000"/>
            <a:ext cx="7764900" cy="412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pt-PT" sz="2300" u="none" cap="none" strike="noStrike">
                <a:solidFill>
                  <a:srgbClr val="000000"/>
                </a:solidFill>
                <a:latin typeface="Arial"/>
                <a:ea typeface="Arial"/>
                <a:cs typeface="Arial"/>
                <a:sym typeface="Arial"/>
              </a:rPr>
              <a:t>Σημασία της κατανόησης των τάσεων </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pt-PT" sz="2300" u="none" cap="none" strike="noStrike">
                <a:solidFill>
                  <a:srgbClr val="000000"/>
                </a:solidFill>
                <a:latin typeface="Arial"/>
                <a:ea typeface="Arial"/>
                <a:cs typeface="Arial"/>
                <a:sym typeface="Arial"/>
              </a:rPr>
              <a:t>της αγοράς εργασίας</a:t>
            </a:r>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p>
            <a:pPr indent="-266700" lvl="0" marL="285750" marR="0" rtl="0" algn="just">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Η κατανόηση των τάσεων της αγοράς εργασίας είναι σημαντική, καθώς επηρεάζει ζωτικούς τομείς της ανθρώπινης ζωής, από τον οικονομικό και τον κοινωνικό μέχρι την ευημερία μας. </a:t>
            </a:r>
            <a:endParaRPr b="0" i="0" sz="1500" u="none" cap="none" strike="noStrike">
              <a:solidFill>
                <a:srgbClr val="000000"/>
              </a:solidFill>
              <a:latin typeface="Arial"/>
              <a:ea typeface="Arial"/>
              <a:cs typeface="Arial"/>
              <a:sym typeface="Arial"/>
            </a:endParaRPr>
          </a:p>
          <a:p>
            <a:pPr indent="-266700" lvl="0" marL="285750" marR="0" rtl="0" algn="just">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Οι πληροφορίες σχετικά με την αγορά εργασίας και τις τάσεις της είναι κρίσιμες για τη λήψη στρατηγικών και τακτικών αποφάσεων που θα κάνουν τεράστια διαφορά στη ζωή των ανθρώπων ενός οργανισμού και της κοινωνίας. </a:t>
            </a:r>
            <a:endParaRPr b="0" i="0" sz="1500" u="none" cap="none" strike="noStrike">
              <a:solidFill>
                <a:srgbClr val="000000"/>
              </a:solidFill>
              <a:latin typeface="Arial"/>
              <a:ea typeface="Arial"/>
              <a:cs typeface="Arial"/>
              <a:sym typeface="Arial"/>
            </a:endParaRPr>
          </a:p>
          <a:p>
            <a:pPr indent="-266700" lvl="0" marL="285750" marR="0" rtl="0" algn="just">
              <a:lnSpc>
                <a:spcPct val="100000"/>
              </a:lnSpc>
              <a:spcBef>
                <a:spcPts val="0"/>
              </a:spcBef>
              <a:spcAft>
                <a:spcPts val="0"/>
              </a:spcAft>
              <a:buClr>
                <a:srgbClr val="000000"/>
              </a:buClr>
              <a:buSzPts val="1500"/>
              <a:buFont typeface="Noto Sans Symbols"/>
              <a:buChar char="▪"/>
            </a:pPr>
            <a:r>
              <a:rPr b="0" i="0" lang="pt-PT" sz="1500" u="none" cap="none" strike="noStrike">
                <a:solidFill>
                  <a:srgbClr val="000000"/>
                </a:solidFill>
                <a:latin typeface="Arial"/>
                <a:ea typeface="Arial"/>
                <a:cs typeface="Arial"/>
                <a:sym typeface="Arial"/>
              </a:rPr>
              <a:t>Πέρα από τις πληροφορίες σχετικά με τις αποδοχές, την απασχολησιμότητα και τις προοπτικές απασχόλησης, οι πληροφορίες για την αγορά εργασίας, ενσωματωμένες στον επαγγελματικό προσανατολισμό, μπορούν να βοηθήσουν τους μαθητές να κάνουν επιλογές μεταδευτεροβάθμιας εκπαίδευσης που ανταποκρίνονται στα ενδιαφέροντα και τις κλίσεις τους και οδηγούν σε ικανοποιητική απασχόληση και σε ώθηση της ευημερίας.  </a:t>
            </a:r>
            <a:endParaRPr sz="1500"/>
          </a:p>
          <a:p>
            <a:pPr indent="0" lvl="0" marL="0" marR="0" rtl="0" algn="l">
              <a:lnSpc>
                <a:spcPct val="100000"/>
              </a:lnSpc>
              <a:spcBef>
                <a:spcPts val="0"/>
              </a:spcBef>
              <a:spcAft>
                <a:spcPts val="0"/>
              </a:spcAft>
              <a:buClr>
                <a:srgbClr val="000000"/>
              </a:buClr>
              <a:buSzPts val="3600"/>
              <a:buFont typeface="Arial"/>
              <a:buNone/>
            </a:pPr>
            <a:r>
              <a:t/>
            </a:r>
            <a:endParaRPr b="0" i="0" sz="2800" u="none" cap="none" strike="noStrike">
              <a:solidFill>
                <a:srgbClr val="000000"/>
              </a:solidFill>
              <a:latin typeface="Arial"/>
              <a:ea typeface="Arial"/>
              <a:cs typeface="Arial"/>
              <a:sym typeface="Arial"/>
            </a:endParaRPr>
          </a:p>
        </p:txBody>
      </p:sp>
      <p:pic>
        <p:nvPicPr>
          <p:cNvPr id="189" name="Google Shape;189;p55"/>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90" name="Google Shape;190;p5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