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1" r:id="rId6"/>
    <p:sldId id="263" r:id="rId7"/>
    <p:sldId id="260" r:id="rId8"/>
    <p:sldId id="262" r:id="rId9"/>
    <p:sldId id="265" r:id="rId10"/>
    <p:sldId id="266" r:id="rId11"/>
  </p:sldIdLst>
  <p:sldSz cx="12192000" cy="6858000"/>
  <p:notesSz cx="6858000" cy="9144000"/>
  <p:embeddedFontLst>
    <p:embeddedFont>
      <p:font typeface="Quattrocento Sans" panose="020B0604020202020204" charset="0"/>
      <p:regular r:id="rId13"/>
      <p:bold r:id="rId14"/>
      <p:italic r:id="rId15"/>
      <p:boldItalic r:id="rId16"/>
    </p:embeddedFont>
    <p:embeddedFont>
      <p:font typeface="Fjalla One" panose="020B0604020202020204" charset="0"/>
      <p:regular r:id="rId17"/>
    </p:embeddedFont>
    <p:embeddedFont>
      <p:font typeface="Calibri" panose="020F050202020403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5"/>
    <p:restoredTop sz="94637"/>
  </p:normalViewPr>
  <p:slideViewPr>
    <p:cSldViewPr snapToGrid="0">
      <p:cViewPr varScale="1">
        <p:scale>
          <a:sx n="84" d="100"/>
          <a:sy n="84" d="100"/>
        </p:scale>
        <p:origin x="43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812323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78269"/>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5265125"/>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554085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7998154"/>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091302"/>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7615639"/>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0162326"/>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428933"/>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7275917"/>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92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a.indeed.com/career-advice/interviewing/how-to-introduce-yourself-in-a-inter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a.indeed.com/career-advice/interviewing/video-interview-guide" TargetMode="External"/><Relationship Id="rId5" Type="http://schemas.openxmlformats.org/officeDocument/2006/relationships/image" Target="../media/image1.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137563" y="1511209"/>
            <a:ext cx="7916873" cy="3835582"/>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"Η υποστήριξη της Ευρωπαϊκής Επιτροπής για την παραγωγή της παρούσας δημοσίευσης δεν συνιστά έγκριση του περιεχομένου, το οποίο αντανακλά τις απόψεις μόνο των συγγραφέων, και η Επιτροπή δεν μπορεί να θεωρηθεί υπεύθυνη για οποιαδήποτε χρήση των πληροφοριών που περιέχονται σε αυτήν." Αριθμός έργου: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dirty="0"/>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Εδώ θα μπορούσατε να περιγράψετε το θέμα της ενότητας</a:t>
            </a:r>
            <a:endParaRPr dirty="0"/>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1217490" y="1066199"/>
            <a:ext cx="8929800" cy="22005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PL" sz="3600" b="1" u="sng" dirty="0">
                <a:latin typeface="Times New Roman" panose="02020603050405020304" pitchFamily="18" charset="0"/>
                <a:ea typeface="Calibri"/>
                <a:cs typeface="Times New Roman" panose="02020603050405020304" pitchFamily="18" charset="0"/>
                <a:sym typeface="Calibri"/>
              </a:rPr>
              <a:t>ΔΕΞΙΌΤΗΤΕΣ ΓΙΑ ΑΝΑΖΉΤΗΣΗ ΕΡΓΑΣΊΑΣ ΕΞ ΑΠΟΣΤΆΣΕΩΣ</a:t>
            </a:r>
          </a:p>
          <a:p>
            <a:pPr marL="0" lvl="0" indent="0" algn="l" rtl="0">
              <a:spcBef>
                <a:spcPts val="0"/>
              </a:spcBef>
              <a:spcAft>
                <a:spcPts val="0"/>
              </a:spcAft>
              <a:buNone/>
            </a:pPr>
            <a:r>
              <a:rPr lang="pl-PL" sz="3600" b="1" dirty="0">
                <a:latin typeface="Times New Roman" panose="02020603050405020304" pitchFamily="18" charset="0"/>
                <a:ea typeface="Calibri"/>
                <a:cs typeface="Times New Roman" panose="02020603050405020304" pitchFamily="18" charset="0"/>
                <a:sym typeface="Calibri"/>
              </a:rPr>
              <a:t>ΠΏΣ ΝΑ ΠΑΡΟΥΣΙΆΣΕΤΕ ΤΟΝ ΕΑΥΤΌ ΣΑΣ ΚΑΤΆ ΤΗ ΔΙΆΡΚΕΙΑ ΜΙΑΣ ΔΙΑΔΙΚΤΥΑΚΉΣ ΣΥΝΈΝΤΕΥΞΗΣ; </a:t>
            </a:r>
            <a:endParaRPr sz="2300" b="1" dirty="0">
              <a:latin typeface="Times New Roman" panose="02020603050405020304" pitchFamily="18" charset="0"/>
              <a:ea typeface="Calibri"/>
              <a:cs typeface="Times New Roman" panose="02020603050405020304" pitchFamily="18" charset="0"/>
              <a:sym typeface="Calibri"/>
            </a:endParaRPr>
          </a:p>
          <a:p>
            <a:pPr marL="0" lvl="0" indent="0" algn="l" rtl="0">
              <a:spcBef>
                <a:spcPts val="0"/>
              </a:spcBef>
              <a:spcAft>
                <a:spcPts val="0"/>
              </a:spcAft>
              <a:buNone/>
            </a:pPr>
            <a:endParaRPr sz="2300" b="1" i="1" dirty="0">
              <a:latin typeface="Calibri"/>
              <a:ea typeface="Calibri"/>
              <a:cs typeface="Calibri"/>
              <a:sym typeface="Calibri"/>
            </a:endParaRPr>
          </a:p>
        </p:txBody>
      </p:sp>
      <p:sp>
        <p:nvSpPr>
          <p:cNvPr id="104" name="Google Shape;104;p2"/>
          <p:cNvSpPr txBox="1"/>
          <p:nvPr/>
        </p:nvSpPr>
        <p:spPr>
          <a:xfrm>
            <a:off x="1459131" y="3271646"/>
            <a:ext cx="9354244" cy="905100"/>
          </a:xfrm>
          <a:prstGeom prst="rect">
            <a:avLst/>
          </a:prstGeom>
          <a:noFill/>
          <a:ln>
            <a:noFill/>
          </a:ln>
        </p:spPr>
        <p:txBody>
          <a:bodyPr spcFirstLastPara="1" wrap="square" lIns="91425" tIns="91425" rIns="91425" bIns="91425" anchor="t" anchorCtr="0">
            <a:noAutofit/>
          </a:bodyPr>
          <a:lstStyle/>
          <a:p>
            <a:pPr marL="0" lvl="0" indent="0" algn="just" rtl="0">
              <a:lnSpc>
                <a:spcPct val="110000"/>
              </a:lnSpc>
              <a:spcBef>
                <a:spcPts val="3000"/>
              </a:spcBef>
              <a:spcAft>
                <a:spcPts val="0"/>
              </a:spcAft>
              <a:buClr>
                <a:schemeClr val="dk1"/>
              </a:buClr>
              <a:buSzPts val="1100"/>
              <a:buFont typeface="Arial"/>
              <a:buNone/>
            </a:pPr>
            <a:r>
              <a:rPr lang="en-IE" sz="2600" b="1" dirty="0">
                <a:solidFill>
                  <a:srgbClr val="FF0000"/>
                </a:solidFill>
                <a:latin typeface="Times New Roman" panose="02020603050405020304" pitchFamily="18" charset="0"/>
                <a:cs typeface="Times New Roman" panose="02020603050405020304" pitchFamily="18" charset="0"/>
              </a:rPr>
              <a:t>"Δύο πράγματα παραμένουν ανεπανόρθωτα: ο χρόνος και η πρώτη εντύπωση".</a:t>
            </a:r>
          </a:p>
          <a:p>
            <a:pPr marL="0" lvl="0" indent="0" algn="just" rtl="0">
              <a:lnSpc>
                <a:spcPct val="110000"/>
              </a:lnSpc>
              <a:spcBef>
                <a:spcPts val="3000"/>
              </a:spcBef>
              <a:spcAft>
                <a:spcPts val="0"/>
              </a:spcAft>
              <a:buClr>
                <a:schemeClr val="dk1"/>
              </a:buClr>
              <a:buSzPts val="1100"/>
              <a:buFont typeface="Arial"/>
              <a:buNone/>
            </a:pPr>
            <a:r>
              <a:rPr lang="en-IE" sz="2600" b="1" dirty="0">
                <a:solidFill>
                  <a:srgbClr val="7030A0"/>
                </a:solidFill>
                <a:latin typeface="Times New Roman" panose="02020603050405020304" pitchFamily="18" charset="0"/>
                <a:cs typeface="Times New Roman" panose="02020603050405020304" pitchFamily="18" charset="0"/>
              </a:rPr>
              <a:t>- Cynthia Ozick</a:t>
            </a:r>
            <a:endParaRPr sz="2200" dirty="0">
              <a:solidFill>
                <a:srgbClr val="7030A0"/>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3"/>
          <p:cNvSpPr txBox="1"/>
          <p:nvPr/>
        </p:nvSpPr>
        <p:spPr>
          <a:xfrm>
            <a:off x="2330503" y="1388097"/>
            <a:ext cx="7530994" cy="3422050"/>
          </a:xfrm>
          <a:prstGeom prst="rect">
            <a:avLst/>
          </a:prstGeom>
          <a:noFill/>
          <a:ln>
            <a:noFill/>
          </a:ln>
        </p:spPr>
        <p:txBody>
          <a:bodyPr spcFirstLastPara="1" wrap="square" lIns="91425" tIns="45700" rIns="91425" bIns="45700" anchor="t" anchorCtr="0">
            <a:spAutoFit/>
          </a:bodyPr>
          <a:lstStyle/>
          <a:p>
            <a:pPr algn="ctr">
              <a:lnSpc>
                <a:spcPct val="107000"/>
              </a:lnSpc>
              <a:spcAft>
                <a:spcPts val="800"/>
              </a:spcAft>
            </a:pPr>
            <a:r>
              <a:rPr lang="en-US" sz="2800" dirty="0">
                <a:solidFill>
                  <a:srgbClr val="000000"/>
                </a:solidFill>
                <a:effectLst/>
                <a:latin typeface="Times New Roman" panose="02020603050405020304" pitchFamily="18" charset="0"/>
                <a:ea typeface="Calibri" panose="020F0502020204030204" pitchFamily="34" charset="0"/>
              </a:rPr>
              <a:t>Οι συνεντεύξεις για δουλειά ήταν πάντα τρομακτικές για τους εργαζόμενους όλων των επιπέδων εμπειρίας, επειδή περιλαμβάνουν μια γρήγορη πρώτη εντύπωση και μπορεί να σας βάλουν σε δύσκολη θέση για να αποδείξετε τον εαυτό σας. Η </a:t>
            </a:r>
            <a:r>
              <a:rPr lang="en-US" sz="2800" dirty="0">
                <a:solidFill>
                  <a:srgbClr val="000000"/>
                </a:solidFill>
                <a:effectLst/>
                <a:latin typeface="Times New Roman" panose="02020603050405020304" pitchFamily="18" charset="0"/>
                <a:ea typeface="Calibri" panose="020F0502020204030204" pitchFamily="34" charset="0"/>
              </a:rPr>
              <a:t>συνέντευξη στο διαδίκτυο μπορεί να είναι ακόμη πιο αγχωτική- ωστόσο, </a:t>
            </a:r>
            <a:r>
              <a:rPr lang="en-US" sz="2800" b="1" dirty="0">
                <a:solidFill>
                  <a:srgbClr val="000000"/>
                </a:solidFill>
                <a:effectLst/>
                <a:latin typeface="Times New Roman" panose="02020603050405020304" pitchFamily="18" charset="0"/>
                <a:ea typeface="Calibri" panose="020F0502020204030204" pitchFamily="34" charset="0"/>
              </a:rPr>
              <a:t>υπάρχουν ακόμη αρκετοί τρόποι για να φανείτε επαγγελματίες και να κάνετε μια εξαιρετική πρώτη εντύπωση στο διαδίκτυο.</a:t>
            </a:r>
            <a:endParaRPr lang="x-none" sz="2800" b="1" dirty="0">
              <a:solidFill>
                <a:srgbClr val="000000"/>
              </a:solidFill>
              <a:effectLst/>
              <a:latin typeface="Calibri" panose="020F0502020204030204" pitchFamily="34" charset="0"/>
              <a:ea typeface="Calibri" panose="020F0502020204030204" pitchFamily="34" charset="0"/>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2832919" y="2627784"/>
            <a:ext cx="7683067" cy="7808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BE1522"/>
              </a:buClr>
              <a:buSzPts val="3600"/>
              <a:buFont typeface="Quattrocento Sans"/>
              <a:buNone/>
            </a:pPr>
            <a:r>
              <a:rPr lang="en-IE" sz="66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ΣΩΣΤΉ ΓΛΏΣΣΑ ΤΟΥ ΣΏΜΑΤΟΣ </a:t>
            </a:r>
            <a:endParaRPr sz="6600" dirty="0">
              <a:latin typeface="Times New Roman" panose="02020603050405020304" pitchFamily="18" charset="0"/>
              <a:cs typeface="Times New Roman" panose="02020603050405020304" pitchFamily="18" charset="0"/>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3" name="TextBox 2">
            <a:extLst>
              <a:ext uri="{FF2B5EF4-FFF2-40B4-BE49-F238E27FC236}">
                <a16:creationId xmlns:a16="http://schemas.microsoft.com/office/drawing/2014/main" id="{5BF1C01F-7847-A279-739E-5CB811131762}"/>
              </a:ext>
            </a:extLst>
          </p:cNvPr>
          <p:cNvSpPr txBox="1"/>
          <p:nvPr/>
        </p:nvSpPr>
        <p:spPr>
          <a:xfrm>
            <a:off x="3145348" y="4183352"/>
            <a:ext cx="7058207" cy="734688"/>
          </a:xfrm>
          <a:prstGeom prst="rect">
            <a:avLst/>
          </a:prstGeom>
          <a:noFill/>
        </p:spPr>
        <p:txBody>
          <a:bodyPr wrap="square">
            <a:spAutoFit/>
          </a:bodyPr>
          <a:lstStyle/>
          <a:p>
            <a:pPr algn="ctr">
              <a:lnSpc>
                <a:spcPct val="107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rPr>
              <a:t>Μια ελκυστική γλώσσα του σώματος κατά τη διάρκεια της συνέντευξης θα σας βοηθήσει να απαντήσετε με αυτοπεποίθηση και ενέργεια. </a:t>
            </a:r>
            <a:endParaRPr lang="x-none" sz="20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5.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3217"/>
            <a:ext cx="12192000" cy="6858000"/>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3" name="TextBox 2">
            <a:extLst>
              <a:ext uri="{FF2B5EF4-FFF2-40B4-BE49-F238E27FC236}">
                <a16:creationId xmlns:a16="http://schemas.microsoft.com/office/drawing/2014/main" id="{83860508-F546-5163-10B0-EC58631147CB}"/>
              </a:ext>
            </a:extLst>
          </p:cNvPr>
          <p:cNvSpPr txBox="1"/>
          <p:nvPr/>
        </p:nvSpPr>
        <p:spPr>
          <a:xfrm>
            <a:off x="235341" y="138329"/>
            <a:ext cx="13083094" cy="578685"/>
          </a:xfrm>
          <a:prstGeom prst="rect">
            <a:avLst/>
          </a:prstGeom>
          <a:noFill/>
        </p:spPr>
        <p:txBody>
          <a:bodyPr wrap="square">
            <a:spAutoFit/>
          </a:bodyPr>
          <a:lstStyle/>
          <a:p>
            <a:pPr>
              <a:lnSpc>
                <a:spcPct val="107000"/>
              </a:lnSpc>
              <a:spcAft>
                <a:spcPts val="800"/>
              </a:spcAft>
            </a:pPr>
            <a:r>
              <a:rPr lang="en-US" sz="1000" dirty="0">
                <a:solidFill>
                  <a:srgbClr val="002060"/>
                </a:solidFill>
                <a:effectLst/>
                <a:latin typeface="Arial" panose="020B0604020202020204" pitchFamily="34" charset="0"/>
                <a:ea typeface="Calibri" panose="020F0502020204030204" pitchFamily="34" charset="0"/>
              </a:rPr>
              <a:t> </a:t>
            </a:r>
            <a:endParaRPr lang="x-none" sz="11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US" sz="1000" dirty="0">
                <a:solidFill>
                  <a:srgbClr val="002060"/>
                </a:solidFill>
                <a:effectLst/>
                <a:latin typeface="Arial" panose="020B0604020202020204" pitchFamily="34" charset="0"/>
                <a:ea typeface="Calibri" panose="020F0502020204030204" pitchFamily="34" charset="0"/>
              </a:rPr>
              <a:t> </a:t>
            </a:r>
            <a:r>
              <a:rPr lang="en-US" sz="1400" dirty="0">
                <a:solidFill>
                  <a:srgbClr val="000000"/>
                </a:solidFill>
                <a:effectLst/>
                <a:latin typeface="Times New Roman" panose="02020603050405020304" pitchFamily="18" charset="0"/>
                <a:ea typeface="Calibri" panose="020F0502020204030204" pitchFamily="34" charset="0"/>
              </a:rPr>
              <a:t> </a:t>
            </a:r>
            <a:endParaRPr lang="x-none" sz="1100" dirty="0">
              <a:solidFill>
                <a:srgbClr val="000000"/>
              </a:solidFill>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2D8BD69-FD4A-B854-F465-0F6B9716C035}"/>
              </a:ext>
            </a:extLst>
          </p:cNvPr>
          <p:cNvSpPr txBox="1"/>
          <p:nvPr/>
        </p:nvSpPr>
        <p:spPr>
          <a:xfrm>
            <a:off x="749559" y="1420277"/>
            <a:ext cx="10692882" cy="4017446"/>
          </a:xfrm>
          <a:prstGeom prst="rect">
            <a:avLst/>
          </a:prstGeom>
          <a:noFill/>
        </p:spPr>
        <p:txBody>
          <a:bodyPr wrap="square">
            <a:spAutoFit/>
          </a:bodyPr>
          <a:lstStyle/>
          <a:p>
            <a:pPr lvl="0" algn="ctr">
              <a:lnSpc>
                <a:spcPct val="107000"/>
              </a:lnSpc>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Μην καμπουριάζετε</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Το σκύψιμο μπορεί να σας κάνει να αισθάνεστε κουρασμένοι και να θέλετε να τελειώσετε ήδη με τη συνέντευξη. </a:t>
            </a:r>
          </a:p>
          <a:p>
            <a:pPr lvl="0" algn="ctr">
              <a:lnSpc>
                <a:spcPct val="107000"/>
              </a:lnSpc>
            </a:pPr>
            <a:endParaRPr lang="x-non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Μην σταυρώνετε τα χέρια ή τα πόδια σας</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Το σταύρωμα των χεριών ή των ποδιών σας θα σας κάνει να δείχνετε ότι δεν είστε πλήρως αφοσιωμένοι και μπορεί να προκαλέσει ένα νοητικό μπλοκάρισμα που καθιστά δύσκολο να προσλάβετε πραγματικά τις πληροφορίες.</a:t>
            </a:r>
          </a:p>
          <a:p>
            <a:pPr lvl="0" algn="ctr">
              <a:lnSpc>
                <a:spcPct val="107000"/>
              </a:lnSpc>
            </a:pPr>
            <a:endParaRPr lang="x-non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r>
              <a:rPr lang="en-US"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Κρατήστε οπτική επαφή</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gn="ctr">
              <a:lnSpc>
                <a:spcPct val="107000"/>
              </a:lnSpc>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Αντί να κοιτάτε το πρόσωπο στην οθόνη, κοιτάξτε απευθείας στην κάμερα και παραμείνετε απασχολημένοι. Μπορεί να είναι δύσκολο να κοιτάξετε την κάμερα όταν βλέπετε ένα άτομο στην οθόνη.</a:t>
            </a:r>
            <a:endParaRPr lang="x-non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730597"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351802" y="401296"/>
            <a:ext cx="7100371" cy="5131374"/>
          </a:xfrm>
          <a:prstGeom prst="rect">
            <a:avLst/>
          </a:prstGeom>
          <a:noFill/>
          <a:ln>
            <a:noFill/>
          </a:ln>
        </p:spPr>
        <p:txBody>
          <a:bodyPr spcFirstLastPara="1" wrap="square" lIns="91425" tIns="91425" rIns="91425" bIns="91425" anchor="t" anchorCtr="0">
            <a:spAutoFit/>
          </a:bodyPr>
          <a:lstStyle/>
          <a:p>
            <a:pPr lvl="0" algn="just">
              <a:lnSpc>
                <a:spcPct val="107000"/>
              </a:lnSpc>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Χαμογελάστε και φανείτε γνήσιοι</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07000"/>
              </a:lnSpc>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Είναι σημαντικό να έχετε ένα σίγουρο και γνήσιο χαμόγελο καθώς ξεκινάτε τη συνέντευξη. Επιπλέον, όσο μιλάει ο υπεύθυνος προσλήψεων, είναι ζωτικής σημασίας να δείχνετε ενδιαφερόμενοι, συγκεντρωμένοι και γενικά να έχετε μια ευχάριστη έκφραση στο πρόσωπό σας.</a:t>
            </a:r>
          </a:p>
          <a:p>
            <a:pPr lvl="0" algn="just">
              <a:lnSpc>
                <a:spcPct val="107000"/>
              </a:lnSpc>
            </a:pPr>
            <a:endParaRPr lang="x-non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Θυμηθείτε τον σωστό τόνο της φωνής</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07000"/>
              </a:lnSpc>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Ένας σίγουρος και ενθουσιώδης τόνος φωνής θα σας κάνει λιγότερο νευρικούς. Απλά χαλαρώστε και θυμηθείτε να αναπνέετε.</a:t>
            </a:r>
          </a:p>
          <a:p>
            <a:pPr lvl="0" algn="just">
              <a:lnSpc>
                <a:spcPct val="107000"/>
              </a:lnSpc>
            </a:pPr>
            <a:endParaRPr lang="x-non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en-US" sz="20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Ντύσου έξυπνα</a:t>
            </a: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lvl="0" algn="just">
              <a:lnSpc>
                <a:spcPct val="107000"/>
              </a:lnSpc>
            </a:pPr>
            <a:r>
              <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Ένα προσεγμένο ντύσιμο μπορεί να έχει μεγάλη απήχηση σε έναν υπεύθυνο προσλήψεων, ακόμη και αν η συνέντευξη είναι διαδικτυακή. Ντυθείτε από την κορυφή μέχρι τα νύχια όπως θα κάνατε σε μια προσωπική συνέντευξη! Αυτό θα σας κάνει να νιώσετε μεγαλύτερη αυτοπεποίθηση!</a:t>
            </a:r>
            <a:endParaRPr lang="x-none"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rtl="0">
              <a:lnSpc>
                <a:spcPct val="115000"/>
              </a:lnSpc>
              <a:spcBef>
                <a:spcPts val="0"/>
              </a:spcBef>
              <a:spcAft>
                <a:spcPts val="0"/>
              </a:spcAft>
              <a:buClr>
                <a:schemeClr val="dk1"/>
              </a:buClr>
              <a:buSzPts val="1100"/>
              <a:buFont typeface="Arial"/>
              <a:buNone/>
            </a:pPr>
            <a:endParaRPr sz="1900" dirty="0">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7.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783771" y="2460475"/>
            <a:ext cx="8597493" cy="90385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662483"/>
              </a:buClr>
              <a:buSzPts val="3600"/>
              <a:buFont typeface="Quattrocento Sans"/>
              <a:buNone/>
            </a:pPr>
            <a:r>
              <a:rPr lang="en-IE" sz="6600" b="1" dirty="0">
                <a:solidFill>
                  <a:srgbClr val="662483"/>
                </a:solidFill>
                <a:latin typeface="Times New Roman" panose="02020603050405020304" pitchFamily="18" charset="0"/>
                <a:ea typeface="Quattrocento Sans"/>
                <a:cs typeface="Times New Roman" panose="02020603050405020304" pitchFamily="18" charset="0"/>
                <a:sym typeface="Quattrocento Sans"/>
              </a:rPr>
              <a:t>Η ΑΥΤΟΠΕΠΟΊΘΗΣΗ ΒΟΗΘΆΕΙ!</a:t>
            </a:r>
            <a:endParaRPr sz="6600" dirty="0">
              <a:latin typeface="Times New Roman" panose="02020603050405020304" pitchFamily="18" charset="0"/>
              <a:cs typeface="Times New Roman" panose="02020603050405020304" pitchFamily="18" charset="0"/>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pic>
        <p:nvPicPr>
          <p:cNvPr id="2" name="Google Shape;131;p4">
            <a:extLst>
              <a:ext uri="{FF2B5EF4-FFF2-40B4-BE49-F238E27FC236}">
                <a16:creationId xmlns:a16="http://schemas.microsoft.com/office/drawing/2014/main" id="{AAFE48DC-F175-2A60-F6AD-E8C768E1E9DB}"/>
              </a:ext>
            </a:extLst>
          </p:cNvPr>
          <p:cNvPicPr preferRelativeResize="0"/>
          <p:nvPr/>
        </p:nvPicPr>
        <p:blipFill rotWithShape="1">
          <a:blip r:embed="rId5">
            <a:alphaModFix/>
          </a:blip>
          <a:srcRect t="1926"/>
          <a:stretch/>
        </p:blipFill>
        <p:spPr>
          <a:xfrm>
            <a:off x="10086263" y="0"/>
            <a:ext cx="897978" cy="5824800"/>
          </a:xfrm>
          <a:prstGeom prst="rect">
            <a:avLst/>
          </a:prstGeom>
          <a:noFill/>
          <a:ln>
            <a:noFill/>
          </a:ln>
        </p:spPr>
      </p:pic>
      <p:sp>
        <p:nvSpPr>
          <p:cNvPr id="4" name="TextBox 3">
            <a:extLst>
              <a:ext uri="{FF2B5EF4-FFF2-40B4-BE49-F238E27FC236}">
                <a16:creationId xmlns:a16="http://schemas.microsoft.com/office/drawing/2014/main" id="{09776685-9729-2725-18D5-AC55A1C973C9}"/>
              </a:ext>
            </a:extLst>
          </p:cNvPr>
          <p:cNvSpPr txBox="1"/>
          <p:nvPr/>
        </p:nvSpPr>
        <p:spPr>
          <a:xfrm>
            <a:off x="1056358" y="3943176"/>
            <a:ext cx="8052318" cy="1064009"/>
          </a:xfrm>
          <a:prstGeom prst="rect">
            <a:avLst/>
          </a:prstGeom>
          <a:noFill/>
        </p:spPr>
        <p:txBody>
          <a:bodyPr wrap="square">
            <a:spAutoFit/>
          </a:bodyPr>
          <a:lstStyle/>
          <a:p>
            <a:pPr algn="ctr">
              <a:lnSpc>
                <a:spcPct val="107000"/>
              </a:lnSpc>
              <a:spcAft>
                <a:spcPts val="800"/>
              </a:spcAft>
            </a:pPr>
            <a:r>
              <a:rPr lang="en-US" sz="2000" dirty="0">
                <a:solidFill>
                  <a:srgbClr val="000000"/>
                </a:solidFill>
                <a:effectLst/>
                <a:latin typeface="Times New Roman" panose="02020603050405020304" pitchFamily="18" charset="0"/>
                <a:ea typeface="Calibri" panose="020F0502020204030204" pitchFamily="34" charset="0"/>
              </a:rPr>
              <a:t>Να θυμάστε ότι θέλετε να φανείτε γνήσιοι και αυθεντικοί κατά τη διάρκεια μιας συνέντευξης. Αυτή είναι η ευκαιρία σας να εκφραστείτε εκτός χαρτιού. Τώρα μπορείτε να δείξετε ποιος είστε ως άτομο!</a:t>
            </a:r>
            <a:endParaRPr lang="x-none" sz="20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8.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6" name="TextBox 5">
            <a:extLst>
              <a:ext uri="{FF2B5EF4-FFF2-40B4-BE49-F238E27FC236}">
                <a16:creationId xmlns:a16="http://schemas.microsoft.com/office/drawing/2014/main" id="{4E0D1FBA-57AB-958E-56DE-96E2F6676E7A}"/>
              </a:ext>
            </a:extLst>
          </p:cNvPr>
          <p:cNvSpPr txBox="1"/>
          <p:nvPr/>
        </p:nvSpPr>
        <p:spPr>
          <a:xfrm>
            <a:off x="1484024" y="1562976"/>
            <a:ext cx="9223951" cy="3732047"/>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US" sz="2400" b="1" dirty="0">
                <a:solidFill>
                  <a:srgbClr val="000000"/>
                </a:solidFill>
                <a:effectLst/>
                <a:latin typeface="Times New Roman" panose="02020603050405020304" pitchFamily="18" charset="0"/>
                <a:ea typeface="Calibri" panose="020F0502020204030204" pitchFamily="34" charset="0"/>
              </a:rPr>
              <a:t>Σταματήστε και σκεφτείτε βαθιά τα δυνατά σημεία, τις αδυναμίες και τα χαρακτηριστικά σας. </a:t>
            </a:r>
            <a:r>
              <a:rPr lang="en-US" sz="2400" dirty="0">
                <a:solidFill>
                  <a:srgbClr val="000000"/>
                </a:solidFill>
                <a:effectLst/>
                <a:latin typeface="Times New Roman" panose="02020603050405020304" pitchFamily="18" charset="0"/>
                <a:ea typeface="Calibri" panose="020F0502020204030204" pitchFamily="34" charset="0"/>
              </a:rPr>
              <a:t>Μπορείτε να φτιάξετε έναν κατάλογο εκ των προτέρων για να οργανώσετε τις σκέψεις σας. Όταν ξέρετε τι θέλετε να επικοινωνήσετε, θα σας είναι πιο εύκολο να αφήσετε τα δυνατά σας σημεία να αναδειχθούν με φυσικό τρόπο.</a:t>
            </a:r>
            <a:endParaRPr lang="x-none" sz="2400" dirty="0">
              <a:solidFill>
                <a:srgbClr val="000000"/>
              </a:solidFill>
              <a:effectLst/>
              <a:latin typeface="Calibri" panose="020F0502020204030204" pitchFamily="34" charset="0"/>
              <a:ea typeface="Calibri" panose="020F0502020204030204" pitchFamily="34" charset="0"/>
            </a:endParaRPr>
          </a:p>
          <a:p>
            <a:pPr marL="342900" indent="-342900">
              <a:lnSpc>
                <a:spcPct val="107000"/>
              </a:lnSpc>
              <a:spcAft>
                <a:spcPts val="800"/>
              </a:spcAft>
              <a:buFont typeface="Arial" panose="020B0604020202020204" pitchFamily="34" charset="0"/>
              <a:buChar char="•"/>
            </a:pPr>
            <a:r>
              <a:rPr lang="en-US" sz="2400" dirty="0">
                <a:solidFill>
                  <a:srgbClr val="000000"/>
                </a:solidFill>
                <a:effectLst/>
                <a:latin typeface="Times New Roman" panose="02020603050405020304" pitchFamily="18" charset="0"/>
                <a:ea typeface="Calibri" panose="020F0502020204030204" pitchFamily="34" charset="0"/>
              </a:rPr>
              <a:t>Προσπαθώντας να παρουσιαστείτε ως επαγγελματίας και με καλή συμπεριφορά, δίνετε στον εαυτό σας τις καλύτερες δυνατές πιθανότητες να πετύχετε τη μετάβασή σας σε μια καριέρα εξ αποστάσεως εργασίας. </a:t>
            </a:r>
            <a:r>
              <a:rPr lang="en-US" sz="2400" b="1" dirty="0">
                <a:solidFill>
                  <a:srgbClr val="000000"/>
                </a:solidFill>
                <a:effectLst/>
                <a:latin typeface="Times New Roman" panose="02020603050405020304" pitchFamily="18" charset="0"/>
                <a:ea typeface="Calibri" panose="020F0502020204030204" pitchFamily="34" charset="0"/>
              </a:rPr>
              <a:t>Προετοιμαστείτε εκ των προτέρων και να είστε ο εαυτός σας, καθώς είναι ένας τέλειος τρόπος για να κερδίσετε καλές πρώτες εντυπώσεις και να ξεκινήσετε μια νέα πορεία καριέρας στο διαδίκτυο.</a:t>
            </a:r>
            <a:endParaRPr lang="x-none" sz="2400" b="1"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2490150" y="1430675"/>
            <a:ext cx="7211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3600" b="1" dirty="0">
                <a:solidFill>
                  <a:schemeClr val="lt1"/>
                </a:solidFill>
                <a:latin typeface="Times New Roman" panose="02020603050405020304" pitchFamily="18" charset="0"/>
                <a:ea typeface="Quattrocento Sans"/>
                <a:cs typeface="Times New Roman" panose="02020603050405020304" pitchFamily="18" charset="0"/>
                <a:sym typeface="Quattrocento Sans"/>
              </a:rPr>
              <a:t>ΓΙΑ ΠΕΡΙΣΣΌΤΕΡΕΣ ΠΛΗΡΟΦΟΡΊΕΣ</a:t>
            </a:r>
            <a:endParaRPr sz="3600" b="1"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465221" y="2631806"/>
            <a:ext cx="11261557" cy="214902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rPr>
              <a:t>Για να μάθετε περισσότερα σχετικά με το πώς να παρουσιάζετε τον εαυτό σας </a:t>
            </a:r>
          </a:p>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rPr>
              <a:t>κατά τη διάρκεια μιας ηλεκτρονικής συνέντευξης, επισκεφθείτε </a:t>
            </a:r>
            <a:r>
              <a:rPr lang="en-IE" sz="2400" dirty="0" err="1">
                <a:solidFill>
                  <a:schemeClr val="lt1"/>
                </a:solidFill>
                <a:latin typeface="Times New Roman" panose="02020603050405020304" pitchFamily="18" charset="0"/>
                <a:cs typeface="Times New Roman" panose="02020603050405020304" pitchFamily="18" charset="0"/>
              </a:rPr>
              <a:t>το Indeed.</a:t>
            </a:r>
            <a:r>
              <a:rPr lang="en-IE" sz="2400" dirty="0">
                <a:solidFill>
                  <a:schemeClr val="lt1"/>
                </a:solidFill>
                <a:latin typeface="Times New Roman" panose="02020603050405020304" pitchFamily="18" charset="0"/>
                <a:cs typeface="Times New Roman" panose="02020603050405020304" pitchFamily="18" charset="0"/>
              </a:rPr>
              <a:t>com </a:t>
            </a:r>
          </a:p>
          <a:p>
            <a:pPr marL="0" lvl="0" indent="0" algn="ctr" rtl="0">
              <a:lnSpc>
                <a:spcPct val="115000"/>
              </a:lnSpc>
              <a:spcBef>
                <a:spcPts val="0"/>
              </a:spcBef>
              <a:spcAft>
                <a:spcPts val="0"/>
              </a:spcAft>
              <a:buNone/>
            </a:pPr>
            <a:r>
              <a:rPr lang="en-IE" sz="2400" dirty="0">
                <a:solidFill>
                  <a:schemeClr val="lt1"/>
                </a:solidFill>
                <a:latin typeface="Times New Roman" panose="02020603050405020304" pitchFamily="18" charset="0"/>
                <a:cs typeface="Times New Roman" panose="02020603050405020304" pitchFamily="18" charset="0"/>
                <a:hlinkClick r:id="rId6"/>
              </a:rPr>
              <a:t>https://ca.indeed.com/career-advice/interviewing/video-interview-guide</a:t>
            </a: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r>
              <a:rPr lang="en-IE" sz="2400" dirty="0">
                <a:solidFill>
                  <a:schemeClr val="dk1"/>
                </a:solidFill>
                <a:latin typeface="Times New Roman" panose="02020603050405020304" pitchFamily="18" charset="0"/>
                <a:cs typeface="Times New Roman" panose="02020603050405020304" pitchFamily="18" charset="0"/>
                <a:hlinkClick r:id="rId7"/>
              </a:rPr>
              <a:t>https://ca.indeed.com/career-advice/interviewing/how-to-introduce-yourself-in-a-interview</a:t>
            </a: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endParaRPr lang="en-IE" sz="1500"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TotalTime>271</ap:TotalTime>
  <ap:Words>556</ap:Words>
  <ap:Application>Microsoft Office PowerPoint</ap:Application>
  <ap:PresentationFormat>Widescreen</ap:PresentationFormat>
  <ap:Paragraphs>39</ap:Paragraphs>
  <ap:Slides>10</ap:Slides>
  <ap:Notes>10</ap:Notes>
  <ap:HiddenSlides>0</ap:HiddenSlides>
  <ap:MMClips>0</ap:MMClips>
  <ap:ScaleCrop>false</ap:ScaleCrop>
  <ap:HeadingPairs>
    <vt:vector baseType="variant" size="6">
      <vt:variant>
        <vt:lpstr>Fonts Used</vt:lpstr>
      </vt:variant>
      <vt:variant>
        <vt:i4>5</vt:i4>
      </vt:variant>
      <vt:variant>
        <vt:lpstr>Theme</vt:lpstr>
      </vt:variant>
      <vt:variant>
        <vt:i4>1</vt:i4>
      </vt:variant>
      <vt:variant>
        <vt:lpstr>Slide Titles</vt:lpstr>
      </vt:variant>
      <vt:variant>
        <vt:i4>10</vt:i4>
      </vt:variant>
    </vt:vector>
  </ap:HeadingPairs>
  <ap:TitlesOfParts>
    <vt:vector baseType="lpstr" size="16">
      <vt:lpstr>Arial</vt:lpstr>
      <vt:lpstr>Quattrocento Sans</vt:lpstr>
      <vt:lpstr>Fjalla One</vt:lpstr>
      <vt:lpstr>Calibri</vt:lpstr>
      <vt:lpstr>Times New Roman</vt:lpstr>
      <vt:lpstr>Office Theme</vt:lpstr>
      <vt:lpstr>PowerPoint Presentation</vt:lpstr>
      <vt:lpstr>PowerPoint Presentation</vt:lpstr>
      <vt:lpstr>PowerPoint Presentation</vt:lpstr>
      <vt:lpstr>A PROPER BODY LANGUAGE </vt:lpstr>
      <vt:lpstr>PowerPoint Presentation</vt:lpstr>
      <vt:lpstr>PowerPoint Presentation</vt:lpstr>
      <vt:lpstr>BEING CONFIDENT HELPS!</vt:lpstr>
      <vt:lpstr>PowerPoint Presentation</vt:lpstr>
      <vt:lpstr>PowerPoint Presentation</vt:lpstr>
      <vt:lpstr>PowerPoint Presentation</vt:lpstr>
    </vt:vector>
  </ap:TitlesOfParts>
  <ap:LinksUpToDate>false</ap:LinksUpToDate>
  <ap:SharedDoc>false</ap:SharedDoc>
  <ap:HyperlinksChanged>false</ap:HyperlinksChanged>
  <ap:AppVersion>15.0000</ap:AppVersion>
</ap: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Gary</dc:creator>
  <lastModifiedBy>Microsoft account</lastModifiedBy>
  <revision>3</revision>
  <dcterms:created xsi:type="dcterms:W3CDTF">2021-04-20T08:47:25.0000000Z</dcterms:created>
  <dcterms:modified xsi:type="dcterms:W3CDTF">2023-04-11T11:19:51.0000000Z</dcterms:modified>
  <keywords>, docId:BB2702A1EB7376FA5D91F815457FE8FF</keywords>
</coreProperties>
</file>