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1"/>
  </p:notesMasterIdLst>
  <p:sldIdLst>
    <p:sldId id="256" r:id="rId2"/>
    <p:sldId id="257" r:id="rId3"/>
    <p:sldId id="258" r:id="rId4"/>
    <p:sldId id="261" r:id="rId5"/>
    <p:sldId id="259" r:id="rId6"/>
    <p:sldId id="260" r:id="rId7"/>
    <p:sldId id="262" r:id="rId8"/>
    <p:sldId id="265" r:id="rId9"/>
    <p:sldId id="266" r:id="rId10"/>
  </p:sldIdLst>
  <p:sldSz cx="12192000" cy="6858000"/>
  <p:notesSz cx="6858000" cy="9144000"/>
  <p:embeddedFontLst>
    <p:embeddedFont>
      <p:font typeface="Quattrocento Sans" panose="020B0604020202020204" charset="0"/>
      <p:regular r:id="rId12"/>
      <p:bold r:id="rId13"/>
      <p:italic r:id="rId14"/>
      <p:boldItalic r:id="rId15"/>
    </p:embeddedFont>
    <p:embeddedFont>
      <p:font typeface="Fjalla One" panose="020B0604020202020204" charset="0"/>
      <p:regular r:id="rId16"/>
    </p:embeddedFont>
    <p:embeddedFont>
      <p:font typeface="Times" panose="02020603050405020304" pitchFamily="18" charset="0"/>
      <p:regular r:id="rId17"/>
      <p:bold r:id="rId18"/>
      <p:italic r:id="rId19"/>
      <p:boldItalic r:id="rId20"/>
    </p:embeddedFont>
    <p:embeddedFont>
      <p:font typeface="Calibri" panose="020F0502020204030204" pitchFamily="34" charset="0"/>
      <p:regular r:id="rId21"/>
      <p:bold r:id="rId22"/>
      <p:italic r:id="rId23"/>
      <p:boldItalic r:id="rId2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5" roundtripDataSignature="AMtx7mgLEBn4mJNOsnra/DsUpYweH+Rjl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03"/>
    <p:restoredTop sz="94637"/>
  </p:normalViewPr>
  <p:slideViewPr>
    <p:cSldViewPr snapToGrid="0">
      <p:cViewPr varScale="1">
        <p:scale>
          <a:sx n="84" d="100"/>
          <a:sy n="84" d="100"/>
        </p:scale>
        <p:origin x="691"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font" Target="fonts/font7.fntdata"/><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10.fntdata"/><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5" Type="http://customschemas.google.com/relationships/presentationmetadata" Target="metadata"/><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font" Target="fonts/font9.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24" Type="http://schemas.openxmlformats.org/officeDocument/2006/relationships/font" Target="fonts/font13.fntdata"/><Relationship Id="rId5" Type="http://schemas.openxmlformats.org/officeDocument/2006/relationships/slide" Target="slides/slide4.xml"/><Relationship Id="rId15" Type="http://schemas.openxmlformats.org/officeDocument/2006/relationships/font" Target="fonts/font4.fntdata"/><Relationship Id="rId23" Type="http://schemas.openxmlformats.org/officeDocument/2006/relationships/font" Target="fonts/font12.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font" Target="fonts/font11.fntdata"/><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568434703"/>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608135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0" name="Google Shape;90;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672082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7" name="Google Shape;107;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897445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5" name="Google Shape;145;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114007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9" name="Google Shape;119;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117569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6" name="Google Shape;136;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747775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7" name="Google Shape;157;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395887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3" name="Google Shape;193;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370446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4" name="Google Shape;204;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246671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20"/>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20"/>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IE"/>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2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29"/>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IE"/>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30"/>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30"/>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IE"/>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2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2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IE"/>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3"/>
        <p:cNvGrpSpPr/>
        <p:nvPr/>
      </p:nvGrpSpPr>
      <p:grpSpPr>
        <a:xfrm>
          <a:off x="0" y="0"/>
          <a:ext cx="0" cy="0"/>
          <a:chOff x="0" y="0"/>
          <a:chExt cx="0" cy="0"/>
        </a:xfrm>
      </p:grpSpPr>
      <p:sp>
        <p:nvSpPr>
          <p:cNvPr id="24" name="Google Shape;24;p22"/>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22"/>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6" name="Google Shape;26;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IE"/>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
        <p:cNvGrpSpPr/>
        <p:nvPr/>
      </p:nvGrpSpPr>
      <p:grpSpPr>
        <a:xfrm>
          <a:off x="0" y="0"/>
          <a:ext cx="0" cy="0"/>
          <a:chOff x="0" y="0"/>
          <a:chExt cx="0" cy="0"/>
        </a:xfrm>
      </p:grpSpPr>
      <p:sp>
        <p:nvSpPr>
          <p:cNvPr id="30" name="Google Shape;30;p2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23"/>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23"/>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IE"/>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6"/>
        <p:cNvGrpSpPr/>
        <p:nvPr/>
      </p:nvGrpSpPr>
      <p:grpSpPr>
        <a:xfrm>
          <a:off x="0" y="0"/>
          <a:ext cx="0" cy="0"/>
          <a:chOff x="0" y="0"/>
          <a:chExt cx="0" cy="0"/>
        </a:xfrm>
      </p:grpSpPr>
      <p:sp>
        <p:nvSpPr>
          <p:cNvPr id="37" name="Google Shape;37;p24"/>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24"/>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9" name="Google Shape;39;p24"/>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24"/>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1" name="Google Shape;41;p24"/>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IE"/>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Google Shape;46;p2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IE"/>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IE"/>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27"/>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27"/>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27"/>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IE"/>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28"/>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28"/>
          <p:cNvSpPr>
            <a:spLocks noGrp="1"/>
          </p:cNvSpPr>
          <p:nvPr>
            <p:ph type="pic" idx="2"/>
          </p:nvPr>
        </p:nvSpPr>
        <p:spPr>
          <a:xfrm>
            <a:off x="5183188" y="987425"/>
            <a:ext cx="6172200" cy="4873625"/>
          </a:xfrm>
          <a:prstGeom prst="rect">
            <a:avLst/>
          </a:prstGeom>
          <a:noFill/>
          <a:ln>
            <a:noFill/>
          </a:ln>
        </p:spPr>
      </p:sp>
      <p:sp>
        <p:nvSpPr>
          <p:cNvPr id="64" name="Google Shape;64;p28"/>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IE"/>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IE"/>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jp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jp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jpg"/><Relationship Id="rId5" Type="http://schemas.openxmlformats.org/officeDocument/2006/relationships/image" Target="../media/image3.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1.jp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jp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hyperlink" Target="https://ca.indeed.com/career-advice/interviewing/interview-questions"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hyperlink" Target="https://ca.indeed.com/career-advice/interviewing/how-to-prepare-for-a-job-interview" TargetMode="External"/><Relationship Id="rId5" Type="http://schemas.openxmlformats.org/officeDocument/2006/relationships/image" Target="../media/image1.jpg"/><Relationship Id="rId4" Type="http://schemas.openxmlformats.org/officeDocument/2006/relationships/image" Target="../media/image11.jp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jpg"/><Relationship Id="rId5" Type="http://schemas.openxmlformats.org/officeDocument/2006/relationships/image" Target="../media/image12.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pic>
        <p:nvPicPr>
          <p:cNvPr id="85" name="Google Shape;85;p1"/>
          <p:cNvPicPr preferRelativeResize="0"/>
          <p:nvPr/>
        </p:nvPicPr>
        <p:blipFill rotWithShape="1">
          <a:blip r:embed="rId3">
            <a:alphaModFix/>
          </a:blip>
          <a:srcRect/>
          <a:stretch/>
        </p:blipFill>
        <p:spPr>
          <a:xfrm>
            <a:off x="235341" y="6255161"/>
            <a:ext cx="1964299" cy="412100"/>
          </a:xfrm>
          <a:prstGeom prst="rect">
            <a:avLst/>
          </a:prstGeom>
          <a:noFill/>
          <a:ln>
            <a:noFill/>
          </a:ln>
        </p:spPr>
      </p:pic>
      <p:pic>
        <p:nvPicPr>
          <p:cNvPr id="86" name="Google Shape;86;p1"/>
          <p:cNvPicPr preferRelativeResize="0"/>
          <p:nvPr/>
        </p:nvPicPr>
        <p:blipFill rotWithShape="1">
          <a:blip r:embed="rId4">
            <a:alphaModFix/>
          </a:blip>
          <a:srcRect/>
          <a:stretch/>
        </p:blipFill>
        <p:spPr>
          <a:xfrm>
            <a:off x="2137563" y="1511209"/>
            <a:ext cx="7916873" cy="3835582"/>
          </a:xfrm>
          <a:prstGeom prst="rect">
            <a:avLst/>
          </a:prstGeom>
          <a:noFill/>
          <a:ln>
            <a:noFill/>
          </a:ln>
        </p:spPr>
      </p:pic>
      <p:pic>
        <p:nvPicPr>
          <p:cNvPr id="87" name="Google Shape;87;p1"/>
          <p:cNvPicPr preferRelativeResize="0"/>
          <p:nvPr/>
        </p:nvPicPr>
        <p:blipFill rotWithShape="1">
          <a:blip r:embed="rId5">
            <a:alphaModFix/>
          </a:blip>
          <a:srcRect/>
          <a:stretch/>
        </p:blipFill>
        <p:spPr>
          <a:xfrm>
            <a:off x="11068051" y="174274"/>
            <a:ext cx="1013552" cy="181798"/>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2"/>
          <p:cNvSpPr txBox="1"/>
          <p:nvPr/>
        </p:nvSpPr>
        <p:spPr>
          <a:xfrm>
            <a:off x="1459132" y="2644628"/>
            <a:ext cx="1681480" cy="30777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endParaRPr/>
          </a:p>
        </p:txBody>
      </p:sp>
      <p:sp>
        <p:nvSpPr>
          <p:cNvPr id="93" name="Google Shape;93;p2"/>
          <p:cNvSpPr txBox="1"/>
          <p:nvPr/>
        </p:nvSpPr>
        <p:spPr>
          <a:xfrm>
            <a:off x="3989883" y="2644628"/>
            <a:ext cx="1681480" cy="30777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endParaRPr/>
          </a:p>
        </p:txBody>
      </p:sp>
      <p:sp>
        <p:nvSpPr>
          <p:cNvPr id="94" name="Google Shape;94;p2"/>
          <p:cNvSpPr txBox="1"/>
          <p:nvPr/>
        </p:nvSpPr>
        <p:spPr>
          <a:xfrm>
            <a:off x="1803086" y="2336853"/>
            <a:ext cx="1681500" cy="307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a:p>
        </p:txBody>
      </p:sp>
      <p:sp>
        <p:nvSpPr>
          <p:cNvPr id="95" name="Google Shape;95;p2"/>
          <p:cNvSpPr txBox="1"/>
          <p:nvPr/>
        </p:nvSpPr>
        <p:spPr>
          <a:xfrm>
            <a:off x="9051388" y="2644628"/>
            <a:ext cx="1681480" cy="30777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endParaRPr/>
          </a:p>
        </p:txBody>
      </p:sp>
      <p:sp>
        <p:nvSpPr>
          <p:cNvPr id="96" name="Google Shape;96;p2"/>
          <p:cNvSpPr txBox="1"/>
          <p:nvPr/>
        </p:nvSpPr>
        <p:spPr>
          <a:xfrm>
            <a:off x="1459131" y="4353982"/>
            <a:ext cx="1681480" cy="73866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IE" sz="1400" b="0" i="0" u="none" strike="noStrike" cap="none">
                <a:solidFill>
                  <a:schemeClr val="lt1"/>
                </a:solidFill>
                <a:latin typeface="Quattrocento Sans"/>
                <a:ea typeface="Quattrocento Sans"/>
                <a:cs typeface="Quattrocento Sans"/>
                <a:sym typeface="Quattrocento Sans"/>
              </a:rPr>
              <a:t>Here you could describe the topic of the section</a:t>
            </a:r>
            <a:endParaRPr/>
          </a:p>
        </p:txBody>
      </p:sp>
      <p:sp>
        <p:nvSpPr>
          <p:cNvPr id="97" name="Google Shape;97;p2"/>
          <p:cNvSpPr txBox="1"/>
          <p:nvPr/>
        </p:nvSpPr>
        <p:spPr>
          <a:xfrm>
            <a:off x="3475509" y="953543"/>
            <a:ext cx="5125500" cy="5232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IE">
                <a:solidFill>
                  <a:schemeClr val="lt1"/>
                </a:solidFill>
                <a:latin typeface="Quattrocento Sans"/>
                <a:ea typeface="Quattrocento Sans"/>
                <a:cs typeface="Quattrocento Sans"/>
                <a:sym typeface="Quattrocento Sans"/>
              </a:rPr>
              <a:t>Hdbchdcbhwdcbdwhc wdhbc hwdc hd chc hc hc hd chdc condhdclhwdbcdhbcw</a:t>
            </a:r>
            <a:endParaRPr/>
          </a:p>
        </p:txBody>
      </p:sp>
      <p:sp>
        <p:nvSpPr>
          <p:cNvPr id="98" name="Google Shape;98;p2"/>
          <p:cNvSpPr txBox="1"/>
          <p:nvPr/>
        </p:nvSpPr>
        <p:spPr>
          <a:xfrm>
            <a:off x="6520636" y="4353982"/>
            <a:ext cx="1681480" cy="73866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IE" sz="1400" b="0" i="0" u="none" strike="noStrike" cap="none" dirty="0">
                <a:solidFill>
                  <a:schemeClr val="lt1"/>
                </a:solidFill>
                <a:latin typeface="Quattrocento Sans"/>
                <a:ea typeface="Quattrocento Sans"/>
                <a:cs typeface="Quattrocento Sans"/>
                <a:sym typeface="Quattrocento Sans"/>
              </a:rPr>
              <a:t>Here you could describe the topic of the section</a:t>
            </a:r>
            <a:endParaRPr dirty="0"/>
          </a:p>
        </p:txBody>
      </p:sp>
      <p:sp>
        <p:nvSpPr>
          <p:cNvPr id="99" name="Google Shape;99;p2"/>
          <p:cNvSpPr txBox="1"/>
          <p:nvPr/>
        </p:nvSpPr>
        <p:spPr>
          <a:xfrm>
            <a:off x="9051388" y="4353982"/>
            <a:ext cx="1681480" cy="73866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IE" sz="1400" b="0" i="0" u="none" strike="noStrike" cap="none" dirty="0">
                <a:solidFill>
                  <a:schemeClr val="lt1"/>
                </a:solidFill>
                <a:latin typeface="Quattrocento Sans"/>
                <a:ea typeface="Quattrocento Sans"/>
                <a:cs typeface="Quattrocento Sans"/>
                <a:sym typeface="Quattrocento Sans"/>
              </a:rPr>
              <a:t>Here you could describe the topic of the section</a:t>
            </a:r>
            <a:endParaRPr dirty="0"/>
          </a:p>
        </p:txBody>
      </p:sp>
      <p:pic>
        <p:nvPicPr>
          <p:cNvPr id="100" name="Google Shape;100;p2"/>
          <p:cNvPicPr preferRelativeResize="0"/>
          <p:nvPr/>
        </p:nvPicPr>
        <p:blipFill rotWithShape="1">
          <a:blip r:embed="rId3">
            <a:alphaModFix/>
          </a:blip>
          <a:srcRect/>
          <a:stretch/>
        </p:blipFill>
        <p:spPr>
          <a:xfrm>
            <a:off x="11068051" y="174274"/>
            <a:ext cx="1013552" cy="181798"/>
          </a:xfrm>
          <a:prstGeom prst="rect">
            <a:avLst/>
          </a:prstGeom>
          <a:noFill/>
          <a:ln>
            <a:noFill/>
          </a:ln>
        </p:spPr>
      </p:pic>
      <p:pic>
        <p:nvPicPr>
          <p:cNvPr id="101" name="Google Shape;101;p2"/>
          <p:cNvPicPr preferRelativeResize="0"/>
          <p:nvPr/>
        </p:nvPicPr>
        <p:blipFill rotWithShape="1">
          <a:blip r:embed="rId4">
            <a:alphaModFix/>
          </a:blip>
          <a:srcRect/>
          <a:stretch/>
        </p:blipFill>
        <p:spPr>
          <a:xfrm>
            <a:off x="235341" y="6255161"/>
            <a:ext cx="1964299" cy="412100"/>
          </a:xfrm>
          <a:prstGeom prst="rect">
            <a:avLst/>
          </a:prstGeom>
          <a:noFill/>
          <a:ln>
            <a:noFill/>
          </a:ln>
        </p:spPr>
      </p:pic>
      <p:sp>
        <p:nvSpPr>
          <p:cNvPr id="102" name="Google Shape;102;p2"/>
          <p:cNvSpPr txBox="1"/>
          <p:nvPr/>
        </p:nvSpPr>
        <p:spPr>
          <a:xfrm>
            <a:off x="4572000" y="1343025"/>
            <a:ext cx="76437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Calibri"/>
              <a:ea typeface="Calibri"/>
              <a:cs typeface="Calibri"/>
              <a:sym typeface="Calibri"/>
            </a:endParaRPr>
          </a:p>
        </p:txBody>
      </p:sp>
      <p:sp>
        <p:nvSpPr>
          <p:cNvPr id="103" name="Google Shape;103;p2"/>
          <p:cNvSpPr txBox="1"/>
          <p:nvPr/>
        </p:nvSpPr>
        <p:spPr>
          <a:xfrm>
            <a:off x="648997" y="553428"/>
            <a:ext cx="10974511" cy="1846629"/>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pl-PL" sz="3600" b="1" u="sng" dirty="0">
                <a:latin typeface="Times New Roman" panose="02020603050405020304" pitchFamily="18" charset="0"/>
                <a:ea typeface="Calibri"/>
                <a:cs typeface="Times New Roman" panose="02020603050405020304" pitchFamily="18" charset="0"/>
                <a:sym typeface="Calibri"/>
              </a:rPr>
              <a:t>SKILLS FOR REMOTE JOB SEEKING</a:t>
            </a:r>
            <a:endParaRPr lang="pl-PL" sz="2300" b="1" i="1" u="sng" dirty="0">
              <a:latin typeface="Calibri"/>
              <a:ea typeface="Calibri"/>
              <a:cs typeface="Calibri"/>
              <a:sym typeface="Calibri"/>
            </a:endParaRPr>
          </a:p>
          <a:p>
            <a:pPr marL="0" lvl="0" indent="0" algn="l" rtl="0">
              <a:spcBef>
                <a:spcPts val="0"/>
              </a:spcBef>
              <a:spcAft>
                <a:spcPts val="0"/>
              </a:spcAft>
              <a:buNone/>
            </a:pPr>
            <a:r>
              <a:rPr lang="pl-PL" sz="3600" b="1" i="1" dirty="0">
                <a:latin typeface="Times New Roman" panose="02020603050405020304" pitchFamily="18" charset="0"/>
                <a:ea typeface="Calibri"/>
                <a:cs typeface="Times New Roman" panose="02020603050405020304" pitchFamily="18" charset="0"/>
                <a:sym typeface="Calibri"/>
              </a:rPr>
              <a:t>PREPARING FOR PRE-INTERVIEW ASSESSMENTS AND COMPETITIVE INTERVIEWS</a:t>
            </a:r>
            <a:endParaRPr lang="pl-PL" sz="3600" b="1" dirty="0">
              <a:latin typeface="Times New Roman" panose="02020603050405020304" pitchFamily="18" charset="0"/>
              <a:ea typeface="Calibri"/>
              <a:cs typeface="Times New Roman" panose="02020603050405020304" pitchFamily="18" charset="0"/>
              <a:sym typeface="Calibri"/>
            </a:endParaRPr>
          </a:p>
        </p:txBody>
      </p:sp>
      <p:sp>
        <p:nvSpPr>
          <p:cNvPr id="104" name="Google Shape;104;p2"/>
          <p:cNvSpPr txBox="1"/>
          <p:nvPr/>
        </p:nvSpPr>
        <p:spPr>
          <a:xfrm>
            <a:off x="1566391" y="3260167"/>
            <a:ext cx="6528464" cy="905100"/>
          </a:xfrm>
          <a:prstGeom prst="rect">
            <a:avLst/>
          </a:prstGeom>
          <a:noFill/>
          <a:ln>
            <a:noFill/>
          </a:ln>
        </p:spPr>
        <p:txBody>
          <a:bodyPr spcFirstLastPara="1" wrap="square" lIns="91425" tIns="91425" rIns="91425" bIns="91425" anchor="t" anchorCtr="0">
            <a:noAutofit/>
          </a:bodyPr>
          <a:lstStyle/>
          <a:p>
            <a:pPr marL="36830">
              <a:lnSpc>
                <a:spcPct val="107000"/>
              </a:lnSpc>
              <a:tabLst>
                <a:tab pos="1980565" algn="l"/>
                <a:tab pos="5581015" algn="l"/>
              </a:tabLst>
            </a:pPr>
            <a:r>
              <a:rPr lang="en-US" sz="2400" b="1" i="1" kern="0" dirty="0">
                <a:solidFill>
                  <a:srgbClr val="FF0000"/>
                </a:solidFill>
                <a:effectLst/>
                <a:latin typeface="Times" pitchFamily="2" charset="0"/>
                <a:ea typeface="Calibri" panose="020F0502020204030204" pitchFamily="34" charset="0"/>
                <a:cs typeface="Arial" panose="020B0604020202020204" pitchFamily="34" charset="0"/>
              </a:rPr>
              <a:t>Obstacles are those frightful things you see when you take your eyes off your goal.”</a:t>
            </a:r>
          </a:p>
          <a:p>
            <a:pPr marL="36830">
              <a:lnSpc>
                <a:spcPct val="107000"/>
              </a:lnSpc>
              <a:tabLst>
                <a:tab pos="1980565" algn="l"/>
                <a:tab pos="5581015" algn="l"/>
              </a:tabLst>
            </a:pPr>
            <a:endParaRPr lang="x-none" sz="2400" b="1" kern="0" dirty="0">
              <a:solidFill>
                <a:srgbClr val="1B3C65"/>
              </a:solidFill>
              <a:effectLst/>
              <a:latin typeface="Calibri" panose="020F0502020204030204" pitchFamily="34" charset="0"/>
              <a:ea typeface="Calibri" panose="020F0502020204030204" pitchFamily="34" charset="0"/>
            </a:endParaRPr>
          </a:p>
          <a:p>
            <a:r>
              <a:rPr lang="en-US" sz="2400" b="1" i="1"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Henry Ford</a:t>
            </a:r>
            <a:r>
              <a:rPr lang="x-none" sz="2400" b="1" dirty="0">
                <a:effectLst/>
                <a:latin typeface="Times New Roman" panose="02020603050405020304" pitchFamily="18" charset="0"/>
                <a:cs typeface="Times New Roman" panose="02020603050405020304" pitchFamily="18" charset="0"/>
              </a:rPr>
              <a:t>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pic>
        <p:nvPicPr>
          <p:cNvPr id="109" name="Google Shape;109;p3"/>
          <p:cNvPicPr preferRelativeResize="0"/>
          <p:nvPr/>
        </p:nvPicPr>
        <p:blipFill rotWithShape="1">
          <a:blip r:embed="rId3">
            <a:alphaModFix/>
          </a:blip>
          <a:srcRect l="32474" t="11267"/>
          <a:stretch/>
        </p:blipFill>
        <p:spPr>
          <a:xfrm>
            <a:off x="0" y="-1"/>
            <a:ext cx="10642638" cy="5760721"/>
          </a:xfrm>
          <a:prstGeom prst="rect">
            <a:avLst/>
          </a:prstGeom>
          <a:noFill/>
          <a:ln>
            <a:noFill/>
          </a:ln>
        </p:spPr>
      </p:pic>
      <p:sp>
        <p:nvSpPr>
          <p:cNvPr id="110" name="Google Shape;110;p3"/>
          <p:cNvSpPr/>
          <p:nvPr/>
        </p:nvSpPr>
        <p:spPr>
          <a:xfrm>
            <a:off x="0" y="6198244"/>
            <a:ext cx="2293620" cy="52593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400" b="0" i="0" u="none" strike="noStrike" cap="none">
              <a:solidFill>
                <a:schemeClr val="lt1"/>
              </a:solidFill>
              <a:latin typeface="Calibri"/>
              <a:ea typeface="Calibri"/>
              <a:cs typeface="Calibri"/>
              <a:sym typeface="Calibri"/>
            </a:endParaRPr>
          </a:p>
        </p:txBody>
      </p:sp>
      <p:pic>
        <p:nvPicPr>
          <p:cNvPr id="111" name="Google Shape;111;p3"/>
          <p:cNvPicPr preferRelativeResize="0"/>
          <p:nvPr/>
        </p:nvPicPr>
        <p:blipFill rotWithShape="1">
          <a:blip r:embed="rId3">
            <a:alphaModFix/>
          </a:blip>
          <a:srcRect l="26584" t="8332"/>
          <a:stretch/>
        </p:blipFill>
        <p:spPr>
          <a:xfrm rot="10800000">
            <a:off x="740226" y="968008"/>
            <a:ext cx="11451774" cy="5889991"/>
          </a:xfrm>
          <a:prstGeom prst="rect">
            <a:avLst/>
          </a:prstGeom>
          <a:noFill/>
          <a:ln>
            <a:noFill/>
          </a:ln>
        </p:spPr>
      </p:pic>
      <p:sp>
        <p:nvSpPr>
          <p:cNvPr id="112" name="Google Shape;112;p3"/>
          <p:cNvSpPr/>
          <p:nvPr/>
        </p:nvSpPr>
        <p:spPr>
          <a:xfrm>
            <a:off x="2293620" y="1257622"/>
            <a:ext cx="7664221" cy="3683000"/>
          </a:xfrm>
          <a:prstGeom prst="roundRect">
            <a:avLst>
              <a:gd name="adj" fmla="val 7357"/>
            </a:avLst>
          </a:prstGeom>
          <a:solidFill>
            <a:schemeClr val="lt1"/>
          </a:solidFill>
          <a:ln w="57150" cap="flat" cmpd="sng">
            <a:solidFill>
              <a:srgbClr val="66248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13" name="Google Shape;113;p3"/>
          <p:cNvSpPr txBox="1"/>
          <p:nvPr/>
        </p:nvSpPr>
        <p:spPr>
          <a:xfrm>
            <a:off x="2145780" y="1573812"/>
            <a:ext cx="7900439" cy="52318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IE" sz="2800" b="1" dirty="0">
                <a:solidFill>
                  <a:srgbClr val="BE1522"/>
                </a:solidFill>
                <a:latin typeface="Times New Roman" panose="02020603050405020304" pitchFamily="18" charset="0"/>
                <a:ea typeface="Quattrocento Sans"/>
                <a:cs typeface="Times New Roman" panose="02020603050405020304" pitchFamily="18" charset="0"/>
                <a:sym typeface="Quattrocento Sans"/>
              </a:rPr>
              <a:t>WHAT IS PRE-INTERVIEW ASSESSMENT?</a:t>
            </a:r>
            <a:endParaRPr sz="2800" b="1" dirty="0">
              <a:solidFill>
                <a:srgbClr val="BE1522"/>
              </a:solidFill>
              <a:latin typeface="Times New Roman" panose="02020603050405020304" pitchFamily="18" charset="0"/>
              <a:ea typeface="Quattrocento Sans"/>
              <a:cs typeface="Times New Roman" panose="02020603050405020304" pitchFamily="18" charset="0"/>
              <a:sym typeface="Quattrocento Sans"/>
            </a:endParaRPr>
          </a:p>
        </p:txBody>
      </p:sp>
      <p:sp>
        <p:nvSpPr>
          <p:cNvPr id="114" name="Google Shape;114;p3"/>
          <p:cNvSpPr txBox="1"/>
          <p:nvPr/>
        </p:nvSpPr>
        <p:spPr>
          <a:xfrm>
            <a:off x="2367386" y="2229286"/>
            <a:ext cx="7516687" cy="2500131"/>
          </a:xfrm>
          <a:prstGeom prst="rect">
            <a:avLst/>
          </a:prstGeom>
          <a:noFill/>
          <a:ln>
            <a:noFill/>
          </a:ln>
        </p:spPr>
        <p:txBody>
          <a:bodyPr spcFirstLastPara="1" wrap="square" lIns="91425" tIns="45700" rIns="91425" bIns="45700" anchor="t" anchorCtr="0">
            <a:spAutoFit/>
          </a:bodyPr>
          <a:lstStyle/>
          <a:p>
            <a:pPr marL="38100" algn="ctr">
              <a:lnSpc>
                <a:spcPct val="107000"/>
              </a:lnSpc>
            </a:pPr>
            <a:r>
              <a:rPr lang="en-US" sz="2000" b="1"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Recruiting uses many methods to try and predict a candidate’s capability to perform on the job. Job assessments are tools that usually profile a person’s personality, behavior, and abilities. </a:t>
            </a:r>
            <a:endParaRPr lang="x-none" sz="2000" b="1" kern="0" dirty="0">
              <a:solidFill>
                <a:srgbClr val="1B3C65"/>
              </a:solidFill>
              <a:effectLst/>
              <a:latin typeface="Times New Roman" panose="02020603050405020304" pitchFamily="18" charset="0"/>
              <a:ea typeface="Calibri" panose="020F0502020204030204" pitchFamily="34" charset="0"/>
              <a:cs typeface="Times New Roman" panose="02020603050405020304" pitchFamily="18" charset="0"/>
            </a:endParaRPr>
          </a:p>
          <a:p>
            <a:pPr marL="38100" algn="ctr">
              <a:lnSpc>
                <a:spcPct val="107000"/>
              </a:lnSpc>
            </a:pPr>
            <a:r>
              <a:rPr lang="en-US" sz="2000" b="1"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x-none" sz="2000" b="1" kern="0" dirty="0">
              <a:solidFill>
                <a:srgbClr val="1B3C65"/>
              </a:solidFill>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Aft>
                <a:spcPts val="800"/>
              </a:spcAft>
            </a:pP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Pre-interview tests benefit employers, candidates, and the company as they make hiring faster and give a higher likelihood that new employees will succeed in their roles.</a:t>
            </a:r>
            <a:endParaRPr lang="x-none"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15" name="Google Shape;115;p3"/>
          <p:cNvPicPr preferRelativeResize="0"/>
          <p:nvPr/>
        </p:nvPicPr>
        <p:blipFill rotWithShape="1">
          <a:blip r:embed="rId4">
            <a:alphaModFix/>
          </a:blip>
          <a:srcRect/>
          <a:stretch/>
        </p:blipFill>
        <p:spPr>
          <a:xfrm>
            <a:off x="11068051" y="174274"/>
            <a:ext cx="1013552" cy="181798"/>
          </a:xfrm>
          <a:prstGeom prst="rect">
            <a:avLst/>
          </a:prstGeom>
          <a:noFill/>
          <a:ln>
            <a:noFill/>
          </a:ln>
        </p:spPr>
      </p:pic>
      <p:pic>
        <p:nvPicPr>
          <p:cNvPr id="116" name="Google Shape;116;p3"/>
          <p:cNvPicPr preferRelativeResize="0"/>
          <p:nvPr/>
        </p:nvPicPr>
        <p:blipFill rotWithShape="1">
          <a:blip r:embed="rId5">
            <a:alphaModFix/>
          </a:blip>
          <a:srcRect/>
          <a:stretch/>
        </p:blipFill>
        <p:spPr>
          <a:xfrm>
            <a:off x="235341" y="6255161"/>
            <a:ext cx="1964299" cy="4121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pic>
        <p:nvPicPr>
          <p:cNvPr id="147" name="Google Shape;147;p6"/>
          <p:cNvPicPr preferRelativeResize="0"/>
          <p:nvPr/>
        </p:nvPicPr>
        <p:blipFill rotWithShape="1">
          <a:blip r:embed="rId3">
            <a:alphaModFix/>
          </a:blip>
          <a:srcRect/>
          <a:stretch/>
        </p:blipFill>
        <p:spPr>
          <a:xfrm>
            <a:off x="0" y="3217"/>
            <a:ext cx="12192000" cy="6858000"/>
          </a:xfrm>
          <a:prstGeom prst="rect">
            <a:avLst/>
          </a:prstGeom>
          <a:noFill/>
          <a:ln>
            <a:noFill/>
          </a:ln>
        </p:spPr>
      </p:pic>
      <p:sp>
        <p:nvSpPr>
          <p:cNvPr id="148" name="Google Shape;148;p6"/>
          <p:cNvSpPr txBox="1"/>
          <p:nvPr/>
        </p:nvSpPr>
        <p:spPr>
          <a:xfrm>
            <a:off x="8228037" y="2211031"/>
            <a:ext cx="1765200" cy="393600"/>
          </a:xfrm>
          <a:prstGeom prst="rect">
            <a:avLst/>
          </a:prstGeom>
          <a:no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chemeClr val="lt1"/>
              </a:buClr>
              <a:buSzPts val="1600"/>
              <a:buFont typeface="Fjalla One"/>
              <a:buNone/>
            </a:pPr>
            <a:endParaRPr/>
          </a:p>
        </p:txBody>
      </p:sp>
      <p:sp>
        <p:nvSpPr>
          <p:cNvPr id="149" name="Google Shape;149;p6"/>
          <p:cNvSpPr/>
          <p:nvPr/>
        </p:nvSpPr>
        <p:spPr>
          <a:xfrm>
            <a:off x="0" y="6193737"/>
            <a:ext cx="2293620" cy="52593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400">
              <a:solidFill>
                <a:schemeClr val="lt1"/>
              </a:solidFill>
              <a:latin typeface="Calibri"/>
              <a:ea typeface="Calibri"/>
              <a:cs typeface="Calibri"/>
              <a:sym typeface="Calibri"/>
            </a:endParaRPr>
          </a:p>
        </p:txBody>
      </p:sp>
      <p:sp>
        <p:nvSpPr>
          <p:cNvPr id="150" name="Google Shape;150;p6"/>
          <p:cNvSpPr/>
          <p:nvPr/>
        </p:nvSpPr>
        <p:spPr>
          <a:xfrm>
            <a:off x="10827521" y="138329"/>
            <a:ext cx="1364479" cy="357327"/>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51" name="Google Shape;151;p6"/>
          <p:cNvPicPr preferRelativeResize="0"/>
          <p:nvPr/>
        </p:nvPicPr>
        <p:blipFill rotWithShape="1">
          <a:blip r:embed="rId4">
            <a:alphaModFix/>
          </a:blip>
          <a:srcRect/>
          <a:stretch/>
        </p:blipFill>
        <p:spPr>
          <a:xfrm>
            <a:off x="11002357" y="219532"/>
            <a:ext cx="1013552" cy="181798"/>
          </a:xfrm>
          <a:prstGeom prst="rect">
            <a:avLst/>
          </a:prstGeom>
          <a:noFill/>
          <a:ln>
            <a:noFill/>
          </a:ln>
        </p:spPr>
      </p:pic>
      <p:pic>
        <p:nvPicPr>
          <p:cNvPr id="152" name="Google Shape;152;p6"/>
          <p:cNvPicPr preferRelativeResize="0"/>
          <p:nvPr/>
        </p:nvPicPr>
        <p:blipFill rotWithShape="1">
          <a:blip r:embed="rId5">
            <a:alphaModFix/>
          </a:blip>
          <a:srcRect/>
          <a:stretch/>
        </p:blipFill>
        <p:spPr>
          <a:xfrm>
            <a:off x="235341" y="6255161"/>
            <a:ext cx="1964299" cy="412100"/>
          </a:xfrm>
          <a:prstGeom prst="rect">
            <a:avLst/>
          </a:prstGeom>
          <a:noFill/>
          <a:ln>
            <a:noFill/>
          </a:ln>
        </p:spPr>
      </p:pic>
      <p:sp>
        <p:nvSpPr>
          <p:cNvPr id="4" name="TextBox 3">
            <a:extLst>
              <a:ext uri="{FF2B5EF4-FFF2-40B4-BE49-F238E27FC236}">
                <a16:creationId xmlns:a16="http://schemas.microsoft.com/office/drawing/2014/main" xmlns="" id="{5217C9FD-A645-4011-7984-B8188A26BFEF}"/>
              </a:ext>
            </a:extLst>
          </p:cNvPr>
          <p:cNvSpPr txBox="1"/>
          <p:nvPr/>
        </p:nvSpPr>
        <p:spPr>
          <a:xfrm>
            <a:off x="1146810" y="1454277"/>
            <a:ext cx="9829800" cy="3749424"/>
          </a:xfrm>
          <a:prstGeom prst="rect">
            <a:avLst/>
          </a:prstGeom>
          <a:noFill/>
        </p:spPr>
        <p:txBody>
          <a:bodyPr wrap="square">
            <a:spAutoFit/>
          </a:bodyPr>
          <a:lstStyle/>
          <a:p>
            <a:pPr marL="38100" algn="just">
              <a:lnSpc>
                <a:spcPct val="107000"/>
              </a:lnSpc>
            </a:pPr>
            <a:r>
              <a:rPr lang="en-US" sz="2800" b="1"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Pre-interview assessments can be grouped into five categories based on where they fall on the hard skills-soft skills spectrum:</a:t>
            </a:r>
          </a:p>
          <a:p>
            <a:pPr marL="38100" algn="just">
              <a:lnSpc>
                <a:spcPct val="107000"/>
              </a:lnSpc>
            </a:pPr>
            <a:endParaRPr lang="x-none" sz="2800" kern="0" dirty="0">
              <a:solidFill>
                <a:srgbClr val="1B3C65"/>
              </a:solidFill>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07000"/>
              </a:lnSpc>
              <a:buFont typeface="Symbol" pitchFamily="2" charset="2"/>
              <a:buChar char=""/>
            </a:pPr>
            <a:r>
              <a:rPr lang="en-US" sz="28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Hard skills tests</a:t>
            </a:r>
            <a:endParaRPr lang="x-none" sz="2800" kern="0" dirty="0">
              <a:solidFill>
                <a:srgbClr val="1B3C65"/>
              </a:solidFill>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07000"/>
              </a:lnSpc>
              <a:buFont typeface="Symbol" pitchFamily="2" charset="2"/>
              <a:buChar char=""/>
            </a:pPr>
            <a:r>
              <a:rPr lang="en-US" sz="28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Work sample tests</a:t>
            </a:r>
            <a:endParaRPr lang="x-none" sz="2800" kern="0" dirty="0">
              <a:solidFill>
                <a:srgbClr val="1B3C65"/>
              </a:solidFill>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07000"/>
              </a:lnSpc>
              <a:buFont typeface="Symbol" pitchFamily="2" charset="2"/>
              <a:buChar char=""/>
            </a:pPr>
            <a:r>
              <a:rPr lang="en-US" sz="28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The interview assessment</a:t>
            </a:r>
            <a:endParaRPr lang="x-none" sz="2800" kern="0" dirty="0">
              <a:solidFill>
                <a:srgbClr val="1B3C65"/>
              </a:solidFill>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07000"/>
              </a:lnSpc>
              <a:buFont typeface="Symbol" pitchFamily="2" charset="2"/>
              <a:buChar char=""/>
            </a:pPr>
            <a:r>
              <a:rPr lang="en-US" sz="28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Cognitive ability tests</a:t>
            </a:r>
            <a:endParaRPr lang="x-none" sz="2800" kern="0" dirty="0">
              <a:solidFill>
                <a:srgbClr val="1B3C65"/>
              </a:solidFill>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07000"/>
              </a:lnSpc>
              <a:buFont typeface="Symbol" pitchFamily="2" charset="2"/>
              <a:buChar char=""/>
            </a:pPr>
            <a:r>
              <a:rPr lang="en-US" sz="28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Personality tests</a:t>
            </a:r>
            <a:endParaRPr lang="x-none" sz="2800" kern="0" dirty="0">
              <a:solidFill>
                <a:srgbClr val="1B3C65"/>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4"/>
          <p:cNvSpPr txBox="1">
            <a:spLocks noGrp="1"/>
          </p:cNvSpPr>
          <p:nvPr>
            <p:ph type="title"/>
          </p:nvPr>
        </p:nvSpPr>
        <p:spPr>
          <a:xfrm>
            <a:off x="2458732" y="1674231"/>
            <a:ext cx="8898085" cy="491738"/>
          </a:xfrm>
          <a:prstGeom prst="rect">
            <a:avLst/>
          </a:prstGeom>
          <a:noFill/>
          <a:ln>
            <a:noFill/>
          </a:ln>
        </p:spPr>
        <p:txBody>
          <a:bodyPr spcFirstLastPara="1" wrap="square" lIns="91425" tIns="45700" rIns="91425" bIns="45700" anchor="ctr" anchorCtr="0">
            <a:noAutofit/>
          </a:bodyPr>
          <a:lstStyle/>
          <a:p>
            <a:pPr marL="38100">
              <a:lnSpc>
                <a:spcPct val="107000"/>
              </a:lnSpc>
            </a:pPr>
            <a:r>
              <a:rPr lang="en-US" sz="3600" b="1" kern="0" dirty="0">
                <a:solidFill>
                  <a:srgbClr val="7030A0"/>
                </a:solidFill>
                <a:effectLst/>
                <a:latin typeface="Times New Roman" panose="02020603050405020304" pitchFamily="18" charset="0"/>
                <a:ea typeface="Calibri" panose="020F0502020204030204" pitchFamily="34" charset="0"/>
              </a:rPr>
              <a:t>HOW TO PREPARE YOURSELF FOR A COMPETITIVE JOB INTERVIEW?</a:t>
            </a:r>
            <a:endParaRPr lang="x-none" sz="3600" b="1" kern="0" dirty="0">
              <a:solidFill>
                <a:srgbClr val="7030A0"/>
              </a:solidFill>
              <a:effectLst/>
              <a:latin typeface="Calibri" panose="020F0502020204030204" pitchFamily="34" charset="0"/>
              <a:ea typeface="Calibri" panose="020F0502020204030204" pitchFamily="34" charset="0"/>
            </a:endParaRPr>
          </a:p>
        </p:txBody>
      </p:sp>
      <p:sp>
        <p:nvSpPr>
          <p:cNvPr id="122" name="Google Shape;122;p4"/>
          <p:cNvSpPr txBox="1"/>
          <p:nvPr/>
        </p:nvSpPr>
        <p:spPr>
          <a:xfrm>
            <a:off x="2251311" y="1471132"/>
            <a:ext cx="1163221" cy="491738"/>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195562"/>
              </a:buClr>
              <a:buSzPts val="2200"/>
              <a:buFont typeface="Quattrocento Sans"/>
              <a:buNone/>
            </a:pPr>
            <a:endParaRPr/>
          </a:p>
        </p:txBody>
      </p:sp>
      <p:sp>
        <p:nvSpPr>
          <p:cNvPr id="124" name="Google Shape;124;p4"/>
          <p:cNvSpPr txBox="1"/>
          <p:nvPr/>
        </p:nvSpPr>
        <p:spPr>
          <a:xfrm>
            <a:off x="2251311" y="2737598"/>
            <a:ext cx="1163221" cy="491738"/>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195562"/>
              </a:buClr>
              <a:buSzPts val="2200"/>
              <a:buFont typeface="Quattrocento Sans"/>
              <a:buNone/>
            </a:pPr>
            <a:endParaRPr/>
          </a:p>
        </p:txBody>
      </p:sp>
      <p:sp>
        <p:nvSpPr>
          <p:cNvPr id="125" name="Google Shape;125;p4"/>
          <p:cNvSpPr txBox="1"/>
          <p:nvPr/>
        </p:nvSpPr>
        <p:spPr>
          <a:xfrm>
            <a:off x="2251311" y="3917766"/>
            <a:ext cx="1163221" cy="491738"/>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195562"/>
              </a:buClr>
              <a:buSzPts val="2200"/>
              <a:buFont typeface="Quattrocento Sans"/>
              <a:buNone/>
            </a:pPr>
            <a:endParaRPr/>
          </a:p>
        </p:txBody>
      </p:sp>
      <p:sp>
        <p:nvSpPr>
          <p:cNvPr id="126" name="Google Shape;126;p4"/>
          <p:cNvSpPr txBox="1"/>
          <p:nvPr/>
        </p:nvSpPr>
        <p:spPr>
          <a:xfrm>
            <a:off x="2251311" y="5158500"/>
            <a:ext cx="1163221" cy="491738"/>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195562"/>
              </a:buClr>
              <a:buSzPts val="2200"/>
              <a:buFont typeface="Quattrocento Sans"/>
              <a:buNone/>
            </a:pPr>
            <a:endParaRPr/>
          </a:p>
        </p:txBody>
      </p:sp>
      <p:sp>
        <p:nvSpPr>
          <p:cNvPr id="128" name="Google Shape;128;p4"/>
          <p:cNvSpPr/>
          <p:nvPr/>
        </p:nvSpPr>
        <p:spPr>
          <a:xfrm>
            <a:off x="0" y="6198244"/>
            <a:ext cx="2293620" cy="52593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400">
              <a:solidFill>
                <a:schemeClr val="lt1"/>
              </a:solidFill>
              <a:latin typeface="Calibri"/>
              <a:ea typeface="Calibri"/>
              <a:cs typeface="Calibri"/>
              <a:sym typeface="Calibri"/>
            </a:endParaRPr>
          </a:p>
        </p:txBody>
      </p:sp>
      <p:pic>
        <p:nvPicPr>
          <p:cNvPr id="129" name="Google Shape;129;p4" descr="Text&#10;&#10;Description automatically generated"/>
          <p:cNvPicPr preferRelativeResize="0"/>
          <p:nvPr/>
        </p:nvPicPr>
        <p:blipFill rotWithShape="1">
          <a:blip r:embed="rId3">
            <a:alphaModFix/>
          </a:blip>
          <a:srcRect/>
          <a:stretch/>
        </p:blipFill>
        <p:spPr>
          <a:xfrm>
            <a:off x="235341" y="6247302"/>
            <a:ext cx="1964299" cy="427819"/>
          </a:xfrm>
          <a:prstGeom prst="rect">
            <a:avLst/>
          </a:prstGeom>
          <a:noFill/>
          <a:ln>
            <a:noFill/>
          </a:ln>
        </p:spPr>
      </p:pic>
      <p:sp>
        <p:nvSpPr>
          <p:cNvPr id="130" name="Google Shape;130;p4"/>
          <p:cNvSpPr/>
          <p:nvPr/>
        </p:nvSpPr>
        <p:spPr>
          <a:xfrm>
            <a:off x="0" y="6193737"/>
            <a:ext cx="2293620" cy="52593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400">
              <a:solidFill>
                <a:schemeClr val="lt1"/>
              </a:solidFill>
              <a:latin typeface="Calibri"/>
              <a:ea typeface="Calibri"/>
              <a:cs typeface="Calibri"/>
              <a:sym typeface="Calibri"/>
            </a:endParaRPr>
          </a:p>
        </p:txBody>
      </p:sp>
      <p:pic>
        <p:nvPicPr>
          <p:cNvPr id="131" name="Google Shape;131;p4"/>
          <p:cNvPicPr preferRelativeResize="0"/>
          <p:nvPr/>
        </p:nvPicPr>
        <p:blipFill rotWithShape="1">
          <a:blip r:embed="rId4">
            <a:alphaModFix/>
          </a:blip>
          <a:srcRect t="1926"/>
          <a:stretch/>
        </p:blipFill>
        <p:spPr>
          <a:xfrm>
            <a:off x="1045611" y="0"/>
            <a:ext cx="897978" cy="5820508"/>
          </a:xfrm>
          <a:prstGeom prst="rect">
            <a:avLst/>
          </a:prstGeom>
          <a:noFill/>
          <a:ln>
            <a:noFill/>
          </a:ln>
        </p:spPr>
      </p:pic>
      <p:pic>
        <p:nvPicPr>
          <p:cNvPr id="132" name="Google Shape;132;p4"/>
          <p:cNvPicPr preferRelativeResize="0"/>
          <p:nvPr/>
        </p:nvPicPr>
        <p:blipFill rotWithShape="1">
          <a:blip r:embed="rId5">
            <a:alphaModFix/>
          </a:blip>
          <a:srcRect/>
          <a:stretch/>
        </p:blipFill>
        <p:spPr>
          <a:xfrm>
            <a:off x="11002357" y="219532"/>
            <a:ext cx="1013552" cy="181798"/>
          </a:xfrm>
          <a:prstGeom prst="rect">
            <a:avLst/>
          </a:prstGeom>
          <a:noFill/>
          <a:ln>
            <a:noFill/>
          </a:ln>
        </p:spPr>
      </p:pic>
      <p:pic>
        <p:nvPicPr>
          <p:cNvPr id="133" name="Google Shape;133;p4"/>
          <p:cNvPicPr preferRelativeResize="0"/>
          <p:nvPr/>
        </p:nvPicPr>
        <p:blipFill rotWithShape="1">
          <a:blip r:embed="rId6">
            <a:alphaModFix/>
          </a:blip>
          <a:srcRect/>
          <a:stretch/>
        </p:blipFill>
        <p:spPr>
          <a:xfrm>
            <a:off x="235341" y="6255161"/>
            <a:ext cx="1964299" cy="412100"/>
          </a:xfrm>
          <a:prstGeom prst="rect">
            <a:avLst/>
          </a:prstGeom>
          <a:noFill/>
          <a:ln>
            <a:noFill/>
          </a:ln>
        </p:spPr>
      </p:pic>
      <p:sp>
        <p:nvSpPr>
          <p:cNvPr id="3" name="TextBox 2">
            <a:extLst>
              <a:ext uri="{FF2B5EF4-FFF2-40B4-BE49-F238E27FC236}">
                <a16:creationId xmlns:a16="http://schemas.microsoft.com/office/drawing/2014/main" xmlns="" id="{B0EAFEB6-ED66-2826-0109-F6F6925D3BDE}"/>
              </a:ext>
            </a:extLst>
          </p:cNvPr>
          <p:cNvSpPr txBox="1"/>
          <p:nvPr/>
        </p:nvSpPr>
        <p:spPr>
          <a:xfrm>
            <a:off x="2832921" y="2873323"/>
            <a:ext cx="8898085" cy="2744982"/>
          </a:xfrm>
          <a:prstGeom prst="rect">
            <a:avLst/>
          </a:prstGeom>
          <a:noFill/>
        </p:spPr>
        <p:txBody>
          <a:bodyPr wrap="square">
            <a:spAutoFit/>
          </a:bodyPr>
          <a:lstStyle/>
          <a:p>
            <a:pPr marL="342900" lvl="0" indent="-342900">
              <a:lnSpc>
                <a:spcPct val="107000"/>
              </a:lnSpc>
              <a:buFont typeface="Symbol" pitchFamily="2" charset="2"/>
              <a:buChar char=""/>
            </a:pPr>
            <a:r>
              <a:rPr lang="en-US" sz="1800" dirty="0">
                <a:solidFill>
                  <a:srgbClr val="000000"/>
                </a:solidFill>
                <a:effectLst/>
                <a:latin typeface="Times New Roman" panose="02020603050405020304" pitchFamily="18" charset="0"/>
                <a:ea typeface="Calibri" panose="020F0502020204030204" pitchFamily="34" charset="0"/>
              </a:rPr>
              <a:t>Review the job description carefully</a:t>
            </a:r>
            <a:endParaRPr lang="x-none" sz="1800" dirty="0">
              <a:solidFill>
                <a:srgbClr val="000000"/>
              </a:solidFill>
              <a:effectLst/>
              <a:latin typeface="Calibri" panose="020F0502020204030204" pitchFamily="34" charset="0"/>
              <a:ea typeface="Calibri" panose="020F0502020204030204" pitchFamily="34" charset="0"/>
            </a:endParaRPr>
          </a:p>
          <a:p>
            <a:pPr marL="342900" lvl="0" indent="-342900">
              <a:lnSpc>
                <a:spcPct val="107000"/>
              </a:lnSpc>
              <a:buFont typeface="Symbol" pitchFamily="2" charset="2"/>
              <a:buChar char=""/>
            </a:pPr>
            <a:r>
              <a:rPr lang="en-US" sz="1800" dirty="0">
                <a:solidFill>
                  <a:srgbClr val="000000"/>
                </a:solidFill>
                <a:effectLst/>
                <a:latin typeface="Times New Roman" panose="02020603050405020304" pitchFamily="18" charset="0"/>
                <a:ea typeface="Calibri" panose="020F0502020204030204" pitchFamily="34" charset="0"/>
              </a:rPr>
              <a:t>Get to know the company and the role (for instance, the company’s products or service)</a:t>
            </a:r>
            <a:endParaRPr lang="x-none" sz="1800" dirty="0">
              <a:solidFill>
                <a:srgbClr val="000000"/>
              </a:solidFill>
              <a:effectLst/>
              <a:latin typeface="Calibri" panose="020F0502020204030204" pitchFamily="34" charset="0"/>
              <a:ea typeface="Calibri" panose="020F0502020204030204" pitchFamily="34" charset="0"/>
            </a:endParaRPr>
          </a:p>
          <a:p>
            <a:pPr marL="342900" lvl="0" indent="-342900">
              <a:lnSpc>
                <a:spcPct val="107000"/>
              </a:lnSpc>
              <a:buFont typeface="Symbol" pitchFamily="2" charset="2"/>
              <a:buChar char=""/>
            </a:pPr>
            <a:r>
              <a:rPr lang="en-US" sz="1800" dirty="0">
                <a:solidFill>
                  <a:srgbClr val="000000"/>
                </a:solidFill>
                <a:effectLst/>
                <a:latin typeface="Times New Roman" panose="02020603050405020304" pitchFamily="18" charset="0"/>
                <a:ea typeface="Calibri" panose="020F0502020204030204" pitchFamily="34" charset="0"/>
              </a:rPr>
              <a:t>Write down pros and cons for applying for this position</a:t>
            </a:r>
            <a:endParaRPr lang="x-none" sz="1800" dirty="0">
              <a:solidFill>
                <a:srgbClr val="000000"/>
              </a:solidFill>
              <a:effectLst/>
              <a:latin typeface="Calibri" panose="020F0502020204030204" pitchFamily="34" charset="0"/>
              <a:ea typeface="Calibri" panose="020F0502020204030204" pitchFamily="34" charset="0"/>
            </a:endParaRPr>
          </a:p>
          <a:p>
            <a:pPr marL="342900" lvl="0" indent="-342900">
              <a:lnSpc>
                <a:spcPct val="107000"/>
              </a:lnSpc>
              <a:buFont typeface="Symbol" pitchFamily="2" charset="2"/>
              <a:buChar char=""/>
            </a:pPr>
            <a:r>
              <a:rPr lang="en-US" sz="1800" dirty="0">
                <a:solidFill>
                  <a:srgbClr val="000000"/>
                </a:solidFill>
                <a:effectLst/>
                <a:latin typeface="Times New Roman" panose="02020603050405020304" pitchFamily="18" charset="0"/>
                <a:ea typeface="Calibri" panose="020F0502020204030204" pitchFamily="34" charset="0"/>
              </a:rPr>
              <a:t>Understand your motivation</a:t>
            </a:r>
            <a:endParaRPr lang="x-none" sz="1800" dirty="0">
              <a:solidFill>
                <a:srgbClr val="000000"/>
              </a:solidFill>
              <a:effectLst/>
              <a:latin typeface="Calibri" panose="020F0502020204030204" pitchFamily="34" charset="0"/>
              <a:ea typeface="Calibri" panose="020F0502020204030204" pitchFamily="34" charset="0"/>
            </a:endParaRPr>
          </a:p>
          <a:p>
            <a:pPr marL="342900" lvl="0" indent="-342900">
              <a:lnSpc>
                <a:spcPct val="107000"/>
              </a:lnSpc>
              <a:buFont typeface="Symbol" pitchFamily="2" charset="2"/>
              <a:buChar char=""/>
            </a:pPr>
            <a:r>
              <a:rPr lang="en-US" sz="1800" dirty="0">
                <a:solidFill>
                  <a:srgbClr val="000000"/>
                </a:solidFill>
                <a:effectLst/>
                <a:latin typeface="Times New Roman" panose="02020603050405020304" pitchFamily="18" charset="0"/>
                <a:ea typeface="Calibri" panose="020F0502020204030204" pitchFamily="34" charset="0"/>
              </a:rPr>
              <a:t>Prepare answers to common interview questions</a:t>
            </a:r>
            <a:endParaRPr lang="x-none" sz="1800" dirty="0">
              <a:solidFill>
                <a:srgbClr val="000000"/>
              </a:solidFill>
              <a:effectLst/>
              <a:latin typeface="Calibri" panose="020F0502020204030204" pitchFamily="34" charset="0"/>
              <a:ea typeface="Calibri" panose="020F0502020204030204" pitchFamily="34" charset="0"/>
            </a:endParaRPr>
          </a:p>
          <a:p>
            <a:pPr marL="342900" lvl="0" indent="-342900">
              <a:lnSpc>
                <a:spcPct val="107000"/>
              </a:lnSpc>
              <a:buFont typeface="Symbol" pitchFamily="2" charset="2"/>
              <a:buChar char=""/>
            </a:pPr>
            <a:r>
              <a:rPr lang="en-US" sz="1800" dirty="0">
                <a:solidFill>
                  <a:srgbClr val="000000"/>
                </a:solidFill>
                <a:effectLst/>
                <a:latin typeface="Times New Roman" panose="02020603050405020304" pitchFamily="18" charset="0"/>
                <a:ea typeface="Calibri" panose="020F0502020204030204" pitchFamily="34" charset="0"/>
              </a:rPr>
              <a:t>Understand the importance of body languages and tone of voice</a:t>
            </a:r>
            <a:endParaRPr lang="x-none" sz="1800" dirty="0">
              <a:solidFill>
                <a:srgbClr val="000000"/>
              </a:solidFill>
              <a:effectLst/>
              <a:latin typeface="Calibri" panose="020F0502020204030204" pitchFamily="34" charset="0"/>
              <a:ea typeface="Calibri" panose="020F0502020204030204" pitchFamily="34" charset="0"/>
            </a:endParaRPr>
          </a:p>
          <a:p>
            <a:pPr marL="342900" lvl="0" indent="-342900">
              <a:lnSpc>
                <a:spcPct val="107000"/>
              </a:lnSpc>
              <a:buFont typeface="Symbol" pitchFamily="2" charset="2"/>
              <a:buChar char=""/>
            </a:pPr>
            <a:r>
              <a:rPr lang="en-US" sz="1800" dirty="0">
                <a:solidFill>
                  <a:srgbClr val="000000"/>
                </a:solidFill>
                <a:effectLst/>
                <a:latin typeface="Times New Roman" panose="02020603050405020304" pitchFamily="18" charset="0"/>
                <a:ea typeface="Calibri" panose="020F0502020204030204" pitchFamily="34" charset="0"/>
              </a:rPr>
              <a:t>Ask the right questions</a:t>
            </a:r>
            <a:endParaRPr lang="x-none" sz="1800" dirty="0">
              <a:solidFill>
                <a:srgbClr val="000000"/>
              </a:solidFill>
              <a:effectLst/>
              <a:latin typeface="Calibri" panose="020F0502020204030204" pitchFamily="34" charset="0"/>
              <a:ea typeface="Calibri" panose="020F0502020204030204" pitchFamily="34" charset="0"/>
            </a:endParaRPr>
          </a:p>
          <a:p>
            <a:pPr marL="342900" lvl="0" indent="-342900">
              <a:lnSpc>
                <a:spcPct val="107000"/>
              </a:lnSpc>
              <a:buFont typeface="Symbol" pitchFamily="2" charset="2"/>
              <a:buChar char=""/>
            </a:pPr>
            <a:r>
              <a:rPr lang="en-US" sz="1800" dirty="0">
                <a:solidFill>
                  <a:srgbClr val="000000"/>
                </a:solidFill>
                <a:effectLst/>
                <a:latin typeface="Times New Roman" panose="02020603050405020304" pitchFamily="18" charset="0"/>
                <a:ea typeface="Calibri" panose="020F0502020204030204" pitchFamily="34" charset="0"/>
              </a:rPr>
              <a:t>Practice using mock interviews</a:t>
            </a:r>
            <a:endParaRPr lang="x-none" sz="1800" dirty="0">
              <a:solidFill>
                <a:srgbClr val="000000"/>
              </a:solidFill>
              <a:effectLst/>
              <a:latin typeface="Calibri" panose="020F0502020204030204" pitchFamily="34" charset="0"/>
              <a:ea typeface="Calibri" panose="020F0502020204030204" pitchFamily="34" charset="0"/>
            </a:endParaRPr>
          </a:p>
          <a:p>
            <a:pPr marL="342900" lvl="0" indent="-342900">
              <a:lnSpc>
                <a:spcPct val="107000"/>
              </a:lnSpc>
              <a:spcAft>
                <a:spcPts val="800"/>
              </a:spcAft>
              <a:buFont typeface="Symbol" pitchFamily="2" charset="2"/>
              <a:buChar char=""/>
            </a:pPr>
            <a:r>
              <a:rPr lang="en-US" sz="1800" dirty="0">
                <a:solidFill>
                  <a:srgbClr val="000000"/>
                </a:solidFill>
                <a:effectLst/>
                <a:latin typeface="Times New Roman" panose="02020603050405020304" pitchFamily="18" charset="0"/>
                <a:ea typeface="Calibri" panose="020F0502020204030204" pitchFamily="34" charset="0"/>
              </a:rPr>
              <a:t>Review your resume </a:t>
            </a:r>
            <a:endParaRPr lang="x-none" sz="1800" dirty="0">
              <a:solidFill>
                <a:srgbClr val="000000"/>
              </a:solidFill>
              <a:effectLst/>
              <a:latin typeface="Calibri" panose="020F0502020204030204" pitchFamily="34" charset="0"/>
              <a:ea typeface="Calibri" panose="020F0502020204030204"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9" name="Google Shape;139;p5"/>
          <p:cNvSpPr/>
          <p:nvPr/>
        </p:nvSpPr>
        <p:spPr>
          <a:xfrm>
            <a:off x="0" y="6193737"/>
            <a:ext cx="2293620" cy="52593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400">
              <a:solidFill>
                <a:schemeClr val="lt1"/>
              </a:solidFill>
              <a:latin typeface="Calibri"/>
              <a:ea typeface="Calibri"/>
              <a:cs typeface="Calibri"/>
              <a:sym typeface="Calibri"/>
            </a:endParaRPr>
          </a:p>
        </p:txBody>
      </p:sp>
      <p:pic>
        <p:nvPicPr>
          <p:cNvPr id="140" name="Google Shape;140;p5"/>
          <p:cNvPicPr preferRelativeResize="0"/>
          <p:nvPr/>
        </p:nvPicPr>
        <p:blipFill rotWithShape="1">
          <a:blip r:embed="rId3">
            <a:alphaModFix/>
          </a:blip>
          <a:srcRect/>
          <a:stretch/>
        </p:blipFill>
        <p:spPr>
          <a:xfrm>
            <a:off x="10984241" y="164749"/>
            <a:ext cx="1068327" cy="225776"/>
          </a:xfrm>
          <a:prstGeom prst="rect">
            <a:avLst/>
          </a:prstGeom>
          <a:noFill/>
          <a:ln>
            <a:noFill/>
          </a:ln>
        </p:spPr>
      </p:pic>
      <p:pic>
        <p:nvPicPr>
          <p:cNvPr id="141" name="Google Shape;141;p5"/>
          <p:cNvPicPr preferRelativeResize="0"/>
          <p:nvPr/>
        </p:nvPicPr>
        <p:blipFill rotWithShape="1">
          <a:blip r:embed="rId4">
            <a:alphaModFix/>
          </a:blip>
          <a:srcRect/>
          <a:stretch/>
        </p:blipFill>
        <p:spPr>
          <a:xfrm>
            <a:off x="235341" y="6255161"/>
            <a:ext cx="1964299" cy="412100"/>
          </a:xfrm>
          <a:prstGeom prst="rect">
            <a:avLst/>
          </a:prstGeom>
          <a:noFill/>
          <a:ln>
            <a:noFill/>
          </a:ln>
        </p:spPr>
      </p:pic>
      <p:pic>
        <p:nvPicPr>
          <p:cNvPr id="2" name="Google Shape;131;p4">
            <a:extLst>
              <a:ext uri="{FF2B5EF4-FFF2-40B4-BE49-F238E27FC236}">
                <a16:creationId xmlns:a16="http://schemas.microsoft.com/office/drawing/2014/main" xmlns="" id="{AAFE48DC-F175-2A60-F6AD-E8C768E1E9DB}"/>
              </a:ext>
            </a:extLst>
          </p:cNvPr>
          <p:cNvPicPr preferRelativeResize="0"/>
          <p:nvPr/>
        </p:nvPicPr>
        <p:blipFill rotWithShape="1">
          <a:blip r:embed="rId5">
            <a:alphaModFix/>
          </a:blip>
          <a:srcRect t="1926"/>
          <a:stretch/>
        </p:blipFill>
        <p:spPr>
          <a:xfrm>
            <a:off x="10086263" y="0"/>
            <a:ext cx="897978" cy="5824800"/>
          </a:xfrm>
          <a:prstGeom prst="rect">
            <a:avLst/>
          </a:prstGeom>
          <a:noFill/>
          <a:ln>
            <a:noFill/>
          </a:ln>
        </p:spPr>
      </p:pic>
      <p:sp>
        <p:nvSpPr>
          <p:cNvPr id="4" name="TextBox 3">
            <a:extLst>
              <a:ext uri="{FF2B5EF4-FFF2-40B4-BE49-F238E27FC236}">
                <a16:creationId xmlns:a16="http://schemas.microsoft.com/office/drawing/2014/main" xmlns="" id="{5949251E-B3CA-8F90-569D-5FBC28B06251}"/>
              </a:ext>
            </a:extLst>
          </p:cNvPr>
          <p:cNvSpPr txBox="1"/>
          <p:nvPr/>
        </p:nvSpPr>
        <p:spPr>
          <a:xfrm>
            <a:off x="1608945" y="3580616"/>
            <a:ext cx="7977594" cy="961417"/>
          </a:xfrm>
          <a:prstGeom prst="rect">
            <a:avLst/>
          </a:prstGeom>
          <a:noFill/>
        </p:spPr>
        <p:txBody>
          <a:bodyPr wrap="square">
            <a:spAutoFit/>
          </a:bodyPr>
          <a:lstStyle/>
          <a:p>
            <a:pPr marL="38100" algn="r">
              <a:lnSpc>
                <a:spcPct val="107000"/>
              </a:lnSpc>
            </a:pPr>
            <a:r>
              <a:rPr lang="en-US" sz="1800" dirty="0">
                <a:latin typeface="Times New Roman" panose="02020603050405020304" pitchFamily="18" charset="0"/>
                <a:ea typeface="Calibri" panose="020F0502020204030204" pitchFamily="34" charset="0"/>
              </a:rPr>
              <a:t>I</a:t>
            </a:r>
            <a:r>
              <a:rPr lang="en-US" sz="1800" kern="0" dirty="0">
                <a:solidFill>
                  <a:srgbClr val="000000"/>
                </a:solidFill>
                <a:effectLst/>
                <a:latin typeface="Times New Roman" panose="02020603050405020304" pitchFamily="18" charset="0"/>
                <a:ea typeface="Calibri" panose="020F0502020204030204" pitchFamily="34" charset="0"/>
              </a:rPr>
              <a:t>nterview questions help recruiters assess if a candidate is suitable for a specific job position. Often interview questions repeat themselves; therefore, it is recommended to get through a list of most asked questions during an interview</a:t>
            </a:r>
            <a:endParaRPr lang="x-none" dirty="0">
              <a:solidFill>
                <a:srgbClr val="2D2D2D"/>
              </a:solidFill>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xmlns="" id="{222F8CCE-6D17-8CDF-BD19-E8619464B8A2}"/>
              </a:ext>
            </a:extLst>
          </p:cNvPr>
          <p:cNvSpPr txBox="1"/>
          <p:nvPr/>
        </p:nvSpPr>
        <p:spPr>
          <a:xfrm>
            <a:off x="1608945" y="2028772"/>
            <a:ext cx="7977594" cy="1248612"/>
          </a:xfrm>
          <a:prstGeom prst="rect">
            <a:avLst/>
          </a:prstGeom>
          <a:noFill/>
        </p:spPr>
        <p:txBody>
          <a:bodyPr wrap="square">
            <a:spAutoFit/>
          </a:bodyPr>
          <a:lstStyle/>
          <a:p>
            <a:pPr marL="38100" algn="r">
              <a:lnSpc>
                <a:spcPct val="107000"/>
              </a:lnSpc>
            </a:pPr>
            <a:r>
              <a:rPr lang="en-US" sz="3600" b="1" kern="0" dirty="0">
                <a:solidFill>
                  <a:srgbClr val="C00000"/>
                </a:solidFill>
                <a:effectLst/>
                <a:latin typeface="Times New Roman" panose="02020603050405020304" pitchFamily="18" charset="0"/>
                <a:ea typeface="Calibri" panose="020F0502020204030204" pitchFamily="34" charset="0"/>
              </a:rPr>
              <a:t>WHAT ARE THE MOST COMMON INTERVIEW QUESTIONS?</a:t>
            </a:r>
            <a:endParaRPr lang="x-none" sz="3600" b="1" kern="0" dirty="0">
              <a:solidFill>
                <a:srgbClr val="C00000"/>
              </a:solidFill>
              <a:effectLst/>
              <a:latin typeface="Calibri" panose="020F0502020204030204" pitchFamily="34" charset="0"/>
              <a:ea typeface="Calibri" panose="020F0502020204030204"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pic>
        <p:nvPicPr>
          <p:cNvPr id="159" name="Google Shape;159;p7"/>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161" name="Google Shape;161;p7"/>
          <p:cNvSpPr/>
          <p:nvPr/>
        </p:nvSpPr>
        <p:spPr>
          <a:xfrm>
            <a:off x="10827521" y="138329"/>
            <a:ext cx="1364479" cy="357327"/>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62" name="Google Shape;162;p7"/>
          <p:cNvPicPr preferRelativeResize="0"/>
          <p:nvPr/>
        </p:nvPicPr>
        <p:blipFill rotWithShape="1">
          <a:blip r:embed="rId4">
            <a:alphaModFix/>
          </a:blip>
          <a:srcRect/>
          <a:stretch/>
        </p:blipFill>
        <p:spPr>
          <a:xfrm>
            <a:off x="11002357" y="219532"/>
            <a:ext cx="1013552" cy="181798"/>
          </a:xfrm>
          <a:prstGeom prst="rect">
            <a:avLst/>
          </a:prstGeom>
          <a:noFill/>
          <a:ln>
            <a:noFill/>
          </a:ln>
        </p:spPr>
      </p:pic>
      <p:sp>
        <p:nvSpPr>
          <p:cNvPr id="163" name="Google Shape;163;p7"/>
          <p:cNvSpPr/>
          <p:nvPr/>
        </p:nvSpPr>
        <p:spPr>
          <a:xfrm>
            <a:off x="0" y="6193737"/>
            <a:ext cx="2293620" cy="52593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400">
              <a:solidFill>
                <a:schemeClr val="lt1"/>
              </a:solidFill>
              <a:latin typeface="Calibri"/>
              <a:ea typeface="Calibri"/>
              <a:cs typeface="Calibri"/>
              <a:sym typeface="Calibri"/>
            </a:endParaRPr>
          </a:p>
        </p:txBody>
      </p:sp>
      <p:pic>
        <p:nvPicPr>
          <p:cNvPr id="164" name="Google Shape;164;p7"/>
          <p:cNvPicPr preferRelativeResize="0"/>
          <p:nvPr/>
        </p:nvPicPr>
        <p:blipFill rotWithShape="1">
          <a:blip r:embed="rId5">
            <a:alphaModFix/>
          </a:blip>
          <a:srcRect/>
          <a:stretch/>
        </p:blipFill>
        <p:spPr>
          <a:xfrm>
            <a:off x="235341" y="6255161"/>
            <a:ext cx="1964299" cy="412100"/>
          </a:xfrm>
          <a:prstGeom prst="rect">
            <a:avLst/>
          </a:prstGeom>
          <a:noFill/>
          <a:ln>
            <a:noFill/>
          </a:ln>
        </p:spPr>
      </p:pic>
      <p:sp>
        <p:nvSpPr>
          <p:cNvPr id="5" name="TextBox 4">
            <a:extLst>
              <a:ext uri="{FF2B5EF4-FFF2-40B4-BE49-F238E27FC236}">
                <a16:creationId xmlns:a16="http://schemas.microsoft.com/office/drawing/2014/main" xmlns="" id="{773A4362-10F3-ADE1-B2F2-F9C00965CFCB}"/>
              </a:ext>
            </a:extLst>
          </p:cNvPr>
          <p:cNvSpPr txBox="1"/>
          <p:nvPr/>
        </p:nvSpPr>
        <p:spPr>
          <a:xfrm>
            <a:off x="1429187" y="1841861"/>
            <a:ext cx="7116936" cy="3698577"/>
          </a:xfrm>
          <a:prstGeom prst="rect">
            <a:avLst/>
          </a:prstGeom>
          <a:noFill/>
        </p:spPr>
        <p:txBody>
          <a:bodyPr wrap="square">
            <a:spAutoFit/>
          </a:bodyPr>
          <a:lstStyle/>
          <a:p>
            <a:pPr marL="342900" lvl="0" indent="-342900">
              <a:lnSpc>
                <a:spcPct val="107000"/>
              </a:lnSpc>
              <a:buFont typeface="Symbol" pitchFamily="2" charset="2"/>
              <a:buChar char=""/>
            </a:pPr>
            <a:r>
              <a:rPr lang="en-US" sz="2000" dirty="0">
                <a:solidFill>
                  <a:srgbClr val="000000"/>
                </a:solidFill>
                <a:effectLst/>
                <a:latin typeface="Times New Roman" panose="02020603050405020304" pitchFamily="18" charset="0"/>
                <a:ea typeface="Calibri" panose="020F0502020204030204" pitchFamily="34" charset="0"/>
              </a:rPr>
              <a:t>How would you describe yourself?</a:t>
            </a:r>
            <a:endParaRPr lang="x-none" sz="2000" dirty="0">
              <a:solidFill>
                <a:srgbClr val="000000"/>
              </a:solidFill>
              <a:effectLst/>
              <a:latin typeface="Calibri" panose="020F0502020204030204" pitchFamily="34" charset="0"/>
              <a:ea typeface="Calibri" panose="020F0502020204030204" pitchFamily="34" charset="0"/>
            </a:endParaRPr>
          </a:p>
          <a:p>
            <a:pPr marL="342900" lvl="0" indent="-342900">
              <a:lnSpc>
                <a:spcPct val="107000"/>
              </a:lnSpc>
              <a:buFont typeface="Symbol" pitchFamily="2" charset="2"/>
              <a:buChar char=""/>
            </a:pPr>
            <a:r>
              <a:rPr lang="en-US" sz="2000" dirty="0">
                <a:solidFill>
                  <a:srgbClr val="000000"/>
                </a:solidFill>
                <a:effectLst/>
                <a:latin typeface="Times New Roman" panose="02020603050405020304" pitchFamily="18" charset="0"/>
                <a:ea typeface="Calibri" panose="020F0502020204030204" pitchFamily="34" charset="0"/>
              </a:rPr>
              <a:t>Why do you want to work here?</a:t>
            </a:r>
            <a:endParaRPr lang="x-none" sz="2000" dirty="0">
              <a:solidFill>
                <a:srgbClr val="000000"/>
              </a:solidFill>
              <a:effectLst/>
              <a:latin typeface="Calibri" panose="020F0502020204030204" pitchFamily="34" charset="0"/>
              <a:ea typeface="Calibri" panose="020F0502020204030204" pitchFamily="34" charset="0"/>
            </a:endParaRPr>
          </a:p>
          <a:p>
            <a:pPr marL="342900" lvl="0" indent="-342900">
              <a:lnSpc>
                <a:spcPct val="107000"/>
              </a:lnSpc>
              <a:buFont typeface="Symbol" pitchFamily="2" charset="2"/>
              <a:buChar char=""/>
            </a:pPr>
            <a:r>
              <a:rPr lang="en-US" sz="2000" dirty="0">
                <a:solidFill>
                  <a:srgbClr val="000000"/>
                </a:solidFill>
                <a:effectLst/>
                <a:latin typeface="Times New Roman" panose="02020603050405020304" pitchFamily="18" charset="0"/>
                <a:ea typeface="Calibri" panose="020F0502020204030204" pitchFamily="34" charset="0"/>
              </a:rPr>
              <a:t>What motivates you?</a:t>
            </a:r>
            <a:endParaRPr lang="x-none" sz="2000" dirty="0">
              <a:solidFill>
                <a:srgbClr val="000000"/>
              </a:solidFill>
              <a:effectLst/>
              <a:latin typeface="Calibri" panose="020F0502020204030204" pitchFamily="34" charset="0"/>
              <a:ea typeface="Calibri" panose="020F0502020204030204" pitchFamily="34" charset="0"/>
            </a:endParaRPr>
          </a:p>
          <a:p>
            <a:pPr marL="342900" lvl="0" indent="-342900">
              <a:lnSpc>
                <a:spcPct val="107000"/>
              </a:lnSpc>
              <a:buFont typeface="Symbol" pitchFamily="2" charset="2"/>
              <a:buChar char=""/>
            </a:pPr>
            <a:r>
              <a:rPr lang="en-US" sz="2000" dirty="0">
                <a:solidFill>
                  <a:srgbClr val="000000"/>
                </a:solidFill>
                <a:effectLst/>
                <a:latin typeface="Times New Roman" panose="02020603050405020304" pitchFamily="18" charset="0"/>
                <a:ea typeface="Calibri" panose="020F0502020204030204" pitchFamily="34" charset="0"/>
              </a:rPr>
              <a:t>What are your greatest strengths?</a:t>
            </a:r>
            <a:endParaRPr lang="x-none" sz="2000" dirty="0">
              <a:solidFill>
                <a:srgbClr val="000000"/>
              </a:solidFill>
              <a:effectLst/>
              <a:latin typeface="Calibri" panose="020F0502020204030204" pitchFamily="34" charset="0"/>
              <a:ea typeface="Calibri" panose="020F0502020204030204" pitchFamily="34" charset="0"/>
            </a:endParaRPr>
          </a:p>
          <a:p>
            <a:pPr marL="342900" lvl="0" indent="-342900">
              <a:lnSpc>
                <a:spcPct val="107000"/>
              </a:lnSpc>
              <a:buFont typeface="Symbol" pitchFamily="2" charset="2"/>
              <a:buChar char=""/>
            </a:pPr>
            <a:r>
              <a:rPr lang="en-US" sz="2000" dirty="0">
                <a:solidFill>
                  <a:srgbClr val="000000"/>
                </a:solidFill>
                <a:effectLst/>
                <a:latin typeface="Times New Roman" panose="02020603050405020304" pitchFamily="18" charset="0"/>
                <a:ea typeface="Calibri" panose="020F0502020204030204" pitchFamily="34" charset="0"/>
              </a:rPr>
              <a:t>What are your weaknesses?</a:t>
            </a:r>
            <a:endParaRPr lang="x-none" sz="2000" dirty="0">
              <a:solidFill>
                <a:srgbClr val="000000"/>
              </a:solidFill>
              <a:effectLst/>
              <a:latin typeface="Calibri" panose="020F0502020204030204" pitchFamily="34" charset="0"/>
              <a:ea typeface="Calibri" panose="020F0502020204030204" pitchFamily="34" charset="0"/>
            </a:endParaRPr>
          </a:p>
          <a:p>
            <a:pPr marL="342900" lvl="0" indent="-342900">
              <a:lnSpc>
                <a:spcPct val="107000"/>
              </a:lnSpc>
              <a:buFont typeface="Symbol" pitchFamily="2" charset="2"/>
              <a:buChar char=""/>
            </a:pPr>
            <a:r>
              <a:rPr lang="en-US" sz="2000" dirty="0">
                <a:solidFill>
                  <a:srgbClr val="000000"/>
                </a:solidFill>
                <a:effectLst/>
                <a:latin typeface="Times New Roman" panose="02020603050405020304" pitchFamily="18" charset="0"/>
                <a:ea typeface="Calibri" panose="020F0502020204030204" pitchFamily="34" charset="0"/>
              </a:rPr>
              <a:t>What are your goals for the future?</a:t>
            </a:r>
            <a:endParaRPr lang="x-none" sz="2000" dirty="0">
              <a:solidFill>
                <a:srgbClr val="000000"/>
              </a:solidFill>
              <a:effectLst/>
              <a:latin typeface="Calibri" panose="020F0502020204030204" pitchFamily="34" charset="0"/>
              <a:ea typeface="Calibri" panose="020F0502020204030204" pitchFamily="34" charset="0"/>
            </a:endParaRPr>
          </a:p>
          <a:p>
            <a:pPr marL="342900" lvl="0" indent="-342900">
              <a:lnSpc>
                <a:spcPct val="107000"/>
              </a:lnSpc>
              <a:buFont typeface="Symbol" pitchFamily="2" charset="2"/>
              <a:buChar char=""/>
            </a:pPr>
            <a:r>
              <a:rPr lang="en-US" sz="2000" dirty="0">
                <a:solidFill>
                  <a:srgbClr val="000000"/>
                </a:solidFill>
                <a:effectLst/>
                <a:latin typeface="Times New Roman" panose="02020603050405020304" pitchFamily="18" charset="0"/>
                <a:ea typeface="Calibri" panose="020F0502020204030204" pitchFamily="34" charset="0"/>
              </a:rPr>
              <a:t>Where do you see yourself in five years?</a:t>
            </a:r>
            <a:endParaRPr lang="x-none" sz="2000" dirty="0">
              <a:solidFill>
                <a:srgbClr val="000000"/>
              </a:solidFill>
              <a:effectLst/>
              <a:latin typeface="Calibri" panose="020F0502020204030204" pitchFamily="34" charset="0"/>
              <a:ea typeface="Calibri" panose="020F0502020204030204" pitchFamily="34" charset="0"/>
            </a:endParaRPr>
          </a:p>
          <a:p>
            <a:pPr marL="342900" lvl="0" indent="-342900">
              <a:lnSpc>
                <a:spcPct val="107000"/>
              </a:lnSpc>
              <a:buFont typeface="Symbol" pitchFamily="2" charset="2"/>
              <a:buChar char=""/>
            </a:pPr>
            <a:r>
              <a:rPr lang="en-US" sz="2000" dirty="0">
                <a:solidFill>
                  <a:srgbClr val="000000"/>
                </a:solidFill>
                <a:effectLst/>
                <a:latin typeface="Times New Roman" panose="02020603050405020304" pitchFamily="18" charset="0"/>
                <a:ea typeface="Calibri" panose="020F0502020204030204" pitchFamily="34" charset="0"/>
              </a:rPr>
              <a:t>What is your salary range expectation?</a:t>
            </a:r>
            <a:endParaRPr lang="x-none" sz="2000" dirty="0">
              <a:solidFill>
                <a:srgbClr val="000000"/>
              </a:solidFill>
              <a:effectLst/>
              <a:latin typeface="Calibri" panose="020F0502020204030204" pitchFamily="34" charset="0"/>
              <a:ea typeface="Calibri" panose="020F0502020204030204" pitchFamily="34" charset="0"/>
            </a:endParaRPr>
          </a:p>
          <a:p>
            <a:pPr marL="342900" lvl="0" indent="-342900">
              <a:lnSpc>
                <a:spcPct val="107000"/>
              </a:lnSpc>
              <a:buFont typeface="Symbol" pitchFamily="2" charset="2"/>
              <a:buChar char=""/>
            </a:pPr>
            <a:r>
              <a:rPr lang="en-US" sz="2000" dirty="0">
                <a:solidFill>
                  <a:srgbClr val="000000"/>
                </a:solidFill>
                <a:effectLst/>
                <a:latin typeface="Times New Roman" panose="02020603050405020304" pitchFamily="18" charset="0"/>
                <a:ea typeface="Calibri" panose="020F0502020204030204" pitchFamily="34" charset="0"/>
              </a:rPr>
              <a:t>Why should we hire you?</a:t>
            </a:r>
            <a:endParaRPr lang="x-none" sz="2000" dirty="0">
              <a:solidFill>
                <a:srgbClr val="000000"/>
              </a:solidFill>
              <a:effectLst/>
              <a:latin typeface="Calibri" panose="020F0502020204030204" pitchFamily="34" charset="0"/>
              <a:ea typeface="Calibri" panose="020F0502020204030204" pitchFamily="34" charset="0"/>
            </a:endParaRPr>
          </a:p>
          <a:p>
            <a:pPr marL="342900" lvl="0" indent="-342900">
              <a:lnSpc>
                <a:spcPct val="107000"/>
              </a:lnSpc>
              <a:buFont typeface="Symbol" pitchFamily="2" charset="2"/>
              <a:buChar char=""/>
            </a:pPr>
            <a:r>
              <a:rPr lang="en-US" sz="2000" dirty="0">
                <a:solidFill>
                  <a:srgbClr val="000000"/>
                </a:solidFill>
                <a:effectLst/>
                <a:latin typeface="Times New Roman" panose="02020603050405020304" pitchFamily="18" charset="0"/>
                <a:ea typeface="Calibri" panose="020F0502020204030204" pitchFamily="34" charset="0"/>
              </a:rPr>
              <a:t>How do you handle stress?</a:t>
            </a:r>
            <a:endParaRPr lang="x-none" sz="2000" dirty="0">
              <a:solidFill>
                <a:srgbClr val="000000"/>
              </a:solidFill>
              <a:effectLst/>
              <a:latin typeface="Calibri" panose="020F0502020204030204" pitchFamily="34" charset="0"/>
              <a:ea typeface="Calibri" panose="020F0502020204030204" pitchFamily="34" charset="0"/>
            </a:endParaRPr>
          </a:p>
          <a:p>
            <a:pPr marL="342900" lvl="0" indent="-342900">
              <a:lnSpc>
                <a:spcPct val="107000"/>
              </a:lnSpc>
              <a:spcAft>
                <a:spcPts val="800"/>
              </a:spcAft>
              <a:buFont typeface="Symbol" pitchFamily="2" charset="2"/>
              <a:buChar char=""/>
            </a:pPr>
            <a:r>
              <a:rPr lang="en-US" sz="2000" dirty="0">
                <a:solidFill>
                  <a:srgbClr val="000000"/>
                </a:solidFill>
                <a:effectLst/>
                <a:latin typeface="Times New Roman" panose="02020603050405020304" pitchFamily="18" charset="0"/>
                <a:ea typeface="Calibri" panose="020F0502020204030204" pitchFamily="34" charset="0"/>
              </a:rPr>
              <a:t>What is your greatest accomplishment?</a:t>
            </a:r>
            <a:endParaRPr lang="x-none" sz="2000" dirty="0">
              <a:solidFill>
                <a:srgbClr val="000000"/>
              </a:solidFill>
              <a:effectLst/>
              <a:latin typeface="Calibri" panose="020F0502020204030204" pitchFamily="34" charset="0"/>
              <a:ea typeface="Calibri" panose="020F0502020204030204" pitchFamily="34" charset="0"/>
            </a:endParaRPr>
          </a:p>
        </p:txBody>
      </p:sp>
      <p:sp>
        <p:nvSpPr>
          <p:cNvPr id="4" name="TextBox 3">
            <a:extLst>
              <a:ext uri="{FF2B5EF4-FFF2-40B4-BE49-F238E27FC236}">
                <a16:creationId xmlns:a16="http://schemas.microsoft.com/office/drawing/2014/main" xmlns="" id="{D34E226D-3EE3-206C-B1B2-83B55B37C189}"/>
              </a:ext>
            </a:extLst>
          </p:cNvPr>
          <p:cNvSpPr txBox="1"/>
          <p:nvPr/>
        </p:nvSpPr>
        <p:spPr>
          <a:xfrm>
            <a:off x="796141" y="970737"/>
            <a:ext cx="9842551" cy="552972"/>
          </a:xfrm>
          <a:prstGeom prst="rect">
            <a:avLst/>
          </a:prstGeom>
          <a:noFill/>
        </p:spPr>
        <p:txBody>
          <a:bodyPr wrap="square">
            <a:spAutoFit/>
          </a:bodyPr>
          <a:lstStyle/>
          <a:p>
            <a:pPr marL="38100">
              <a:lnSpc>
                <a:spcPct val="107000"/>
              </a:lnSpc>
            </a:pPr>
            <a:r>
              <a:rPr lang="x-none" sz="30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POPULAR INTERVIEW QUESTIONS:</a:t>
            </a:r>
            <a:endParaRPr lang="x-none" sz="3000" b="1" kern="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pic>
        <p:nvPicPr>
          <p:cNvPr id="195" name="Google Shape;195;p10"/>
          <p:cNvPicPr preferRelativeResize="0"/>
          <p:nvPr/>
        </p:nvPicPr>
        <p:blipFill rotWithShape="1">
          <a:blip r:embed="rId3">
            <a:alphaModFix/>
          </a:blip>
          <a:srcRect/>
          <a:stretch/>
        </p:blipFill>
        <p:spPr>
          <a:xfrm>
            <a:off x="0" y="0"/>
            <a:ext cx="12192000" cy="6858000"/>
          </a:xfrm>
          <a:prstGeom prst="rect">
            <a:avLst/>
          </a:prstGeom>
          <a:noFill/>
          <a:ln>
            <a:noFill/>
          </a:ln>
        </p:spPr>
      </p:pic>
      <p:pic>
        <p:nvPicPr>
          <p:cNvPr id="196" name="Google Shape;196;p10" descr="A picture containing person, table, indoor, window&#10;&#10;Description automatically generated"/>
          <p:cNvPicPr preferRelativeResize="0"/>
          <p:nvPr/>
        </p:nvPicPr>
        <p:blipFill rotWithShape="1">
          <a:blip r:embed="rId4">
            <a:alphaModFix amt="15000"/>
          </a:blip>
          <a:srcRect b="15623"/>
          <a:stretch/>
        </p:blipFill>
        <p:spPr>
          <a:xfrm>
            <a:off x="127" y="0"/>
            <a:ext cx="12191746" cy="6858000"/>
          </a:xfrm>
          <a:prstGeom prst="rect">
            <a:avLst/>
          </a:prstGeom>
          <a:solidFill>
            <a:srgbClr val="BE1522"/>
          </a:solidFill>
          <a:ln>
            <a:noFill/>
          </a:ln>
        </p:spPr>
      </p:pic>
      <p:sp>
        <p:nvSpPr>
          <p:cNvPr id="197" name="Google Shape;197;p10"/>
          <p:cNvSpPr txBox="1"/>
          <p:nvPr/>
        </p:nvSpPr>
        <p:spPr>
          <a:xfrm>
            <a:off x="2490150" y="1430675"/>
            <a:ext cx="7211700" cy="6465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IE" sz="3600" b="1" dirty="0">
                <a:solidFill>
                  <a:schemeClr val="lt1"/>
                </a:solidFill>
                <a:latin typeface="Times New Roman" panose="02020603050405020304" pitchFamily="18" charset="0"/>
                <a:ea typeface="Quattrocento Sans"/>
                <a:cs typeface="Times New Roman" panose="02020603050405020304" pitchFamily="18" charset="0"/>
                <a:sym typeface="Quattrocento Sans"/>
              </a:rPr>
              <a:t>FOR MORE INFORMATION</a:t>
            </a:r>
            <a:endParaRPr sz="3600" b="1" dirty="0">
              <a:solidFill>
                <a:schemeClr val="lt1"/>
              </a:solidFill>
              <a:latin typeface="Times New Roman" panose="02020603050405020304" pitchFamily="18" charset="0"/>
              <a:ea typeface="Quattrocento Sans"/>
              <a:cs typeface="Times New Roman" panose="02020603050405020304" pitchFamily="18" charset="0"/>
              <a:sym typeface="Quattrocento Sans"/>
            </a:endParaRPr>
          </a:p>
        </p:txBody>
      </p:sp>
      <p:sp>
        <p:nvSpPr>
          <p:cNvPr id="198" name="Google Shape;198;p10"/>
          <p:cNvSpPr/>
          <p:nvPr/>
        </p:nvSpPr>
        <p:spPr>
          <a:xfrm>
            <a:off x="0" y="6193737"/>
            <a:ext cx="2293620" cy="52593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400">
              <a:solidFill>
                <a:schemeClr val="lt1"/>
              </a:solidFill>
              <a:latin typeface="Calibri"/>
              <a:ea typeface="Calibri"/>
              <a:cs typeface="Calibri"/>
              <a:sym typeface="Calibri"/>
            </a:endParaRPr>
          </a:p>
        </p:txBody>
      </p:sp>
      <p:sp>
        <p:nvSpPr>
          <p:cNvPr id="199" name="Google Shape;199;p10"/>
          <p:cNvSpPr/>
          <p:nvPr/>
        </p:nvSpPr>
        <p:spPr>
          <a:xfrm>
            <a:off x="0" y="6193737"/>
            <a:ext cx="2293620" cy="52593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400">
              <a:solidFill>
                <a:schemeClr val="lt1"/>
              </a:solidFill>
              <a:latin typeface="Calibri"/>
              <a:ea typeface="Calibri"/>
              <a:cs typeface="Calibri"/>
              <a:sym typeface="Calibri"/>
            </a:endParaRPr>
          </a:p>
        </p:txBody>
      </p:sp>
      <p:pic>
        <p:nvPicPr>
          <p:cNvPr id="200" name="Google Shape;200;p10"/>
          <p:cNvPicPr preferRelativeResize="0"/>
          <p:nvPr/>
        </p:nvPicPr>
        <p:blipFill rotWithShape="1">
          <a:blip r:embed="rId5">
            <a:alphaModFix/>
          </a:blip>
          <a:srcRect/>
          <a:stretch/>
        </p:blipFill>
        <p:spPr>
          <a:xfrm>
            <a:off x="235341" y="6255161"/>
            <a:ext cx="1964299" cy="412100"/>
          </a:xfrm>
          <a:prstGeom prst="rect">
            <a:avLst/>
          </a:prstGeom>
          <a:noFill/>
          <a:ln>
            <a:noFill/>
          </a:ln>
        </p:spPr>
      </p:pic>
      <p:sp>
        <p:nvSpPr>
          <p:cNvPr id="201" name="Google Shape;201;p10"/>
          <p:cNvSpPr txBox="1"/>
          <p:nvPr/>
        </p:nvSpPr>
        <p:spPr>
          <a:xfrm>
            <a:off x="609600" y="2829946"/>
            <a:ext cx="10972800" cy="2646785"/>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None/>
            </a:pPr>
            <a:r>
              <a:rPr lang="en-IE" sz="2400" dirty="0">
                <a:solidFill>
                  <a:schemeClr val="lt1"/>
                </a:solidFill>
                <a:latin typeface="Times New Roman" panose="02020603050405020304" pitchFamily="18" charset="0"/>
                <a:cs typeface="Times New Roman" panose="02020603050405020304" pitchFamily="18" charset="0"/>
              </a:rPr>
              <a:t>To learn more about how to prepare yourself for pre-interview assessments and competitive interviews, visit </a:t>
            </a:r>
            <a:r>
              <a:rPr lang="en-IE" sz="2400" dirty="0" err="1">
                <a:solidFill>
                  <a:schemeClr val="lt1"/>
                </a:solidFill>
                <a:latin typeface="Times New Roman" panose="02020603050405020304" pitchFamily="18" charset="0"/>
                <a:cs typeface="Times New Roman" panose="02020603050405020304" pitchFamily="18" charset="0"/>
              </a:rPr>
              <a:t>Indeed.com</a:t>
            </a:r>
            <a:r>
              <a:rPr lang="en-IE" sz="2400" dirty="0">
                <a:solidFill>
                  <a:schemeClr val="lt1"/>
                </a:solidFill>
                <a:latin typeface="Times New Roman" panose="02020603050405020304" pitchFamily="18" charset="0"/>
                <a:cs typeface="Times New Roman" panose="02020603050405020304" pitchFamily="18" charset="0"/>
              </a:rPr>
              <a:t>. </a:t>
            </a:r>
          </a:p>
          <a:p>
            <a:pPr marL="0" lvl="0" indent="0" algn="ctr" rtl="0">
              <a:lnSpc>
                <a:spcPct val="115000"/>
              </a:lnSpc>
              <a:spcBef>
                <a:spcPts val="0"/>
              </a:spcBef>
              <a:spcAft>
                <a:spcPts val="0"/>
              </a:spcAft>
              <a:buNone/>
            </a:pPr>
            <a:endParaRPr lang="en-IE" sz="2400" dirty="0">
              <a:solidFill>
                <a:schemeClr val="lt1"/>
              </a:solidFill>
              <a:latin typeface="Times New Roman" panose="02020603050405020304" pitchFamily="18" charset="0"/>
              <a:cs typeface="Times New Roman" panose="02020603050405020304" pitchFamily="18" charset="0"/>
            </a:endParaRPr>
          </a:p>
          <a:p>
            <a:pPr marL="0" lvl="0" indent="0" algn="ctr" rtl="0">
              <a:lnSpc>
                <a:spcPct val="115000"/>
              </a:lnSpc>
              <a:spcBef>
                <a:spcPts val="0"/>
              </a:spcBef>
              <a:spcAft>
                <a:spcPts val="0"/>
              </a:spcAft>
              <a:buNone/>
            </a:pPr>
            <a:r>
              <a:rPr lang="en-US" sz="2400" u="sng"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hlinkClick r:id="rId6"/>
              </a:rPr>
              <a:t>https://ca.indeed.com/career-advice/interviewing/how-to-prepare-for-a-job-interview</a:t>
            </a:r>
            <a:endParaRPr lang="x-none"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lvl="0" algn="ctr">
              <a:lnSpc>
                <a:spcPct val="107000"/>
              </a:lnSpc>
              <a:spcAft>
                <a:spcPts val="800"/>
              </a:spcAft>
            </a:pPr>
            <a:r>
              <a:rPr lang="en-US" sz="2400" u="sng"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hlinkClick r:id="rId7"/>
              </a:rPr>
              <a:t>https://ca.indeed.com/career-advice/interviewing/interview-questions</a:t>
            </a:r>
            <a:endParaRPr lang="x-none"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lvl="0" indent="0" algn="l" rtl="0">
              <a:lnSpc>
                <a:spcPct val="115000"/>
              </a:lnSpc>
              <a:spcBef>
                <a:spcPts val="0"/>
              </a:spcBef>
              <a:spcAft>
                <a:spcPts val="0"/>
              </a:spcAft>
              <a:buNone/>
            </a:pPr>
            <a:endParaRPr sz="1500" dirty="0">
              <a:solidFill>
                <a:schemeClr val="dk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18"/>
          <p:cNvSpPr txBox="1"/>
          <p:nvPr/>
        </p:nvSpPr>
        <p:spPr>
          <a:xfrm>
            <a:off x="5185019" y="6117074"/>
            <a:ext cx="6771600" cy="55410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IE" sz="1000">
                <a:solidFill>
                  <a:schemeClr val="dk1"/>
                </a:solidFill>
                <a:latin typeface="Quattrocento Sans"/>
                <a:ea typeface="Quattrocento Sans"/>
                <a:cs typeface="Quattrocento Sans"/>
                <a:sym typeface="Quattrocento Sans"/>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 Project Number: 2021-1-SE01-KA220-VET-000032922</a:t>
            </a:r>
            <a:endParaRPr/>
          </a:p>
        </p:txBody>
      </p:sp>
      <p:pic>
        <p:nvPicPr>
          <p:cNvPr id="207" name="Google Shape;207;p18"/>
          <p:cNvPicPr preferRelativeResize="0"/>
          <p:nvPr/>
        </p:nvPicPr>
        <p:blipFill rotWithShape="1">
          <a:blip r:embed="rId3">
            <a:alphaModFix/>
          </a:blip>
          <a:srcRect/>
          <a:stretch/>
        </p:blipFill>
        <p:spPr>
          <a:xfrm>
            <a:off x="4191000" y="974011"/>
            <a:ext cx="3810001" cy="1899479"/>
          </a:xfrm>
          <a:prstGeom prst="rect">
            <a:avLst/>
          </a:prstGeom>
          <a:noFill/>
          <a:ln>
            <a:noFill/>
          </a:ln>
        </p:spPr>
      </p:pic>
      <p:sp>
        <p:nvSpPr>
          <p:cNvPr id="208" name="Google Shape;208;p18"/>
          <p:cNvSpPr/>
          <p:nvPr/>
        </p:nvSpPr>
        <p:spPr>
          <a:xfrm>
            <a:off x="10353554" y="57149"/>
            <a:ext cx="1838400" cy="7935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400">
              <a:solidFill>
                <a:schemeClr val="lt1"/>
              </a:solidFill>
              <a:latin typeface="Calibri"/>
              <a:ea typeface="Calibri"/>
              <a:cs typeface="Calibri"/>
              <a:sym typeface="Calibri"/>
            </a:endParaRPr>
          </a:p>
        </p:txBody>
      </p:sp>
      <p:sp>
        <p:nvSpPr>
          <p:cNvPr id="209" name="Google Shape;209;p18"/>
          <p:cNvSpPr/>
          <p:nvPr/>
        </p:nvSpPr>
        <p:spPr>
          <a:xfrm>
            <a:off x="10827521" y="138329"/>
            <a:ext cx="1364400" cy="3573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10" name="Google Shape;210;p18"/>
          <p:cNvPicPr preferRelativeResize="0"/>
          <p:nvPr/>
        </p:nvPicPr>
        <p:blipFill rotWithShape="1">
          <a:blip r:embed="rId4">
            <a:alphaModFix/>
          </a:blip>
          <a:srcRect/>
          <a:stretch/>
        </p:blipFill>
        <p:spPr>
          <a:xfrm>
            <a:off x="11002357" y="219532"/>
            <a:ext cx="1013549" cy="181798"/>
          </a:xfrm>
          <a:prstGeom prst="rect">
            <a:avLst/>
          </a:prstGeom>
          <a:noFill/>
          <a:ln>
            <a:noFill/>
          </a:ln>
        </p:spPr>
      </p:pic>
      <p:pic>
        <p:nvPicPr>
          <p:cNvPr id="211" name="Google Shape;211;p18"/>
          <p:cNvPicPr preferRelativeResize="0"/>
          <p:nvPr/>
        </p:nvPicPr>
        <p:blipFill rotWithShape="1">
          <a:blip r:embed="rId5">
            <a:alphaModFix/>
          </a:blip>
          <a:srcRect/>
          <a:stretch/>
        </p:blipFill>
        <p:spPr>
          <a:xfrm>
            <a:off x="2297323" y="3690456"/>
            <a:ext cx="7597357" cy="1609649"/>
          </a:xfrm>
          <a:prstGeom prst="rect">
            <a:avLst/>
          </a:prstGeom>
          <a:noFill/>
          <a:ln>
            <a:noFill/>
          </a:ln>
        </p:spPr>
      </p:pic>
      <p:pic>
        <p:nvPicPr>
          <p:cNvPr id="212" name="Google Shape;212;p18"/>
          <p:cNvPicPr preferRelativeResize="0"/>
          <p:nvPr/>
        </p:nvPicPr>
        <p:blipFill rotWithShape="1">
          <a:blip r:embed="rId6">
            <a:alphaModFix/>
          </a:blip>
          <a:srcRect/>
          <a:stretch/>
        </p:blipFill>
        <p:spPr>
          <a:xfrm>
            <a:off x="235341" y="6255161"/>
            <a:ext cx="1964297" cy="412100"/>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TotalTime>
  <Words>415</Words>
  <Application>Microsoft Office PowerPoint</Application>
  <PresentationFormat>Widescreen</PresentationFormat>
  <Paragraphs>50</Paragraphs>
  <Slides>9</Slides>
  <Notes>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9</vt:i4>
      </vt:variant>
    </vt:vector>
  </HeadingPairs>
  <TitlesOfParts>
    <vt:vector size="17" baseType="lpstr">
      <vt:lpstr>Arial</vt:lpstr>
      <vt:lpstr>Symbol</vt:lpstr>
      <vt:lpstr>Quattrocento Sans</vt:lpstr>
      <vt:lpstr>Fjalla One</vt:lpstr>
      <vt:lpstr>Times</vt:lpstr>
      <vt:lpstr>Calibri</vt:lpstr>
      <vt:lpstr>Times New Roman</vt:lpstr>
      <vt:lpstr>Office Theme</vt:lpstr>
      <vt:lpstr>PowerPoint Presentation</vt:lpstr>
      <vt:lpstr>PowerPoint Presentation</vt:lpstr>
      <vt:lpstr>PowerPoint Presentation</vt:lpstr>
      <vt:lpstr>PowerPoint Presentation</vt:lpstr>
      <vt:lpstr>HOW TO PREPARE YOURSELF FOR A COMPETITIVE JOB INTERVIEW?</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Gary</dc:creator>
  <cp:lastModifiedBy>Microsoft account</cp:lastModifiedBy>
  <cp:revision>2</cp:revision>
  <dcterms:created xsi:type="dcterms:W3CDTF">2021-04-20T08:47:25Z</dcterms:created>
  <dcterms:modified xsi:type="dcterms:W3CDTF">2023-04-11T11:23:56Z</dcterms:modified>
</cp:coreProperties>
</file>