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61" r:id="rId5"/>
    <p:sldId id="259" r:id="rId6"/>
    <p:sldId id="260" r:id="rId7"/>
    <p:sldId id="262" r:id="rId8"/>
    <p:sldId id="265" r:id="rId9"/>
    <p:sldId id="266" r:id="rId10"/>
  </p:sldIdLst>
  <p:sldSz cx="12192000" cy="6858000"/>
  <p:notesSz cx="6858000" cy="9144000"/>
  <p:embeddedFontLst>
    <p:embeddedFont>
      <p:font typeface="Quattrocento Sans" panose="020B0604020202020204" charset="0"/>
      <p:regular r:id="rId12"/>
      <p:bold r:id="rId13"/>
      <p:italic r:id="rId14"/>
      <p:boldItalic r:id="rId15"/>
    </p:embeddedFont>
    <p:embeddedFont>
      <p:font typeface="Fjalla One" panose="020B0604020202020204" charset="0"/>
      <p:regular r:id="rId16"/>
    </p:embeddedFont>
    <p:embeddedFont>
      <p:font typeface="Times" panose="02020603050405020304" pitchFamily="18"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LEBn4mJNOsnra/DsUpYweH+Rj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03"/>
    <p:restoredTop sz="94637"/>
  </p:normalViewPr>
  <p:slideViewPr>
    <p:cSldViewPr snapToGrid="0">
      <p:cViewPr varScale="1">
        <p:scale>
          <a:sx n="84" d="100"/>
          <a:sy n="84" d="100"/>
        </p:scale>
        <p:origin x="69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684347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0813527"/>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7208219"/>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9744527"/>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1400724"/>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1756951"/>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777577"/>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588716"/>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7044616"/>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4667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ca.indeed.com/career-advice/interviewing/interview-ques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ca.indeed.com/career-advice/interviewing/how-to-prepare-for-a-job-interview" TargetMode="External"/><Relationship Id="rId5" Type="http://schemas.openxmlformats.org/officeDocument/2006/relationships/image" Target="../media/image1.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137563" y="1511209"/>
            <a:ext cx="7916873" cy="3835582"/>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a:solidFill>
                  <a:schemeClr val="lt1"/>
                </a:solidFill>
                <a:latin typeface="Quattrocento Sans"/>
                <a:ea typeface="Quattrocento Sans"/>
                <a:cs typeface="Quattrocento Sans"/>
                <a:sym typeface="Quattrocento Sans"/>
              </a:rPr>
              <a:t>Hdbchdcbhwdcbdwhc wdhbc hwdc hd chc hc hc hc hd chdc condhdclhwdbcdhbcw</a:t>
            </a:r>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dirty="0"/>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dirty="0"/>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3" name="Google Shape;103;p2"/>
          <p:cNvSpPr txBox="1"/>
          <p:nvPr/>
        </p:nvSpPr>
        <p:spPr>
          <a:xfrm>
            <a:off x="648997" y="553428"/>
            <a:ext cx="10974511" cy="18466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3600" b="1" u="sng" dirty="0">
                <a:latin typeface="Times New Roman" panose="02020603050405020304" pitchFamily="18" charset="0"/>
                <a:ea typeface="Calibri"/>
                <a:cs typeface="Times New Roman" panose="02020603050405020304" pitchFamily="18" charset="0"/>
                <a:sym typeface="Calibri"/>
              </a:rPr>
              <a:t>ΔΕΞΙΌΤΗΤΕΣ ΓΙΑ ΑΝΑΖΉΤΗΣΗ ΕΡΓΑΣΊΑΣ ΕΞ ΑΠΟΣΤΆΣΕΩΣ</a:t>
            </a:r>
            <a:endParaRPr lang="pl-PL" sz="2300" b="1" i="1" u="sng" dirty="0">
              <a:latin typeface="Calibri"/>
              <a:ea typeface="Calibri"/>
              <a:cs typeface="Calibri"/>
              <a:sym typeface="Calibri"/>
            </a:endParaRPr>
          </a:p>
          <a:p>
            <a:pPr marL="0" lvl="0" indent="0" algn="l" rtl="0">
              <a:spcBef>
                <a:spcPts val="0"/>
              </a:spcBef>
              <a:spcAft>
                <a:spcPts val="0"/>
              </a:spcAft>
              <a:buNone/>
            </a:pPr>
            <a:r>
              <a:rPr lang="pl-PL" sz="3600" b="1" i="1" dirty="0">
                <a:latin typeface="Times New Roman" panose="02020603050405020304" pitchFamily="18" charset="0"/>
                <a:ea typeface="Calibri"/>
                <a:cs typeface="Times New Roman" panose="02020603050405020304" pitchFamily="18" charset="0"/>
                <a:sym typeface="Calibri"/>
              </a:rPr>
              <a:t>ΠΡΟΕΤΟΙΜΑΣΊΑ ΓΙΑ ΑΞΙΟΛΟΓΉΣΕΙΣ ΠΡΙΝ ΑΠΌ ΤΙΣ ΣΥΝΕΝΤΕΎΞΕΙΣ ΚΑΙ ΑΝΤΑΓΩΝΙΣΤΙΚΈΣ ΣΥΝΕΝΤΕΎΞΕΙΣ</a:t>
            </a:r>
            <a:endParaRPr lang="pl-PL" sz="3600" b="1" dirty="0">
              <a:latin typeface="Times New Roman" panose="02020603050405020304" pitchFamily="18" charset="0"/>
              <a:ea typeface="Calibri"/>
              <a:cs typeface="Times New Roman" panose="02020603050405020304" pitchFamily="18" charset="0"/>
              <a:sym typeface="Calibri"/>
            </a:endParaRPr>
          </a:p>
        </p:txBody>
      </p:sp>
      <p:sp>
        <p:nvSpPr>
          <p:cNvPr id="104" name="Google Shape;104;p2"/>
          <p:cNvSpPr txBox="1"/>
          <p:nvPr/>
        </p:nvSpPr>
        <p:spPr>
          <a:xfrm>
            <a:off x="1566391" y="3260167"/>
            <a:ext cx="6528464" cy="905100"/>
          </a:xfrm>
          <a:prstGeom prst="rect">
            <a:avLst/>
          </a:prstGeom>
          <a:noFill/>
          <a:ln>
            <a:noFill/>
          </a:ln>
        </p:spPr>
        <p:txBody>
          <a:bodyPr spcFirstLastPara="1" wrap="square" lIns="91425" tIns="91425" rIns="91425" bIns="91425" anchor="t" anchorCtr="0">
            <a:noAutofit/>
          </a:bodyPr>
          <a:lstStyle/>
          <a:p>
            <a:pPr marL="36830">
              <a:lnSpc>
                <a:spcPct val="107000"/>
              </a:lnSpc>
              <a:tabLst>
                <a:tab pos="1980565" algn="l"/>
                <a:tab pos="5581015" algn="l"/>
              </a:tabLst>
            </a:pPr>
            <a:r>
              <a:rPr lang="en-US" sz="2400" b="1" i="1" kern="0" dirty="0">
                <a:solidFill>
                  <a:srgbClr val="FF0000"/>
                </a:solidFill>
                <a:effectLst/>
                <a:latin typeface="Times" pitchFamily="2" charset="0"/>
                <a:ea typeface="Calibri" panose="020F0502020204030204" pitchFamily="34" charset="0"/>
                <a:cs typeface="Arial" panose="020B0604020202020204" pitchFamily="34" charset="0"/>
              </a:rPr>
              <a:t>Τα εμπόδια είναι εκείνα τα τρομακτικά πράγματα που βλέπεις όταν παίρνεις τα μάτια σου από τον στόχο σου".</a:t>
            </a:r>
          </a:p>
          <a:p>
            <a:pPr marL="36830">
              <a:lnSpc>
                <a:spcPct val="107000"/>
              </a:lnSpc>
              <a:tabLst>
                <a:tab pos="1980565" algn="l"/>
                <a:tab pos="5581015" algn="l"/>
              </a:tabLst>
            </a:pPr>
            <a:endParaRPr lang="x-none" sz="2400" b="1" kern="0" dirty="0">
              <a:solidFill>
                <a:srgbClr val="1B3C65"/>
              </a:solidFill>
              <a:effectLst/>
              <a:latin typeface="Calibri" panose="020F0502020204030204" pitchFamily="34" charset="0"/>
              <a:ea typeface="Calibri" panose="020F0502020204030204" pitchFamily="34" charset="0"/>
            </a:endParaRPr>
          </a:p>
          <a:p>
            <a:r>
              <a:rPr lang="en-US" sz="24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Χένρι </a:t>
            </a:r>
            <a:r>
              <a:rPr lang="x-none" sz="2400" b="1" dirty="0">
                <a:effectLst/>
                <a:latin typeface="Times New Roman" panose="02020603050405020304" pitchFamily="18" charset="0"/>
                <a:cs typeface="Times New Roman" panose="02020603050405020304" pitchFamily="18" charset="0"/>
              </a:rPr>
              <a:t>Φορντ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12" name="Google Shape;112;p3"/>
          <p:cNvSpPr/>
          <p:nvPr/>
        </p:nvSpPr>
        <p:spPr>
          <a:xfrm>
            <a:off x="2293620" y="1257622"/>
            <a:ext cx="7664221"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2145780" y="1573812"/>
            <a:ext cx="7900439"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2800" b="1" dirty="0">
                <a:solidFill>
                  <a:srgbClr val="BE1522"/>
                </a:solidFill>
                <a:latin typeface="Times New Roman" panose="02020603050405020304" pitchFamily="18" charset="0"/>
                <a:ea typeface="Quattrocento Sans"/>
                <a:cs typeface="Times New Roman" panose="02020603050405020304" pitchFamily="18" charset="0"/>
                <a:sym typeface="Quattrocento Sans"/>
              </a:rPr>
              <a:t>ΤΙ ΕΊΝΑΙ Η ΑΞΙΟΛΌΓΗΣΗ ΠΡΙΝ ΑΠΌ ΤΗ ΣΥΝΈΝΤΕΥΞΗ;</a:t>
            </a:r>
            <a:endParaRPr sz="2800" b="1" dirty="0">
              <a:solidFill>
                <a:srgbClr val="BE1522"/>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14" name="Google Shape;114;p3"/>
          <p:cNvSpPr txBox="1"/>
          <p:nvPr/>
        </p:nvSpPr>
        <p:spPr>
          <a:xfrm>
            <a:off x="2367386" y="2229286"/>
            <a:ext cx="7516687" cy="2500131"/>
          </a:xfrm>
          <a:prstGeom prst="rect">
            <a:avLst/>
          </a:prstGeom>
          <a:noFill/>
          <a:ln>
            <a:noFill/>
          </a:ln>
        </p:spPr>
        <p:txBody>
          <a:bodyPr spcFirstLastPara="1" wrap="square" lIns="91425" tIns="45700" rIns="91425" bIns="45700" anchor="t" anchorCtr="0">
            <a:spAutoFit/>
          </a:bodyPr>
          <a:lstStyle/>
          <a:p>
            <a:pPr marL="38100" algn="ctr">
              <a:lnSpc>
                <a:spcPct val="107000"/>
              </a:lnSpc>
            </a:pPr>
            <a:r>
              <a:rPr lang="en-US" sz="20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Η πρόσληψη προσωπικού χρησιμοποιεί πολλές μεθόδους για να προσπαθήσει να προβλέψει την ικανότητα ενός υποψηφίου να ανταποκριθεί στην εργασία. Οι αξιολογήσεις εργασίας είναι εργαλεία που συνήθως σκιαγραφούν την προσωπικότητα, τη συμπεριφορά και τις ικανότητες ενός ατόμου. </a:t>
            </a:r>
            <a:endParaRPr lang="x-none" sz="2000" b="1"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 algn="ctr">
              <a:lnSpc>
                <a:spcPct val="107000"/>
              </a:lnSpc>
            </a:pPr>
            <a:r>
              <a:rPr lang="en-US" sz="20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x-none" sz="2000" b="1"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Τα τεστ πριν από τη συνέντευξη ωφελούν τους εργοδότες, τους υποψηφίους και την εταιρεία, καθώς επιταχύνουν τις προσλήψεις και αυξάνουν την πιθανότητα να επιτύχουν οι νέοι υπάλληλοι στους ρόλους τους.</a:t>
            </a:r>
            <a:endParaRPr lang="x-none"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3217"/>
            <a:ext cx="12192000" cy="6858000"/>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4" name="TextBox 3">
            <a:extLst>
              <a:ext uri="{FF2B5EF4-FFF2-40B4-BE49-F238E27FC236}">
                <a16:creationId xmlns:a16="http://schemas.microsoft.com/office/drawing/2014/main" id="{5217C9FD-A645-4011-7984-B8188A26BFEF}"/>
              </a:ext>
            </a:extLst>
          </p:cNvPr>
          <p:cNvSpPr txBox="1"/>
          <p:nvPr/>
        </p:nvSpPr>
        <p:spPr>
          <a:xfrm>
            <a:off x="1146810" y="1454277"/>
            <a:ext cx="9829800" cy="3749424"/>
          </a:xfrm>
          <a:prstGeom prst="rect">
            <a:avLst/>
          </a:prstGeom>
          <a:noFill/>
        </p:spPr>
        <p:txBody>
          <a:bodyPr wrap="square">
            <a:spAutoFit/>
          </a:bodyPr>
          <a:lstStyle/>
          <a:p>
            <a:pPr marL="38100" algn="just">
              <a:lnSpc>
                <a:spcPct val="107000"/>
              </a:lnSpc>
            </a:pPr>
            <a:r>
              <a:rPr lang="en-US" sz="2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Οι αξιολογήσεις πριν από τη συνέντευξη μπορούν να ομαδοποιηθούν σε πέντε κατηγορίες ανάλογα με το πού εντάσσονται στο φάσμα σκληρών και μαλακών δεξιοτήτων:</a:t>
            </a:r>
          </a:p>
          <a:p>
            <a:pPr marL="38100" algn="just">
              <a:lnSpc>
                <a:spcPct val="107000"/>
              </a:lnSpc>
            </a:pPr>
            <a:endParaRPr lang="x-none" sz="2800"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Δοκιμασίες σκληρών δεξιοτήτων</a:t>
            </a:r>
            <a:endParaRPr lang="x-none" sz="2800"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Δοκιμές δειγμάτων εργασίας</a:t>
            </a:r>
            <a:endParaRPr lang="x-none" sz="2800"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Η αξιολόγηση της συνέντευξης</a:t>
            </a:r>
            <a:endParaRPr lang="x-none" sz="2800"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Δοκιμασίες γνωστικών ικανοτήτων</a:t>
            </a:r>
            <a:endParaRPr lang="x-none" sz="2800"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Τεστ προσωπικότητας</a:t>
            </a:r>
            <a:endParaRPr lang="x-none" sz="2800"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2458732" y="1674231"/>
            <a:ext cx="8898085" cy="491738"/>
          </a:xfrm>
          <a:prstGeom prst="rect">
            <a:avLst/>
          </a:prstGeom>
          <a:noFill/>
          <a:ln>
            <a:noFill/>
          </a:ln>
        </p:spPr>
        <p:txBody>
          <a:bodyPr spcFirstLastPara="1" wrap="square" lIns="91425" tIns="45700" rIns="91425" bIns="45700" anchor="ctr" anchorCtr="0">
            <a:noAutofit/>
          </a:bodyPr>
          <a:lstStyle/>
          <a:p>
            <a:pPr marL="38100">
              <a:lnSpc>
                <a:spcPct val="107000"/>
              </a:lnSpc>
            </a:pPr>
            <a:r>
              <a:rPr lang="en-US" sz="3600" b="1" kern="0" dirty="0">
                <a:solidFill>
                  <a:srgbClr val="7030A0"/>
                </a:solidFill>
                <a:effectLst/>
                <a:latin typeface="Times New Roman" panose="02020603050405020304" pitchFamily="18" charset="0"/>
                <a:ea typeface="Calibri" panose="020F0502020204030204" pitchFamily="34" charset="0"/>
              </a:rPr>
              <a:t>ΠΏΣ ΝΑ ΠΡΟΕΤΟΙΜΑΣΤΕΊΤΕ ΓΙΑ ΜΙΑ ΑΝΤΑΓΩΝΙΣΤΙΚΉ ΣΥΝΈΝΤΕΥΞΗ ΕΡΓΑΣΊΑΣ;</a:t>
            </a:r>
            <a:endParaRPr lang="x-none" sz="3600" b="1" kern="0" dirty="0">
              <a:solidFill>
                <a:srgbClr val="7030A0"/>
              </a:solidFill>
              <a:effectLst/>
              <a:latin typeface="Calibri" panose="020F0502020204030204" pitchFamily="34" charset="0"/>
              <a:ea typeface="Calibri" panose="020F0502020204030204" pitchFamily="34" charset="0"/>
            </a:endParaRPr>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3" name="TextBox 2">
            <a:extLst>
              <a:ext uri="{FF2B5EF4-FFF2-40B4-BE49-F238E27FC236}">
                <a16:creationId xmlns:a16="http://schemas.microsoft.com/office/drawing/2014/main" id="{B0EAFEB6-ED66-2826-0109-F6F6925D3BDE}"/>
              </a:ext>
            </a:extLst>
          </p:cNvPr>
          <p:cNvSpPr txBox="1"/>
          <p:nvPr/>
        </p:nvSpPr>
        <p:spPr>
          <a:xfrm>
            <a:off x="2832921" y="2873323"/>
            <a:ext cx="8898085" cy="2744982"/>
          </a:xfrm>
          <a:prstGeom prst="rect">
            <a:avLst/>
          </a:prstGeom>
          <a:noFill/>
        </p:spPr>
        <p:txBody>
          <a:bodyPr wrap="square">
            <a:spAutoFit/>
          </a:bodyPr>
          <a:lstStyle/>
          <a:p>
            <a:pPr marL="342900" lvl="0" indent="-342900">
              <a:lnSpc>
                <a:spcPct val="107000"/>
              </a:lnSpc>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Επανεξετάστε προσεκτικά την περιγραφή της θέσης εργασίας</a:t>
            </a:r>
            <a:endParaRPr lang="x-none"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Γνωρίστε την εταιρεία και το ρόλο της (για παράδειγμα, τα προϊόντα ή τις υπηρεσίες της εταιρείας).</a:t>
            </a:r>
            <a:endParaRPr lang="x-none"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Γράψτε τα πλεονεκτήματα και τα μειονεκτήματα για την υποβολή αίτησης για τη θέση αυτή</a:t>
            </a:r>
            <a:endParaRPr lang="x-none"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Κατανοήστε τα κίνητρά σας</a:t>
            </a:r>
            <a:endParaRPr lang="x-none"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Προετοιμάστε απαντήσεις σε συνήθεις ερωτήσεις συνέντευξης</a:t>
            </a:r>
            <a:endParaRPr lang="x-none"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Κατανοήστε τη σημασία της γλώσσας του σώματος και του τόνου της φωνής</a:t>
            </a:r>
            <a:endParaRPr lang="x-none"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Κάντε τις σωστές ερωτήσεις</a:t>
            </a:r>
            <a:endParaRPr lang="x-none"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Εξάσκηση με τη χρήση εικονικών συνεντεύξεων</a:t>
            </a:r>
            <a:endParaRPr lang="x-none"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Αναθεωρήστε το βιογραφικό σας </a:t>
            </a:r>
            <a:endParaRPr lang="x-none" sz="1800" dirty="0">
              <a:solidFill>
                <a:srgbClr val="0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6.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pic>
        <p:nvPicPr>
          <p:cNvPr id="2" name="Google Shape;131;p4">
            <a:extLst>
              <a:ext uri="{FF2B5EF4-FFF2-40B4-BE49-F238E27FC236}">
                <a16:creationId xmlns:a16="http://schemas.microsoft.com/office/drawing/2014/main" id="{AAFE48DC-F175-2A60-F6AD-E8C768E1E9DB}"/>
              </a:ext>
            </a:extLst>
          </p:cNvPr>
          <p:cNvPicPr preferRelativeResize="0"/>
          <p:nvPr/>
        </p:nvPicPr>
        <p:blipFill rotWithShape="1">
          <a:blip r:embed="rId5">
            <a:alphaModFix/>
          </a:blip>
          <a:srcRect t="1926"/>
          <a:stretch/>
        </p:blipFill>
        <p:spPr>
          <a:xfrm>
            <a:off x="10086263" y="0"/>
            <a:ext cx="897978" cy="5824800"/>
          </a:xfrm>
          <a:prstGeom prst="rect">
            <a:avLst/>
          </a:prstGeom>
          <a:noFill/>
          <a:ln>
            <a:noFill/>
          </a:ln>
        </p:spPr>
      </p:pic>
      <p:sp>
        <p:nvSpPr>
          <p:cNvPr id="4" name="TextBox 3">
            <a:extLst>
              <a:ext uri="{FF2B5EF4-FFF2-40B4-BE49-F238E27FC236}">
                <a16:creationId xmlns:a16="http://schemas.microsoft.com/office/drawing/2014/main" id="{5949251E-B3CA-8F90-569D-5FBC28B06251}"/>
              </a:ext>
            </a:extLst>
          </p:cNvPr>
          <p:cNvSpPr txBox="1"/>
          <p:nvPr/>
        </p:nvSpPr>
        <p:spPr>
          <a:xfrm>
            <a:off x="1608945" y="3580616"/>
            <a:ext cx="7977594" cy="961417"/>
          </a:xfrm>
          <a:prstGeom prst="rect">
            <a:avLst/>
          </a:prstGeom>
          <a:noFill/>
        </p:spPr>
        <p:txBody>
          <a:bodyPr wrap="square">
            <a:spAutoFit/>
          </a:bodyPr>
          <a:lstStyle/>
          <a:p>
            <a:pPr marL="38100" algn="r">
              <a:lnSpc>
                <a:spcPct val="107000"/>
              </a:lnSpc>
            </a:pPr>
            <a:r>
              <a:rPr lang="en-US" sz="1800" kern="0" dirty="0">
                <a:solidFill>
                  <a:srgbClr val="000000"/>
                </a:solidFill>
                <a:effectLst/>
                <a:latin typeface="Times New Roman" panose="02020603050405020304" pitchFamily="18" charset="0"/>
                <a:ea typeface="Calibri" panose="020F0502020204030204" pitchFamily="34" charset="0"/>
              </a:rPr>
              <a:t>Οι ερωτήσεις συνέντευξης βοηθούν τους υπεύθυνους προσλήψεων να αξιολογήσουν αν ένας υποψήφιος είναι κατάλληλος για μια συγκεκριμένη θέση εργασίας. Συχνά οι ερωτήσεις συνέντευξης επαναλαμβάνονται- ως εκ τούτου, συνιστάται να διαβάσετε έναν κατάλογο με τις συχνότερες ερωτήσεις που υποβάλλονται κατά τη διάρκεια μιας συνέντευξης</a:t>
            </a:r>
            <a:endParaRPr lang="x-none" dirty="0">
              <a:solidFill>
                <a:srgbClr val="2D2D2D"/>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22F8CCE-6D17-8CDF-BD19-E8619464B8A2}"/>
              </a:ext>
            </a:extLst>
          </p:cNvPr>
          <p:cNvSpPr txBox="1"/>
          <p:nvPr/>
        </p:nvSpPr>
        <p:spPr>
          <a:xfrm>
            <a:off x="1608945" y="2028772"/>
            <a:ext cx="7977594" cy="1248612"/>
          </a:xfrm>
          <a:prstGeom prst="rect">
            <a:avLst/>
          </a:prstGeom>
          <a:noFill/>
        </p:spPr>
        <p:txBody>
          <a:bodyPr wrap="square">
            <a:spAutoFit/>
          </a:bodyPr>
          <a:lstStyle/>
          <a:p>
            <a:pPr marL="38100" algn="r">
              <a:lnSpc>
                <a:spcPct val="107000"/>
              </a:lnSpc>
            </a:pPr>
            <a:r>
              <a:rPr lang="en-US" sz="3600" b="1" kern="0" dirty="0">
                <a:solidFill>
                  <a:srgbClr val="C00000"/>
                </a:solidFill>
                <a:effectLst/>
                <a:latin typeface="Times New Roman" panose="02020603050405020304" pitchFamily="18" charset="0"/>
                <a:ea typeface="Calibri" panose="020F0502020204030204" pitchFamily="34" charset="0"/>
              </a:rPr>
              <a:t>ΠΟΙΕΣ ΕΊΝΑΙ ΟΙ ΠΙΟ ΣΥΝΗΘΙΣΜΈΝΕΣ ΕΡΩΤΉΣΕΙΣ ΣΥΝΈΝΤΕΥΞΗΣ;</a:t>
            </a:r>
            <a:endParaRPr lang="x-none" sz="3600" b="1" kern="0" dirty="0">
              <a:solidFill>
                <a:srgbClr val="C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7.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5" name="TextBox 4">
            <a:extLst>
              <a:ext uri="{FF2B5EF4-FFF2-40B4-BE49-F238E27FC236}">
                <a16:creationId xmlns:a16="http://schemas.microsoft.com/office/drawing/2014/main" id="{773A4362-10F3-ADE1-B2F2-F9C00965CFCB}"/>
              </a:ext>
            </a:extLst>
          </p:cNvPr>
          <p:cNvSpPr txBox="1"/>
          <p:nvPr/>
        </p:nvSpPr>
        <p:spPr>
          <a:xfrm>
            <a:off x="1429187" y="1841861"/>
            <a:ext cx="7116936" cy="3698577"/>
          </a:xfrm>
          <a:prstGeom prst="rect">
            <a:avLst/>
          </a:prstGeom>
          <a:noFill/>
        </p:spPr>
        <p:txBody>
          <a:bodyPr wrap="square">
            <a:spAutoFit/>
          </a:bodyPr>
          <a:lstStyle/>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Πώς θα περιγράφατε τον εαυτό σας;</a:t>
            </a:r>
            <a:endParaRPr lang="x-none"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Γιατί θέλετε να εργαστείτε εδώ;</a:t>
            </a:r>
            <a:endParaRPr lang="x-none"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Τι σας κινητοποιεί;</a:t>
            </a:r>
            <a:endParaRPr lang="x-none"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Ποια είναι τα μεγαλύτερα πλεονεκτήματά σας;</a:t>
            </a:r>
            <a:endParaRPr lang="x-none"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Ποιες είναι οι αδυναμίες σας;</a:t>
            </a:r>
            <a:endParaRPr lang="x-none"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Ποιοι είναι οι στόχοι σας για το μέλλον;</a:t>
            </a:r>
            <a:endParaRPr lang="x-none"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Πού βλέπετε τον εαυτό σας σε πέντε χρόνια;</a:t>
            </a:r>
            <a:endParaRPr lang="x-none"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Ποιο είναι το προσδοκώμενο μισθολογικό σας εύρος;</a:t>
            </a:r>
            <a:endParaRPr lang="x-none"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Γιατί πρέπει να σας προσλάβουμε;</a:t>
            </a:r>
            <a:endParaRPr lang="x-none"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Πώς διαχειρίζεστε το άγχος;</a:t>
            </a:r>
            <a:endParaRPr lang="x-none"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Ποιο είναι το μεγαλύτερο επίτευγμά σας;</a:t>
            </a:r>
            <a:endParaRPr lang="x-none" sz="2000" dirty="0">
              <a:solidFill>
                <a:srgbClr val="000000"/>
              </a:solidFill>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D34E226D-3EE3-206C-B1B2-83B55B37C189}"/>
              </a:ext>
            </a:extLst>
          </p:cNvPr>
          <p:cNvSpPr txBox="1"/>
          <p:nvPr/>
        </p:nvSpPr>
        <p:spPr>
          <a:xfrm>
            <a:off x="796141" y="970737"/>
            <a:ext cx="9842551" cy="552972"/>
          </a:xfrm>
          <a:prstGeom prst="rect">
            <a:avLst/>
          </a:prstGeom>
          <a:noFill/>
        </p:spPr>
        <p:txBody>
          <a:bodyPr wrap="square">
            <a:spAutoFit/>
          </a:bodyPr>
          <a:lstStyle/>
          <a:p>
            <a:pPr marL="38100">
              <a:lnSpc>
                <a:spcPct val="107000"/>
              </a:lnSpc>
            </a:pPr>
            <a:r>
              <a:rPr lang="x-none"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ΔΗΜΟΦΙΛΕΊΣ ΕΡΩΤΉΣΕΙΣ ΣΥΝΈΝΤΕΥΞΗΣ:</a:t>
            </a:r>
            <a:endParaRPr lang="x-none" sz="3000" b="1"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3"/>
          <a:stretch/>
        </p:blipFill>
        <p:spPr>
          <a:xfrm>
            <a:off x="127" y="0"/>
            <a:ext cx="12191746" cy="6858000"/>
          </a:xfrm>
          <a:prstGeom prst="rect">
            <a:avLst/>
          </a:prstGeom>
          <a:solidFill>
            <a:srgbClr val="BE1522"/>
          </a:solidFill>
          <a:ln>
            <a:noFill/>
          </a:ln>
        </p:spPr>
      </p:pic>
      <p:sp>
        <p:nvSpPr>
          <p:cNvPr id="197" name="Google Shape;197;p10"/>
          <p:cNvSpPr txBox="1"/>
          <p:nvPr/>
        </p:nvSpPr>
        <p:spPr>
          <a:xfrm>
            <a:off x="2490150" y="1430675"/>
            <a:ext cx="7211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3600" b="1" dirty="0">
                <a:solidFill>
                  <a:schemeClr val="lt1"/>
                </a:solidFill>
                <a:latin typeface="Times New Roman" panose="02020603050405020304" pitchFamily="18" charset="0"/>
                <a:ea typeface="Quattrocento Sans"/>
                <a:cs typeface="Times New Roman" panose="02020603050405020304" pitchFamily="18" charset="0"/>
                <a:sym typeface="Quattrocento Sans"/>
              </a:rPr>
              <a:t>ΓΙΑ ΠΕΡΙΣΣΌΤΕΡΕΣ ΠΛΗΡΟΦΟΡΊΕΣ</a:t>
            </a:r>
            <a:endParaRPr sz="3600" b="1" dirty="0">
              <a:solidFill>
                <a:schemeClr val="lt1"/>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609600" y="2829946"/>
            <a:ext cx="10972800" cy="264678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IE" sz="2400" dirty="0">
                <a:solidFill>
                  <a:schemeClr val="lt1"/>
                </a:solidFill>
                <a:latin typeface="Times New Roman" panose="02020603050405020304" pitchFamily="18" charset="0"/>
                <a:cs typeface="Times New Roman" panose="02020603050405020304" pitchFamily="18" charset="0"/>
              </a:rPr>
              <a:t>Για να μάθετε περισσότερα σχετικά με το πώς να προετοιμαστείτε για τις αξιολογήσεις πριν από τις συνεντεύξεις και τις ανταγωνιστικές συνεντεύξεις, επισκεφθείτε </a:t>
            </a:r>
            <a:r>
              <a:rPr lang="en-IE" sz="2400" dirty="0" err="1">
                <a:solidFill>
                  <a:schemeClr val="lt1"/>
                </a:solidFill>
                <a:latin typeface="Times New Roman" panose="02020603050405020304" pitchFamily="18" charset="0"/>
                <a:cs typeface="Times New Roman" panose="02020603050405020304" pitchFamily="18" charset="0"/>
              </a:rPr>
              <a:t>την ιστοσελίδα Indeed.com</a:t>
            </a:r>
            <a:r>
              <a:rPr lang="en-IE" sz="2400" dirty="0">
                <a:solidFill>
                  <a:schemeClr val="lt1"/>
                </a:solidFill>
                <a:latin typeface="Times New Roman" panose="02020603050405020304" pitchFamily="18" charset="0"/>
                <a:cs typeface="Times New Roman" panose="02020603050405020304" pitchFamily="18" charset="0"/>
              </a:rPr>
              <a:t>. </a:t>
            </a:r>
          </a:p>
          <a:p>
            <a:pPr marL="0" lvl="0" indent="0" algn="ctr" rtl="0">
              <a:lnSpc>
                <a:spcPct val="115000"/>
              </a:lnSpc>
              <a:spcBef>
                <a:spcPts val="0"/>
              </a:spcBef>
              <a:spcAft>
                <a:spcPts val="0"/>
              </a:spcAft>
              <a:buNone/>
            </a:pPr>
            <a:endParaRPr lang="en-IE" sz="2400" dirty="0">
              <a:solidFill>
                <a:schemeClr val="lt1"/>
              </a:solidFill>
              <a:latin typeface="Times New Roman" panose="02020603050405020304" pitchFamily="18" charset="0"/>
              <a:cs typeface="Times New Roman" panose="02020603050405020304" pitchFamily="18" charset="0"/>
            </a:endParaRPr>
          </a:p>
          <a:p>
            <a:pPr marL="0" lvl="0" indent="0" algn="ctr" rtl="0">
              <a:lnSpc>
                <a:spcPct val="115000"/>
              </a:lnSpc>
              <a:spcBef>
                <a:spcPts val="0"/>
              </a:spcBef>
              <a:spcAft>
                <a:spcPts val="0"/>
              </a:spcAft>
              <a:buNone/>
            </a:pPr>
            <a:r>
              <a:rPr lang="en-US"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https://ca.indeed.com/career-advice/interviewing/how-to-prepare-for-a-job-interview</a:t>
            </a:r>
            <a:endParaRPr lang="x-none"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spcAft>
                <a:spcPts val="800"/>
              </a:spcAft>
            </a:pPr>
            <a:r>
              <a:rPr lang="en-US"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https://ca.indeed.com/career-advice/interviewing/interview-questions</a:t>
            </a:r>
            <a:endParaRPr lang="x-none"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0"/>
              </a:spcAft>
              <a:buNone/>
            </a:pPr>
            <a:endParaRPr sz="150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1000">
                <a:solidFill>
                  <a:schemeClr val="dk1"/>
                </a:solidFill>
                <a:latin typeface="Quattrocento Sans"/>
                <a:ea typeface="Quattrocento Sans"/>
                <a:cs typeface="Quattrocento Sans"/>
                <a:sym typeface="Quattrocento Sans"/>
              </a:rPr>
              <a:t>"Η υποστήριξη της Ευρωπαϊκής Επιτροπής για την παραγωγή της παρούσας δημοσίευσης δεν συνιστά έγκριση του περιεχομένου της,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2021-1-SE01-KA220-VET-000032922</a:t>
            </a:r>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TotalTime>13</ap:TotalTime>
  <ap:Words>415</ap:Words>
  <ap:Application>Microsoft Office PowerPoint</ap:Application>
  <ap:PresentationFormat>Widescreen</ap:PresentationFormat>
  <ap:Paragraphs>50</ap:Paragraphs>
  <ap:Slides>9</ap:Slides>
  <ap:Notes>9</ap:Notes>
  <ap:HiddenSlides>0</ap:HiddenSlides>
  <ap:MMClips>0</ap:MMClips>
  <ap:ScaleCrop>false</ap:ScaleCrop>
  <ap:HeadingPairs>
    <vt:vector baseType="variant" size="6">
      <vt:variant>
        <vt:lpstr>Fonts Used</vt:lpstr>
      </vt:variant>
      <vt:variant>
        <vt:i4>7</vt:i4>
      </vt:variant>
      <vt:variant>
        <vt:lpstr>Theme</vt:lpstr>
      </vt:variant>
      <vt:variant>
        <vt:i4>1</vt:i4>
      </vt:variant>
      <vt:variant>
        <vt:lpstr>Slide Titles</vt:lpstr>
      </vt:variant>
      <vt:variant>
        <vt:i4>9</vt:i4>
      </vt:variant>
    </vt:vector>
  </ap:HeadingPairs>
  <ap:TitlesOfParts>
    <vt:vector baseType="lpstr" size="17">
      <vt:lpstr>Arial</vt:lpstr>
      <vt:lpstr>Symbol</vt:lpstr>
      <vt:lpstr>Quattrocento Sans</vt:lpstr>
      <vt:lpstr>Fjalla One</vt:lpstr>
      <vt:lpstr>Times</vt:lpstr>
      <vt:lpstr>Calibri</vt:lpstr>
      <vt:lpstr>Times New Roman</vt:lpstr>
      <vt:lpstr>Office Theme</vt:lpstr>
      <vt:lpstr>PowerPoint Presentation</vt:lpstr>
      <vt:lpstr>PowerPoint Presentation</vt:lpstr>
      <vt:lpstr>PowerPoint Presentation</vt:lpstr>
      <vt:lpstr>PowerPoint Presentation</vt:lpstr>
      <vt:lpstr>HOW TO PREPARE YOURSELF FOR A COMPETITIVE JOB INTERVIEW?</vt:lpstr>
      <vt:lpstr>PowerPoint Presentation</vt:lpstr>
      <vt:lpstr>PowerPoint Presentation</vt:lpstr>
      <vt:lpstr>PowerPoint Presentation</vt:lpstr>
      <vt:lpstr>PowerPoint Presentation</vt:lpstr>
    </vt:vector>
  </ap:TitlesOfParts>
  <ap:LinksUpToDate>false</ap:LinksUpToDate>
  <ap:SharedDoc>false</ap:SharedDoc>
  <ap:HyperlinksChanged>false</ap:HyperlinksChanged>
  <ap:AppVersion>15.0000</ap:AppVersion>
</ap:Properties>
</file>

<file path=docProps/core.xml><?xml version="1.0" encoding="utf-8"?>
<coreProperties xmlns:dc="http://purl.org/dc/elements/1.1/" xmlns:dcterms="http://purl.org/dc/terms/" xmlns:xsi="http://www.w3.org/2001/XMLSchema-instance" xmlns="http://schemas.openxmlformats.org/package/2006/metadata/core-properties">
  <dc:title>PowerPoint Presentation</dc:title>
  <dc:creator>Gary</dc:creator>
  <lastModifiedBy>Microsoft account</lastModifiedBy>
  <revision>2</revision>
  <dcterms:created xsi:type="dcterms:W3CDTF">2021-04-20T08:47:25.0000000Z</dcterms:created>
  <dcterms:modified xsi:type="dcterms:W3CDTF">2023-04-11T11:23:56.0000000Z</dcterms:modified>
  <keywords>, docId:1F08972578EF7D351C88934F8457EBF9</keywords>
</coreProperties>
</file>