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1" r:id="rId6"/>
    <p:sldId id="260" r:id="rId7"/>
    <p:sldId id="262" r:id="rId8"/>
    <p:sldId id="263" r:id="rId9"/>
    <p:sldId id="265" r:id="rId10"/>
    <p:sldId id="266" r:id="rId11"/>
  </p:sldIdLst>
  <p:sldSz cx="12192000" cy="6858000"/>
  <p:notesSz cx="6858000" cy="9144000"/>
  <p:embeddedFontLst>
    <p:embeddedFont>
      <p:font typeface="Quattrocento Sans" panose="020B0604020202020204" charset="0"/>
      <p:regular r:id="rId13"/>
      <p:bold r:id="rId14"/>
      <p:italic r:id="rId15"/>
      <p:boldItalic r:id="rId16"/>
    </p:embeddedFont>
    <p:embeddedFont>
      <p:font typeface="Fjalla One" panose="020B0604020202020204" charset="0"/>
      <p:regular r:id="rId17"/>
    </p:embeddedFont>
    <p:embeddedFont>
      <p:font typeface="Times" panose="02020603050405020304" pitchFamily="18"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20672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086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980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28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72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32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51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4225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920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39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22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ca.indeed.com/career-advice/resumes-cover-letters/hard-skills" TargetMode="External"/><Relationship Id="rId7"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a.indeed.com/career-advice/resumes-cover-letters/hard-skills" TargetMode="External"/><Relationship Id="rId5" Type="http://schemas.openxmlformats.org/officeDocument/2006/relationships/image" Target="../media/image6.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a.indeed.com/career-advice/resumes-cover-letters/hard-skills" TargetMode="External"/><Relationship Id="rId5" Type="http://schemas.openxmlformats.org/officeDocument/2006/relationships/image" Target="../media/image1.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137563" y="1511209"/>
            <a:ext cx="7916873" cy="3835582"/>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hd chdc condhdclhwdbcdhbcw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1217490" y="368433"/>
            <a:ext cx="8929800" cy="164657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3600" b="1" u="sng" dirty="0">
                <a:latin typeface="Times New Roman" panose="02020603050405020304" pitchFamily="18" charset="0"/>
                <a:ea typeface="Calibri"/>
                <a:cs typeface="Times New Roman" panose="02020603050405020304" pitchFamily="18" charset="0"/>
                <a:sym typeface="Calibri"/>
              </a:rPr>
              <a:t>SKILLS FOR REMOTE JOB SEEKING</a:t>
            </a:r>
          </a:p>
          <a:p>
            <a:pPr marL="0" lvl="0" indent="0" algn="l" rtl="0">
              <a:spcBef>
                <a:spcPts val="0"/>
              </a:spcBef>
              <a:spcAft>
                <a:spcPts val="0"/>
              </a:spcAft>
              <a:buNone/>
            </a:pPr>
            <a:r>
              <a:rPr lang="pl-PL" sz="3600" b="1" dirty="0">
                <a:latin typeface="Times New Roman" panose="02020603050405020304" pitchFamily="18" charset="0"/>
                <a:ea typeface="Calibri"/>
                <a:cs typeface="Times New Roman" panose="02020603050405020304" pitchFamily="18" charset="0"/>
                <a:sym typeface="Calibri"/>
              </a:rPr>
              <a:t>HOW TO ASSESS YOUR OWN SKILLS?</a:t>
            </a:r>
            <a:endParaRPr sz="2300" b="1"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sz="2300" b="1" i="1" dirty="0">
              <a:latin typeface="Calibri"/>
              <a:ea typeface="Calibri"/>
              <a:cs typeface="Calibri"/>
              <a:sym typeface="Calibri"/>
            </a:endParaRPr>
          </a:p>
        </p:txBody>
      </p:sp>
      <p:sp>
        <p:nvSpPr>
          <p:cNvPr id="104" name="Google Shape;104;p2"/>
          <p:cNvSpPr txBox="1"/>
          <p:nvPr/>
        </p:nvSpPr>
        <p:spPr>
          <a:xfrm>
            <a:off x="1459131" y="2499855"/>
            <a:ext cx="9354244" cy="905100"/>
          </a:xfrm>
          <a:prstGeom prst="rect">
            <a:avLst/>
          </a:prstGeom>
          <a:noFill/>
          <a:ln>
            <a:noFill/>
          </a:ln>
        </p:spPr>
        <p:txBody>
          <a:bodyPr spcFirstLastPara="1" wrap="square" lIns="91425" tIns="91425" rIns="91425" bIns="91425" anchor="t" anchorCtr="0">
            <a:noAutofit/>
          </a:bodyPr>
          <a:lstStyle/>
          <a:p>
            <a:pPr marL="0" lvl="0" indent="0" algn="just" rtl="0">
              <a:lnSpc>
                <a:spcPct val="110000"/>
              </a:lnSpc>
              <a:spcBef>
                <a:spcPts val="3000"/>
              </a:spcBef>
              <a:spcAft>
                <a:spcPts val="0"/>
              </a:spcAft>
              <a:buClr>
                <a:schemeClr val="dk1"/>
              </a:buClr>
              <a:buSzPts val="1100"/>
              <a:buFont typeface="Arial"/>
              <a:buNone/>
            </a:pPr>
            <a:r>
              <a:rPr lang="en-IE" sz="2600" b="1" dirty="0">
                <a:solidFill>
                  <a:srgbClr val="FF0000"/>
                </a:solidFill>
                <a:latin typeface="Times" pitchFamily="2" charset="0"/>
              </a:rPr>
              <a:t>“Success isn’t always about greatness. It’s about consistency. Consistent hard work leads to success. Greatness will come.”</a:t>
            </a:r>
            <a:endParaRPr lang="en-IE" sz="2250" b="1" i="1" dirty="0">
              <a:solidFill>
                <a:srgbClr val="FF0000"/>
              </a:solidFill>
              <a:latin typeface="Times" pitchFamily="2" charset="0"/>
            </a:endParaRPr>
          </a:p>
          <a:p>
            <a:pPr marL="0" lvl="0" indent="0" algn="l" rtl="0">
              <a:lnSpc>
                <a:spcPct val="110000"/>
              </a:lnSpc>
              <a:spcBef>
                <a:spcPts val="3000"/>
              </a:spcBef>
              <a:spcAft>
                <a:spcPts val="0"/>
              </a:spcAft>
              <a:buClr>
                <a:schemeClr val="dk1"/>
              </a:buClr>
              <a:buSzPts val="1100"/>
              <a:buFont typeface="Arial"/>
              <a:buNone/>
            </a:pPr>
            <a:r>
              <a:rPr lang="en-IE" sz="2250" b="1" i="1" dirty="0">
                <a:solidFill>
                  <a:srgbClr val="7030A0"/>
                </a:solidFill>
                <a:latin typeface="Times New Roman" panose="02020603050405020304" pitchFamily="18" charset="0"/>
                <a:ea typeface="Calibri"/>
                <a:cs typeface="Times New Roman" panose="02020603050405020304" pitchFamily="18" charset="0"/>
                <a:sym typeface="Calibri"/>
              </a:rPr>
              <a:t>- Dwayne Johnson</a:t>
            </a:r>
            <a:endParaRPr sz="2200" dirty="0">
              <a:solidFill>
                <a:srgbClr val="7030A0"/>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3033005" y="1439495"/>
            <a:ext cx="61259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3600" b="1" dirty="0">
                <a:solidFill>
                  <a:srgbClr val="BE1522"/>
                </a:solidFill>
                <a:latin typeface="Times New Roman" panose="02020603050405020304" pitchFamily="18" charset="0"/>
                <a:ea typeface="Quattrocento Sans"/>
                <a:cs typeface="Times New Roman" panose="02020603050405020304" pitchFamily="18" charset="0"/>
                <a:sym typeface="Quattrocento Sans"/>
              </a:rPr>
              <a:t>ASSESSMENT OF SKILLS</a:t>
            </a:r>
            <a:endParaRPr sz="3600" b="1" dirty="0">
              <a:solidFill>
                <a:srgbClr val="BE1522"/>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14" name="Google Shape;114;p3"/>
          <p:cNvSpPr txBox="1"/>
          <p:nvPr/>
        </p:nvSpPr>
        <p:spPr>
          <a:xfrm>
            <a:off x="2367386" y="2155719"/>
            <a:ext cx="7516687"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Quattrocento Sans"/>
              <a:buNone/>
            </a:pPr>
            <a:r>
              <a:rPr lang="en-IE" sz="2000" dirty="0">
                <a:solidFill>
                  <a:schemeClr val="dk1"/>
                </a:solidFill>
                <a:latin typeface="Times New Roman" panose="02020603050405020304" pitchFamily="18" charset="0"/>
                <a:ea typeface="Quattrocento Sans"/>
                <a:cs typeface="Times New Roman" panose="02020603050405020304" pitchFamily="18" charset="0"/>
                <a:sym typeface="Quattrocento Sans"/>
              </a:rPr>
              <a:t>Assessment of your skills is vital if you are looking for a remote job. Assessing our skills might help us understand ourselves better, which can later lead to a personal development. Moreover, once you truly understand yourself and you know what your skills are, you can also start a more promising career! </a:t>
            </a:r>
            <a:r>
              <a:rPr lang="en-IE" sz="2000" b="1" dirty="0">
                <a:solidFill>
                  <a:schemeClr val="dk1"/>
                </a:solidFill>
                <a:latin typeface="Times New Roman" panose="02020603050405020304" pitchFamily="18" charset="0"/>
                <a:ea typeface="Quattrocento Sans"/>
                <a:cs typeface="Times New Roman" panose="02020603050405020304" pitchFamily="18" charset="0"/>
                <a:sym typeface="Quattrocento Sans"/>
              </a:rPr>
              <a:t>Therefore, the assessment of your skills can help you improve and leverage the skills you already have, but also develop new ones that might be helpful for you in finding a new career path.</a:t>
            </a:r>
            <a:endParaRPr sz="1700" b="1" dirty="0">
              <a:latin typeface="Times New Roman" panose="02020603050405020304" pitchFamily="18" charset="0"/>
              <a:cs typeface="Times New Roman" panose="02020603050405020304" pitchFamily="18" charset="0"/>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2637423" y="1496864"/>
            <a:ext cx="3458577"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E1522"/>
              </a:buClr>
              <a:buSzPts val="3600"/>
              <a:buFont typeface="Quattrocento Sans"/>
              <a:buNone/>
            </a:pPr>
            <a:r>
              <a:rPr lang="en-IE" sz="3600" b="1" dirty="0">
                <a:solidFill>
                  <a:srgbClr val="BE1522"/>
                </a:solidFill>
                <a:latin typeface="Times New Roman" panose="02020603050405020304" pitchFamily="18" charset="0"/>
                <a:ea typeface="Quattrocento Sans"/>
                <a:cs typeface="Times New Roman" panose="02020603050405020304" pitchFamily="18" charset="0"/>
                <a:sym typeface="Quattrocento Sans"/>
              </a:rPr>
              <a:t>HARD SKILLS</a:t>
            </a:r>
            <a:endParaRPr dirty="0">
              <a:latin typeface="Times New Roman" panose="02020603050405020304" pitchFamily="18" charset="0"/>
              <a:cs typeface="Times New Roman" panose="02020603050405020304" pitchFamily="18" charset="0"/>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3" name="Google Shape;123;p4"/>
          <p:cNvSpPr txBox="1"/>
          <p:nvPr/>
        </p:nvSpPr>
        <p:spPr>
          <a:xfrm flipH="1">
            <a:off x="2637423" y="3288999"/>
            <a:ext cx="8664985" cy="1580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GB" sz="3200" b="0" i="0" dirty="0">
                <a:solidFill>
                  <a:srgbClr val="2D2D2D"/>
                </a:solidFill>
                <a:effectLst/>
                <a:latin typeface="Times New Roman" panose="02020603050405020304" pitchFamily="18" charset="0"/>
                <a:cs typeface="Times New Roman" panose="02020603050405020304" pitchFamily="18" charset="0"/>
              </a:rPr>
              <a:t>“Hard skills involve technical knowledge or training. People get this knowledge and training through life experience.” </a:t>
            </a:r>
          </a:p>
          <a:p>
            <a:pPr marL="0" lvl="0" indent="0" algn="l" rtl="0">
              <a:lnSpc>
                <a:spcPct val="115000"/>
              </a:lnSpc>
              <a:spcBef>
                <a:spcPts val="0"/>
              </a:spcBef>
              <a:spcAft>
                <a:spcPts val="0"/>
              </a:spcAft>
              <a:buClr>
                <a:schemeClr val="dk1"/>
              </a:buClr>
              <a:buSzPts val="1100"/>
              <a:buFont typeface="Arial"/>
              <a:buNone/>
            </a:pPr>
            <a:endParaRPr lang="en-GB" sz="3200" dirty="0">
              <a:solidFill>
                <a:srgbClr val="2D2D2D"/>
              </a:solidFill>
              <a:latin typeface="Times New Roman" panose="02020603050405020304" pitchFamily="18" charset="0"/>
              <a:cs typeface="Times New Roman" panose="02020603050405020304" pitchFamily="18" charset="0"/>
            </a:endParaRPr>
          </a:p>
          <a:p>
            <a:pPr marL="342900" lvl="0" indent="-342900" algn="l" rtl="0">
              <a:lnSpc>
                <a:spcPct val="115000"/>
              </a:lnSpc>
              <a:spcBef>
                <a:spcPts val="0"/>
              </a:spcBef>
              <a:spcAft>
                <a:spcPts val="0"/>
              </a:spcAft>
              <a:buClr>
                <a:schemeClr val="dk1"/>
              </a:buClr>
              <a:buSzPts val="1100"/>
              <a:buFontTx/>
              <a:buChar char="-"/>
            </a:pPr>
            <a:r>
              <a:rPr lang="en-GB" sz="1500" dirty="0">
                <a:solidFill>
                  <a:srgbClr val="2D2D2D"/>
                </a:solidFill>
                <a:latin typeface="Times New Roman" panose="02020603050405020304" pitchFamily="18" charset="0"/>
                <a:cs typeface="Times New Roman" panose="02020603050405020304" pitchFamily="18" charset="0"/>
                <a:hlinkClick r:id="rId3"/>
              </a:rPr>
              <a:t>https://ca.indeed.com/career-advice/resumes-cover-letters/hard-skills</a:t>
            </a:r>
            <a:endParaRPr lang="en-GB" sz="1500" dirty="0">
              <a:solidFill>
                <a:srgbClr val="2D2D2D"/>
              </a:solidFill>
              <a:latin typeface="Times New Roman" panose="02020603050405020304" pitchFamily="18" charset="0"/>
              <a:cs typeface="Times New Roman" panose="02020603050405020304" pitchFamily="18" charset="0"/>
            </a:endParaRPr>
          </a:p>
          <a:p>
            <a:pPr marL="342900" lvl="0" indent="-342900" algn="l" rtl="0">
              <a:lnSpc>
                <a:spcPct val="115000"/>
              </a:lnSpc>
              <a:spcBef>
                <a:spcPts val="0"/>
              </a:spcBef>
              <a:spcAft>
                <a:spcPts val="0"/>
              </a:spcAft>
              <a:buClr>
                <a:schemeClr val="dk1"/>
              </a:buClr>
              <a:buSzPts val="1100"/>
              <a:buFontTx/>
              <a:buChar char="-"/>
            </a:pPr>
            <a:endParaRPr sz="2000" dirty="0">
              <a:latin typeface="Times New Roman" panose="02020603050405020304" pitchFamily="18" charset="0"/>
              <a:cs typeface="Times New Roman" panose="02020603050405020304" pitchFamily="18" charset="0"/>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5">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6">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7">
            <a:alphaModFix/>
          </a:blip>
          <a:srcRect/>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3217"/>
            <a:ext cx="12192000" cy="6858000"/>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54" name="Google Shape;154;p6"/>
          <p:cNvSpPr txBox="1"/>
          <p:nvPr/>
        </p:nvSpPr>
        <p:spPr>
          <a:xfrm>
            <a:off x="2631948" y="1603795"/>
            <a:ext cx="6928103" cy="80403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IE" sz="3500" b="1" dirty="0">
                <a:solidFill>
                  <a:schemeClr val="lt1"/>
                </a:solidFill>
                <a:latin typeface="Times New Roman" panose="02020603050405020304" pitchFamily="18" charset="0"/>
                <a:cs typeface="Times New Roman" panose="02020603050405020304" pitchFamily="18" charset="0"/>
              </a:rPr>
              <a:t>The most popular hard skills are:</a:t>
            </a:r>
            <a:endParaRPr lang="en-IE" sz="3500" b="1" dirty="0">
              <a:solidFill>
                <a:schemeClr val="lt1"/>
              </a:solidFill>
              <a:latin typeface="Times New Roman" panose="02020603050405020304" pitchFamily="18" charset="0"/>
              <a:cs typeface="Times New Roman" panose="02020603050405020304" pitchFamily="18" charset="0"/>
              <a:sym typeface="Calibri"/>
            </a:endParaRPr>
          </a:p>
        </p:txBody>
      </p:sp>
      <p:sp>
        <p:nvSpPr>
          <p:cNvPr id="3" name="TextBox 2">
            <a:extLst>
              <a:ext uri="{FF2B5EF4-FFF2-40B4-BE49-F238E27FC236}">
                <a16:creationId xmlns:a16="http://schemas.microsoft.com/office/drawing/2014/main" xmlns="" id="{6D205EBD-5BFF-3993-1C8A-3E2FBCEAFEC7}"/>
              </a:ext>
            </a:extLst>
          </p:cNvPr>
          <p:cNvSpPr txBox="1"/>
          <p:nvPr/>
        </p:nvSpPr>
        <p:spPr>
          <a:xfrm>
            <a:off x="3780527" y="2478390"/>
            <a:ext cx="2792818" cy="1833643"/>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Project management</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Programming skills</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Foreign languages</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Writing skills</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Logistics</a:t>
            </a:r>
          </a:p>
        </p:txBody>
      </p:sp>
      <p:sp>
        <p:nvSpPr>
          <p:cNvPr id="5" name="TextBox 4">
            <a:extLst>
              <a:ext uri="{FF2B5EF4-FFF2-40B4-BE49-F238E27FC236}">
                <a16:creationId xmlns:a16="http://schemas.microsoft.com/office/drawing/2014/main" xmlns="" id="{0A3DC76B-7927-85FD-253B-2ECA7130103A}"/>
              </a:ext>
            </a:extLst>
          </p:cNvPr>
          <p:cNvSpPr txBox="1"/>
          <p:nvPr/>
        </p:nvSpPr>
        <p:spPr>
          <a:xfrm>
            <a:off x="6477652" y="2479394"/>
            <a:ext cx="3309384" cy="1833643"/>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Marketing</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Design skills </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Microsoft Office </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Analytical skills</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etc.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5722804" y="1445727"/>
            <a:ext cx="3863734" cy="525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62483"/>
              </a:buClr>
              <a:buSzPts val="3600"/>
              <a:buFont typeface="Quattrocento Sans"/>
              <a:buNone/>
            </a:pPr>
            <a:r>
              <a:rPr lang="en-IE" sz="3600" b="1" dirty="0">
                <a:solidFill>
                  <a:srgbClr val="662483"/>
                </a:solidFill>
                <a:latin typeface="Times New Roman" panose="02020603050405020304" pitchFamily="18" charset="0"/>
                <a:ea typeface="Quattrocento Sans"/>
                <a:cs typeface="Times New Roman" panose="02020603050405020304" pitchFamily="18" charset="0"/>
                <a:sym typeface="Quattrocento Sans"/>
              </a:rPr>
              <a:t>SOFT SKILLS</a:t>
            </a:r>
            <a:endParaRPr dirty="0">
              <a:latin typeface="Times New Roman" panose="02020603050405020304" pitchFamily="18" charset="0"/>
              <a:cs typeface="Times New Roman" panose="02020603050405020304" pitchFamily="18" charset="0"/>
            </a:endParaRPr>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42" name="Google Shape;142;p5"/>
          <p:cNvSpPr txBox="1"/>
          <p:nvPr/>
        </p:nvSpPr>
        <p:spPr>
          <a:xfrm>
            <a:off x="3359888" y="4069605"/>
            <a:ext cx="5943642" cy="927916"/>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Clr>
                <a:schemeClr val="dk1"/>
              </a:buClr>
              <a:buSzPts val="1100"/>
              <a:buFont typeface="Arial"/>
              <a:buNone/>
            </a:pPr>
            <a:r>
              <a:rPr lang="en-IE" sz="2100" dirty="0">
                <a:solidFill>
                  <a:schemeClr val="dk1"/>
                </a:solidFill>
                <a:latin typeface="Times New Roman" panose="02020603050405020304" pitchFamily="18" charset="0"/>
                <a:cs typeface="Times New Roman" panose="02020603050405020304" pitchFamily="18" charset="0"/>
              </a:rPr>
              <a:t>Some of the most critical professional skills cannot be taught in a classroom or measured on paper.</a:t>
            </a:r>
          </a:p>
        </p:txBody>
      </p:sp>
      <p:pic>
        <p:nvPicPr>
          <p:cNvPr id="2" name="Google Shape;131;p4">
            <a:extLst>
              <a:ext uri="{FF2B5EF4-FFF2-40B4-BE49-F238E27FC236}">
                <a16:creationId xmlns:a16="http://schemas.microsoft.com/office/drawing/2014/main" xmlns="" id="{AAFE48DC-F175-2A60-F6AD-E8C768E1E9DB}"/>
              </a:ext>
            </a:extLst>
          </p:cNvPr>
          <p:cNvPicPr preferRelativeResize="0"/>
          <p:nvPr/>
        </p:nvPicPr>
        <p:blipFill rotWithShape="1">
          <a:blip r:embed="rId5">
            <a:alphaModFix/>
          </a:blip>
          <a:srcRect t="1926"/>
          <a:stretch/>
        </p:blipFill>
        <p:spPr>
          <a:xfrm>
            <a:off x="10086263" y="0"/>
            <a:ext cx="897978" cy="5824800"/>
          </a:xfrm>
          <a:prstGeom prst="rect">
            <a:avLst/>
          </a:prstGeom>
          <a:noFill/>
          <a:ln>
            <a:noFill/>
          </a:ln>
        </p:spPr>
      </p:pic>
      <p:sp>
        <p:nvSpPr>
          <p:cNvPr id="4" name="TextBox 3">
            <a:extLst>
              <a:ext uri="{FF2B5EF4-FFF2-40B4-BE49-F238E27FC236}">
                <a16:creationId xmlns:a16="http://schemas.microsoft.com/office/drawing/2014/main" xmlns="" id="{5949251E-B3CA-8F90-569D-5FBC28B06251}"/>
              </a:ext>
            </a:extLst>
          </p:cNvPr>
          <p:cNvSpPr txBox="1"/>
          <p:nvPr/>
        </p:nvSpPr>
        <p:spPr>
          <a:xfrm>
            <a:off x="709734" y="2258886"/>
            <a:ext cx="8593796" cy="1523494"/>
          </a:xfrm>
          <a:prstGeom prst="rect">
            <a:avLst/>
          </a:prstGeom>
          <a:noFill/>
        </p:spPr>
        <p:txBody>
          <a:bodyPr wrap="square">
            <a:spAutoFit/>
          </a:bodyPr>
          <a:lstStyle/>
          <a:p>
            <a:pPr algn="r"/>
            <a:r>
              <a:rPr lang="en-GB" sz="3200" b="0" i="0" dirty="0">
                <a:solidFill>
                  <a:srgbClr val="2D2D2D"/>
                </a:solidFill>
                <a:effectLst/>
                <a:latin typeface="Times New Roman" panose="02020603050405020304" pitchFamily="18" charset="0"/>
                <a:cs typeface="Times New Roman" panose="02020603050405020304" pitchFamily="18" charset="0"/>
              </a:rPr>
              <a:t>“Soft skills are habits and characteristics that shape how you work on your own and with others</a:t>
            </a:r>
            <a:r>
              <a:rPr lang="x-none" sz="3200" b="0" i="0" dirty="0">
                <a:solidFill>
                  <a:srgbClr val="2D2D2D"/>
                </a:solidFill>
                <a:effectLst/>
                <a:latin typeface="Times New Roman" panose="02020603050405020304" pitchFamily="18" charset="0"/>
                <a:cs typeface="Times New Roman" panose="02020603050405020304" pitchFamily="18" charset="0"/>
              </a:rPr>
              <a:t>.”</a:t>
            </a:r>
          </a:p>
          <a:p>
            <a:endParaRPr lang="x-none" dirty="0">
              <a:solidFill>
                <a:srgbClr val="2D2D2D"/>
              </a:solidFill>
              <a:latin typeface="Times New Roman" panose="02020603050405020304" pitchFamily="18" charset="0"/>
              <a:cs typeface="Times New Roman" panose="02020603050405020304" pitchFamily="18" charset="0"/>
            </a:endParaRPr>
          </a:p>
          <a:p>
            <a:pPr algn="r"/>
            <a:r>
              <a:rPr lang="x-none" sz="1500" b="0" i="0" dirty="0">
                <a:solidFill>
                  <a:srgbClr val="2D2D2D"/>
                </a:solidFill>
                <a:effectLst/>
                <a:latin typeface="Times New Roman" panose="02020603050405020304" pitchFamily="18" charset="0"/>
                <a:cs typeface="Times New Roman" panose="02020603050405020304" pitchFamily="18" charset="0"/>
              </a:rPr>
              <a:t>- </a:t>
            </a:r>
            <a:r>
              <a:rPr lang="en-GB" sz="1500" b="0" i="0" dirty="0">
                <a:solidFill>
                  <a:srgbClr val="2D2D2D"/>
                </a:solidFill>
                <a:effectLst/>
                <a:latin typeface="Times New Roman" panose="02020603050405020304" pitchFamily="18" charset="0"/>
                <a:cs typeface="Times New Roman" panose="02020603050405020304" pitchFamily="18" charset="0"/>
                <a:hlinkClick r:id="rId6"/>
              </a:rPr>
              <a:t>https://ca.indeed.com/career-advice/resumes-cover-letters/hard-skills</a:t>
            </a:r>
            <a:r>
              <a:rPr lang="en-GB" sz="1500" b="0" i="0" dirty="0">
                <a:solidFill>
                  <a:srgbClr val="2D2D2D"/>
                </a:solidFill>
                <a:effectLst/>
                <a:latin typeface="Times New Roman" panose="02020603050405020304" pitchFamily="18" charset="0"/>
                <a:cs typeface="Times New Roman" panose="02020603050405020304"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65" name="Google Shape;165;p7"/>
          <p:cNvSpPr txBox="1"/>
          <p:nvPr/>
        </p:nvSpPr>
        <p:spPr>
          <a:xfrm>
            <a:off x="2166900" y="1412407"/>
            <a:ext cx="7858200" cy="80403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IE" sz="3500" b="1" dirty="0">
                <a:solidFill>
                  <a:schemeClr val="lt1"/>
                </a:solidFill>
                <a:latin typeface="Times New Roman" panose="02020603050405020304" pitchFamily="18" charset="0"/>
                <a:cs typeface="Times New Roman" panose="02020603050405020304" pitchFamily="18" charset="0"/>
              </a:rPr>
              <a:t>The most common soft skills:</a:t>
            </a:r>
          </a:p>
        </p:txBody>
      </p:sp>
      <p:sp>
        <p:nvSpPr>
          <p:cNvPr id="3" name="TextBox 2">
            <a:extLst>
              <a:ext uri="{FF2B5EF4-FFF2-40B4-BE49-F238E27FC236}">
                <a16:creationId xmlns:a16="http://schemas.microsoft.com/office/drawing/2014/main" xmlns="" id="{05893B67-B7E0-B26E-51EF-1047BBA41EEB}"/>
              </a:ext>
            </a:extLst>
          </p:cNvPr>
          <p:cNvSpPr txBox="1"/>
          <p:nvPr/>
        </p:nvSpPr>
        <p:spPr>
          <a:xfrm>
            <a:off x="6395926" y="2512178"/>
            <a:ext cx="3089644" cy="1833643"/>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Time management</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Stress management</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Leadership</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Creativity</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Adaptability</a:t>
            </a:r>
            <a:endParaRPr lang="en-IE" sz="20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5" name="TextBox 4">
            <a:extLst>
              <a:ext uri="{FF2B5EF4-FFF2-40B4-BE49-F238E27FC236}">
                <a16:creationId xmlns:a16="http://schemas.microsoft.com/office/drawing/2014/main" xmlns="" id="{773A4362-10F3-ADE1-B2F2-F9C00965CFCB}"/>
              </a:ext>
            </a:extLst>
          </p:cNvPr>
          <p:cNvSpPr txBox="1"/>
          <p:nvPr/>
        </p:nvSpPr>
        <p:spPr>
          <a:xfrm>
            <a:off x="3592095" y="2512178"/>
            <a:ext cx="2503905" cy="1833643"/>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Communication</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Teamwork</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Problem-solving</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Critical thinking</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Organizational skills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823988" y="1252758"/>
            <a:ext cx="514302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dirty="0">
                <a:solidFill>
                  <a:srgbClr val="662483"/>
                </a:solidFill>
                <a:latin typeface="Times New Roman" panose="02020603050405020304" pitchFamily="18" charset="0"/>
                <a:ea typeface="Quattrocento Sans"/>
                <a:cs typeface="Times New Roman" panose="02020603050405020304" pitchFamily="18" charset="0"/>
                <a:sym typeface="Quattrocento Sans"/>
              </a:rPr>
              <a:t>THE WAY TO ASSESS YOUR SKILLS:</a:t>
            </a:r>
            <a:endParaRPr sz="3600" b="1" dirty="0">
              <a:solidFill>
                <a:srgbClr val="662483"/>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730597"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823988" y="2700584"/>
            <a:ext cx="7351053" cy="230829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000" dirty="0">
                <a:solidFill>
                  <a:schemeClr val="dk1"/>
                </a:solidFill>
                <a:latin typeface="Times New Roman" panose="02020603050405020304" pitchFamily="18" charset="0"/>
                <a:cs typeface="Times New Roman" panose="02020603050405020304" pitchFamily="18" charset="0"/>
              </a:rPr>
              <a:t>• Make a list of all your hard and soft skills.</a:t>
            </a:r>
          </a:p>
          <a:p>
            <a:pPr marL="0" lvl="0" indent="0" algn="l" rtl="0">
              <a:lnSpc>
                <a:spcPct val="115000"/>
              </a:lnSpc>
              <a:spcBef>
                <a:spcPts val="0"/>
              </a:spcBef>
              <a:spcAft>
                <a:spcPts val="0"/>
              </a:spcAft>
              <a:buClr>
                <a:schemeClr val="dk1"/>
              </a:buClr>
              <a:buSzPts val="1100"/>
              <a:buFont typeface="Arial"/>
              <a:buNone/>
            </a:pPr>
            <a:r>
              <a:rPr lang="en-IE" sz="2000" dirty="0">
                <a:solidFill>
                  <a:schemeClr val="dk1"/>
                </a:solidFill>
                <a:latin typeface="Times New Roman" panose="02020603050405020304" pitchFamily="18" charset="0"/>
                <a:cs typeface="Times New Roman" panose="02020603050405020304" pitchFamily="18" charset="0"/>
              </a:rPr>
              <a:t>• Rate your skills using a scale – it can be a scale of 1 to 10.</a:t>
            </a:r>
          </a:p>
          <a:p>
            <a:pPr marL="0" lvl="0" indent="0" algn="l" rtl="0">
              <a:lnSpc>
                <a:spcPct val="115000"/>
              </a:lnSpc>
              <a:spcBef>
                <a:spcPts val="0"/>
              </a:spcBef>
              <a:spcAft>
                <a:spcPts val="0"/>
              </a:spcAft>
              <a:buClr>
                <a:schemeClr val="dk1"/>
              </a:buClr>
              <a:buSzPts val="1100"/>
              <a:buFont typeface="Arial"/>
              <a:buNone/>
            </a:pPr>
            <a:r>
              <a:rPr lang="en-IE" sz="2000" dirty="0">
                <a:solidFill>
                  <a:schemeClr val="dk1"/>
                </a:solidFill>
                <a:latin typeface="Times New Roman" panose="02020603050405020304" pitchFamily="18" charset="0"/>
                <a:cs typeface="Times New Roman" panose="02020603050405020304" pitchFamily="18" charset="0"/>
              </a:rPr>
              <a:t>• Think about what you’ve always been good at.</a:t>
            </a:r>
          </a:p>
          <a:p>
            <a:pPr marL="0" lvl="0" indent="0" algn="l" rtl="0">
              <a:lnSpc>
                <a:spcPct val="115000"/>
              </a:lnSpc>
              <a:spcBef>
                <a:spcPts val="0"/>
              </a:spcBef>
              <a:spcAft>
                <a:spcPts val="0"/>
              </a:spcAft>
              <a:buClr>
                <a:schemeClr val="dk1"/>
              </a:buClr>
              <a:buSzPts val="1100"/>
              <a:buFont typeface="Arial"/>
              <a:buNone/>
            </a:pPr>
            <a:r>
              <a:rPr lang="en-IE" sz="2000" dirty="0">
                <a:solidFill>
                  <a:schemeClr val="dk1"/>
                </a:solidFill>
                <a:latin typeface="Times New Roman" panose="02020603050405020304" pitchFamily="18" charset="0"/>
                <a:cs typeface="Times New Roman" panose="02020603050405020304" pitchFamily="18" charset="0"/>
              </a:rPr>
              <a:t>• Ask your friends, family, ex-colleagues, ex-managers for feedback.</a:t>
            </a:r>
          </a:p>
          <a:p>
            <a:pPr marL="0" lvl="0" indent="0" algn="l" rtl="0">
              <a:lnSpc>
                <a:spcPct val="115000"/>
              </a:lnSpc>
              <a:spcBef>
                <a:spcPts val="0"/>
              </a:spcBef>
              <a:spcAft>
                <a:spcPts val="0"/>
              </a:spcAft>
              <a:buClr>
                <a:schemeClr val="dk1"/>
              </a:buClr>
              <a:buSzPts val="1100"/>
              <a:buFont typeface="Arial"/>
              <a:buNone/>
            </a:pPr>
            <a:r>
              <a:rPr lang="en-IE" sz="2000" dirty="0">
                <a:solidFill>
                  <a:schemeClr val="dk1"/>
                </a:solidFill>
                <a:latin typeface="Times New Roman" panose="02020603050405020304" pitchFamily="18" charset="0"/>
                <a:cs typeface="Times New Roman" panose="02020603050405020304" pitchFamily="18" charset="0"/>
              </a:rPr>
              <a:t>• Dive into your past performance reviews.</a:t>
            </a:r>
          </a:p>
          <a:p>
            <a:pPr marL="0" lvl="0" indent="0" algn="l" rtl="0">
              <a:lnSpc>
                <a:spcPct val="115000"/>
              </a:lnSpc>
              <a:spcBef>
                <a:spcPts val="0"/>
              </a:spcBef>
              <a:spcAft>
                <a:spcPts val="0"/>
              </a:spcAft>
              <a:buClr>
                <a:schemeClr val="dk1"/>
              </a:buClr>
              <a:buSzPts val="1100"/>
              <a:buFont typeface="Arial"/>
              <a:buNone/>
            </a:pPr>
            <a:r>
              <a:rPr lang="en-IE" sz="2000" dirty="0">
                <a:solidFill>
                  <a:schemeClr val="dk1"/>
                </a:solidFill>
                <a:latin typeface="Times New Roman" panose="02020603050405020304" pitchFamily="18" charset="0"/>
                <a:cs typeface="Times New Roman" panose="02020603050405020304" pitchFamily="18" charset="0"/>
              </a:rPr>
              <a:t>• In the end, prioritize what skills you want to work on!</a:t>
            </a:r>
            <a:endParaRPr sz="1900" dirty="0">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0"/>
            <a:ext cx="12191746" cy="6858000"/>
          </a:xfrm>
          <a:prstGeom prst="rect">
            <a:avLst/>
          </a:prstGeom>
          <a:solidFill>
            <a:srgbClr val="BE1522"/>
          </a:solidFill>
          <a:ln>
            <a:noFill/>
          </a:ln>
        </p:spPr>
      </p:pic>
      <p:sp>
        <p:nvSpPr>
          <p:cNvPr id="197" name="Google Shape;197;p10"/>
          <p:cNvSpPr txBox="1"/>
          <p:nvPr/>
        </p:nvSpPr>
        <p:spPr>
          <a:xfrm>
            <a:off x="2490150" y="1430675"/>
            <a:ext cx="7211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3600" b="1" dirty="0">
                <a:solidFill>
                  <a:schemeClr val="lt1"/>
                </a:solidFill>
                <a:latin typeface="Times New Roman" panose="02020603050405020304" pitchFamily="18" charset="0"/>
                <a:ea typeface="Quattrocento Sans"/>
                <a:cs typeface="Times New Roman" panose="02020603050405020304" pitchFamily="18" charset="0"/>
                <a:sym typeface="Quattrocento Sans"/>
              </a:rPr>
              <a:t>FOR MORE INFORMATION</a:t>
            </a:r>
            <a:endParaRPr sz="3600" b="1" dirty="0">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1683993" y="2621025"/>
            <a:ext cx="8824014" cy="1724288"/>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IE" sz="2400" dirty="0">
                <a:solidFill>
                  <a:schemeClr val="lt1"/>
                </a:solidFill>
                <a:latin typeface="Times New Roman" panose="02020603050405020304" pitchFamily="18" charset="0"/>
                <a:cs typeface="Times New Roman" panose="02020603050405020304" pitchFamily="18" charset="0"/>
              </a:rPr>
              <a:t>To learn more about soft and hard skills, </a:t>
            </a:r>
          </a:p>
          <a:p>
            <a:pPr marL="0" lvl="0" indent="0" algn="ctr" rtl="0">
              <a:lnSpc>
                <a:spcPct val="115000"/>
              </a:lnSpc>
              <a:spcBef>
                <a:spcPts val="0"/>
              </a:spcBef>
              <a:spcAft>
                <a:spcPts val="0"/>
              </a:spcAft>
              <a:buNone/>
            </a:pPr>
            <a:r>
              <a:rPr lang="en-IE" sz="2400" dirty="0">
                <a:solidFill>
                  <a:schemeClr val="lt1"/>
                </a:solidFill>
                <a:latin typeface="Times New Roman" panose="02020603050405020304" pitchFamily="18" charset="0"/>
                <a:cs typeface="Times New Roman" panose="02020603050405020304" pitchFamily="18" charset="0"/>
              </a:rPr>
              <a:t>and how to assess them, visit </a:t>
            </a:r>
            <a:r>
              <a:rPr lang="en-IE" sz="2400" dirty="0" err="1">
                <a:solidFill>
                  <a:schemeClr val="lt1"/>
                </a:solidFill>
                <a:latin typeface="Times New Roman" panose="02020603050405020304" pitchFamily="18" charset="0"/>
                <a:cs typeface="Times New Roman" panose="02020603050405020304" pitchFamily="18" charset="0"/>
              </a:rPr>
              <a:t>Indeed.com</a:t>
            </a:r>
            <a:r>
              <a:rPr lang="en-IE" sz="2400" dirty="0">
                <a:solidFill>
                  <a:schemeClr val="lt1"/>
                </a:solidFill>
                <a:latin typeface="Times New Roman" panose="02020603050405020304" pitchFamily="18" charset="0"/>
                <a:cs typeface="Times New Roman" panose="02020603050405020304" pitchFamily="18" charset="0"/>
              </a:rPr>
              <a:t> </a:t>
            </a:r>
          </a:p>
          <a:p>
            <a:pPr marL="0" lvl="0" indent="0" algn="ctr" rtl="0">
              <a:lnSpc>
                <a:spcPct val="115000"/>
              </a:lnSpc>
              <a:spcBef>
                <a:spcPts val="0"/>
              </a:spcBef>
              <a:spcAft>
                <a:spcPts val="0"/>
              </a:spcAft>
              <a:buNone/>
            </a:pPr>
            <a:r>
              <a:rPr lang="en-IE" sz="2400" dirty="0">
                <a:solidFill>
                  <a:schemeClr val="lt1"/>
                </a:solidFill>
                <a:latin typeface="Times New Roman" panose="02020603050405020304" pitchFamily="18" charset="0"/>
                <a:cs typeface="Times New Roman" panose="02020603050405020304" pitchFamily="18" charset="0"/>
                <a:hlinkClick r:id="rId6"/>
              </a:rPr>
              <a:t>https://ca.indeed.com/career-advice/resumes-cover-letters/hard-skills</a:t>
            </a:r>
            <a:endParaRPr lang="en-IE" sz="2400" dirty="0">
              <a:solidFill>
                <a:schemeClr val="lt1"/>
              </a:solidFill>
              <a:latin typeface="Times New Roman" panose="02020603050405020304" pitchFamily="18" charset="0"/>
              <a:cs typeface="Times New Roman" panose="02020603050405020304" pitchFamily="18" charset="0"/>
            </a:endParaRPr>
          </a:p>
          <a:p>
            <a:pPr marL="0" lvl="0" indent="0" algn="l" rtl="0">
              <a:lnSpc>
                <a:spcPct val="115000"/>
              </a:lnSpc>
              <a:spcBef>
                <a:spcPts val="0"/>
              </a:spcBef>
              <a:spcAft>
                <a:spcPts val="0"/>
              </a:spcAft>
              <a:buNone/>
            </a:pPr>
            <a:endParaRPr sz="1500" dirty="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462</Words>
  <Application>Microsoft Office PowerPoint</Application>
  <PresentationFormat>Widescreen</PresentationFormat>
  <Paragraphs>53</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Quattrocento Sans</vt:lpstr>
      <vt:lpstr>Fjalla One</vt:lpstr>
      <vt:lpstr>Times</vt:lpstr>
      <vt:lpstr>Calibri</vt:lpstr>
      <vt:lpstr>Times New Roman</vt:lpstr>
      <vt:lpstr>Office Theme</vt:lpstr>
      <vt:lpstr>PowerPoint Presentation</vt:lpstr>
      <vt:lpstr>PowerPoint Presentation</vt:lpstr>
      <vt:lpstr>PowerPoint Presentation</vt:lpstr>
      <vt:lpstr>HARD SKILLS</vt:lpstr>
      <vt:lpstr>PowerPoint Presentation</vt:lpstr>
      <vt:lpstr>SOFT SKILLS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Microsoft account</cp:lastModifiedBy>
  <cp:revision>1</cp:revision>
  <dcterms:created xsi:type="dcterms:W3CDTF">2021-04-20T08:47:25Z</dcterms:created>
  <dcterms:modified xsi:type="dcterms:W3CDTF">2023-04-11T11:12:56Z</dcterms:modified>
</cp:coreProperties>
</file>