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0" r:id="rId7"/>
    <p:sldId id="262" r:id="rId8"/>
    <p:sldId id="263" r:id="rId9"/>
    <p:sldId id="265" r:id="rId10"/>
    <p:sldId id="266" r:id="rId11"/>
  </p:sldIdLst>
  <p:sldSz cx="12192000" cy="6858000"/>
  <p:notesSz cx="6858000" cy="9144000"/>
  <p:embeddedFontLst>
    <p:embeddedFont>
      <p:font typeface="Quattrocento Sans" panose="020B0604020202020204" charset="0"/>
      <p:regular r:id="rId13"/>
      <p:bold r:id="rId14"/>
      <p:italic r:id="rId15"/>
      <p:boldItalic r:id="rId16"/>
    </p:embeddedFont>
    <p:embeddedFont>
      <p:font typeface="Fjalla One" panose="020B0604020202020204" charset="0"/>
      <p:regular r:id="rId17"/>
    </p:embeddedFont>
    <p:embeddedFont>
      <p:font typeface="Times" panose="02020603050405020304"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20672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086424"/>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9805792"/>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289283"/>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724872"/>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332050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517415"/>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225820"/>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9200652"/>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395599"/>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422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ca.indeed.com/career-advice/resumes-cover-letters/hard-skills" TargetMode="External"/><Relationship Id="rId7"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a.indeed.com/career-advice/resumes-cover-letters/hard-skills" TargetMode="External"/><Relationship Id="rId5" Type="http://schemas.openxmlformats.org/officeDocument/2006/relationships/image" Target="../media/image6.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indeed.com/career-advice/resumes-cover-letters/hard-skills" TargetMode="Externa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217490" y="368433"/>
            <a:ext cx="8929800" cy="16465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600" b="1" u="sng" dirty="0">
                <a:latin typeface="Times New Roman" panose="02020603050405020304" pitchFamily="18" charset="0"/>
                <a:ea typeface="Calibri"/>
                <a:cs typeface="Times New Roman" panose="02020603050405020304" pitchFamily="18" charset="0"/>
                <a:sym typeface="Calibri"/>
              </a:rPr>
              <a:t>ΔΕΞΙΌΤΗΤΕΣ ΓΙΑ ΑΝΑΖΉΤΗΣΗ ΕΡΓΑΣΊΑΣ ΕΞ ΑΠΟΣΤΆΣΕΩΣ</a:t>
            </a:r>
          </a:p>
          <a:p>
            <a:pPr marL="0" lvl="0" indent="0" algn="l" rtl="0">
              <a:spcBef>
                <a:spcPts val="0"/>
              </a:spcBef>
              <a:spcAft>
                <a:spcPts val="0"/>
              </a:spcAft>
              <a:buNone/>
            </a:pPr>
            <a:r>
              <a:rPr lang="pl-PL" sz="3600" b="1" dirty="0">
                <a:latin typeface="Times New Roman" panose="02020603050405020304" pitchFamily="18" charset="0"/>
                <a:ea typeface="Calibri"/>
                <a:cs typeface="Times New Roman" panose="02020603050405020304" pitchFamily="18" charset="0"/>
                <a:sym typeface="Calibri"/>
              </a:rPr>
              <a:t>ΠΏΣ ΝΑ ΑΞΙΟΛΟΓΉΣΕΤΕ ΤΙΣ ΔΙΚΈΣ ΣΑΣ ΔΕΞΙΌΤΗΤΕΣ;</a:t>
            </a:r>
            <a:endParaRPr sz="2300" b="1"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2300" b="1" i="1" dirty="0">
              <a:latin typeface="Calibri"/>
              <a:ea typeface="Calibri"/>
              <a:cs typeface="Calibri"/>
              <a:sym typeface="Calibri"/>
            </a:endParaRPr>
          </a:p>
        </p:txBody>
      </p:sp>
      <p:sp>
        <p:nvSpPr>
          <p:cNvPr id="104" name="Google Shape;104;p2"/>
          <p:cNvSpPr txBox="1"/>
          <p:nvPr/>
        </p:nvSpPr>
        <p:spPr>
          <a:xfrm>
            <a:off x="1459131" y="2499855"/>
            <a:ext cx="9354244" cy="905100"/>
          </a:xfrm>
          <a:prstGeom prst="rect">
            <a:avLst/>
          </a:prstGeom>
          <a:noFill/>
          <a:ln>
            <a:noFill/>
          </a:ln>
        </p:spPr>
        <p:txBody>
          <a:bodyPr spcFirstLastPara="1" wrap="square" lIns="91425" tIns="91425" rIns="91425" bIns="91425" anchor="t" anchorCtr="0">
            <a:noAutofit/>
          </a:bodyPr>
          <a:lstStyle/>
          <a:p>
            <a:pPr marL="0" lvl="0" indent="0" algn="just" rtl="0">
              <a:lnSpc>
                <a:spcPct val="110000"/>
              </a:lnSpc>
              <a:spcBef>
                <a:spcPts val="3000"/>
              </a:spcBef>
              <a:spcAft>
                <a:spcPts val="0"/>
              </a:spcAft>
              <a:buClr>
                <a:schemeClr val="dk1"/>
              </a:buClr>
              <a:buSzPts val="1100"/>
              <a:buFont typeface="Arial"/>
              <a:buNone/>
            </a:pPr>
            <a:r>
              <a:rPr lang="en-IE" sz="2600" b="1" dirty="0">
                <a:solidFill>
                  <a:srgbClr val="FF0000"/>
                </a:solidFill>
                <a:latin typeface="Times" pitchFamily="2" charset="0"/>
              </a:rPr>
              <a:t>"Η επιτυχία δεν έχει πάντα να κάνει με το μεγαλείο. Έχει να κάνει με τη συνέπεια. Η συνεπής σκληρή δουλειά οδηγεί στην επιτυχία. Το μεγαλείο θα έρθει".</a:t>
            </a:r>
            <a:endParaRPr lang="en-IE" sz="2250" b="1" i="1" dirty="0">
              <a:solidFill>
                <a:srgbClr val="FF0000"/>
              </a:solidFill>
              <a:latin typeface="Times" pitchFamily="2" charset="0"/>
            </a:endParaRPr>
          </a:p>
          <a:p>
            <a:pPr marL="0" lvl="0" indent="0" algn="l" rtl="0">
              <a:lnSpc>
                <a:spcPct val="110000"/>
              </a:lnSpc>
              <a:spcBef>
                <a:spcPts val="3000"/>
              </a:spcBef>
              <a:spcAft>
                <a:spcPts val="0"/>
              </a:spcAft>
              <a:buClr>
                <a:schemeClr val="dk1"/>
              </a:buClr>
              <a:buSzPts val="1100"/>
              <a:buFont typeface="Arial"/>
              <a:buNone/>
            </a:pPr>
            <a:r>
              <a:rPr lang="en-IE" sz="2250" b="1" i="1" dirty="0">
                <a:solidFill>
                  <a:srgbClr val="7030A0"/>
                </a:solidFill>
                <a:latin typeface="Times New Roman" panose="02020603050405020304" pitchFamily="18" charset="0"/>
                <a:ea typeface="Calibri"/>
                <a:cs typeface="Times New Roman" panose="02020603050405020304" pitchFamily="18" charset="0"/>
                <a:sym typeface="Calibri"/>
              </a:rPr>
              <a:t>- Dwayne Johnson</a:t>
            </a:r>
            <a:endParaRPr sz="2200" dirty="0">
              <a:solidFill>
                <a:srgbClr val="7030A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3033005" y="1439495"/>
            <a:ext cx="612598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ΑΞΙΟΛΌΓΗΣΗ ΔΕΞΙΟΤΉΤΩΝ</a:t>
            </a:r>
            <a:endParaRPr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14" name="Google Shape;114;p3"/>
          <p:cNvSpPr txBox="1"/>
          <p:nvPr/>
        </p:nvSpPr>
        <p:spPr>
          <a:xfrm>
            <a:off x="2367386" y="2155719"/>
            <a:ext cx="751668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100"/>
              <a:buFont typeface="Quattrocento Sans"/>
              <a:buNone/>
            </a:pPr>
            <a:r>
              <a:rPr lang="en-IE" sz="2000" dirty="0">
                <a:solidFill>
                  <a:schemeClr val="dk1"/>
                </a:solidFill>
                <a:latin typeface="Times New Roman" panose="02020603050405020304" pitchFamily="18" charset="0"/>
                <a:ea typeface="Quattrocento Sans"/>
                <a:cs typeface="Times New Roman" panose="02020603050405020304" pitchFamily="18" charset="0"/>
                <a:sym typeface="Quattrocento Sans"/>
              </a:rPr>
              <a:t>Η αξιολόγηση των δεξιοτήτων σας είναι ζωτικής σημασίας εάν αναζητάτε μια απομακρυσμένη εργασία. Η αξιολόγηση των δεξιοτήτων μας μπορεί να μας βοηθήσει να κατανοήσουμε καλύτερα τον εαυτό μας, γεγονός που μπορεί αργότερα να οδηγήσει σε προσωπική ανάπτυξη. Επιπλέον, μόλις κατανοήσετε πραγματικά τον εαυτό σας και γνωρίζετε ποιες είναι οι δεξιότητές σας, μπορείτε επίσης να ξεκινήσετε μια πιο ελπιδοφόρα καριέρα! </a:t>
            </a:r>
            <a:r>
              <a:rPr lang="en-IE" sz="2000" b="1" dirty="0">
                <a:solidFill>
                  <a:schemeClr val="dk1"/>
                </a:solidFill>
                <a:latin typeface="Times New Roman" panose="02020603050405020304" pitchFamily="18" charset="0"/>
                <a:ea typeface="Quattrocento Sans"/>
                <a:cs typeface="Times New Roman" panose="02020603050405020304" pitchFamily="18" charset="0"/>
                <a:sym typeface="Quattrocento Sans"/>
              </a:rPr>
              <a:t>Επομένως, η αξιολόγηση των δεξιοτήτων σας μπορεί να σας βοηθήσει να βελτιώσετε και να αξιοποιήσετε τις δεξιότητες που ήδη έχετε, αλλά και να αναπτύξετε νέες, οι οποίες μπορεί να σας φανούν χρήσιμες στην εξεύρεση μιας νέας επαγγελματικής πορείας.</a:t>
            </a:r>
            <a:endParaRPr sz="1700" b="1" dirty="0">
              <a:latin typeface="Times New Roman" panose="02020603050405020304" pitchFamily="18" charset="0"/>
              <a:cs typeface="Times New Roman" panose="02020603050405020304" pitchFamily="18"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637423" y="1496864"/>
            <a:ext cx="3458577"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3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ΣΚΛΗΡΈΣ ΔΕΞΙΌΤΗΤΕΣ</a:t>
            </a:r>
            <a:endParaRPr dirty="0">
              <a:latin typeface="Times New Roman" panose="02020603050405020304" pitchFamily="18" charset="0"/>
              <a:cs typeface="Times New Roman" panose="02020603050405020304" pitchFamily="18"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2637423" y="3288999"/>
            <a:ext cx="8664985" cy="1580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3200" b="0" i="0" dirty="0">
                <a:solidFill>
                  <a:srgbClr val="2D2D2D"/>
                </a:solidFill>
                <a:effectLst/>
                <a:latin typeface="Times New Roman" panose="02020603050405020304" pitchFamily="18" charset="0"/>
                <a:cs typeface="Times New Roman" panose="02020603050405020304" pitchFamily="18" charset="0"/>
              </a:rPr>
              <a:t>"Οι σκληρές δεξιότητες περιλαμβάνουν τεχνικές γνώσεις ή κατάρτιση. Οι άνθρωποι αποκτούν αυτές τις γνώσεις και την κατάρτιση μέσω της εμπειρίας της ζωής". </a:t>
            </a:r>
          </a:p>
          <a:p>
            <a:pPr marL="0" lvl="0" indent="0" algn="l" rtl="0">
              <a:lnSpc>
                <a:spcPct val="115000"/>
              </a:lnSpc>
              <a:spcBef>
                <a:spcPts val="0"/>
              </a:spcBef>
              <a:spcAft>
                <a:spcPts val="0"/>
              </a:spcAft>
              <a:buClr>
                <a:schemeClr val="dk1"/>
              </a:buClr>
              <a:buSzPts val="1100"/>
              <a:buFont typeface="Arial"/>
              <a:buNone/>
            </a:pPr>
            <a:endParaRPr lang="en-GB" sz="3200" dirty="0">
              <a:solidFill>
                <a:srgbClr val="2D2D2D"/>
              </a:solidFill>
              <a:latin typeface="Times New Roman" panose="02020603050405020304" pitchFamily="18" charset="0"/>
              <a:cs typeface="Times New Roman" panose="02020603050405020304" pitchFamily="18" charset="0"/>
            </a:endParaRPr>
          </a:p>
          <a:p>
            <a:pPr marL="342900" lvl="0" indent="-342900" algn="l" rtl="0">
              <a:lnSpc>
                <a:spcPct val="115000"/>
              </a:lnSpc>
              <a:spcBef>
                <a:spcPts val="0"/>
              </a:spcBef>
              <a:spcAft>
                <a:spcPts val="0"/>
              </a:spcAft>
              <a:buClr>
                <a:schemeClr val="dk1"/>
              </a:buClr>
              <a:buSzPts val="1100"/>
              <a:buFontTx/>
              <a:buChar char="-"/>
            </a:pPr>
            <a:r>
              <a:rPr lang="en-GB" sz="1500" dirty="0">
                <a:solidFill>
                  <a:srgbClr val="2D2D2D"/>
                </a:solidFill>
                <a:latin typeface="Times New Roman" panose="02020603050405020304" pitchFamily="18" charset="0"/>
                <a:cs typeface="Times New Roman" panose="02020603050405020304" pitchFamily="18" charset="0"/>
                <a:hlinkClick r:id="rId3"/>
              </a:rPr>
              <a:t>https://ca.indeed.com/career-advice/resumes-cover-letters/hard-skills</a:t>
            </a:r>
            <a:endParaRPr lang="en-GB" sz="1500" dirty="0">
              <a:solidFill>
                <a:srgbClr val="2D2D2D"/>
              </a:solidFill>
              <a:latin typeface="Times New Roman" panose="02020603050405020304" pitchFamily="18" charset="0"/>
              <a:cs typeface="Times New Roman" panose="02020603050405020304" pitchFamily="18" charset="0"/>
            </a:endParaRPr>
          </a:p>
          <a:p>
            <a:pPr marL="342900" lvl="0" indent="-342900" algn="l" rtl="0">
              <a:lnSpc>
                <a:spcPct val="115000"/>
              </a:lnSpc>
              <a:spcBef>
                <a:spcPts val="0"/>
              </a:spcBef>
              <a:spcAft>
                <a:spcPts val="0"/>
              </a:spcAft>
              <a:buClr>
                <a:schemeClr val="dk1"/>
              </a:buClr>
              <a:buSzPts val="1100"/>
              <a:buFontTx/>
              <a:buChar char="-"/>
            </a:pPr>
            <a:endParaRPr sz="2000" dirty="0">
              <a:latin typeface="Times New Roman" panose="02020603050405020304" pitchFamily="18" charset="0"/>
              <a:cs typeface="Times New Roman" panose="02020603050405020304" pitchFamily="18" charset="0"/>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5">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6">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7">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4" name="Google Shape;154;p6"/>
          <p:cNvSpPr txBox="1"/>
          <p:nvPr/>
        </p:nvSpPr>
        <p:spPr>
          <a:xfrm>
            <a:off x="2631948" y="1603795"/>
            <a:ext cx="6928103" cy="80403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IE" sz="3500" b="1" dirty="0">
                <a:solidFill>
                  <a:schemeClr val="lt1"/>
                </a:solidFill>
                <a:latin typeface="Times New Roman" panose="02020603050405020304" pitchFamily="18" charset="0"/>
                <a:cs typeface="Times New Roman" panose="02020603050405020304" pitchFamily="18" charset="0"/>
              </a:rPr>
              <a:t>Οι πιο δημοφιλείς σκληρές δεξιότητες είναι:</a:t>
            </a:r>
            <a:endParaRPr lang="en-IE" sz="3500" b="1" dirty="0">
              <a:solidFill>
                <a:schemeClr val="lt1"/>
              </a:solidFill>
              <a:latin typeface="Times New Roman" panose="02020603050405020304" pitchFamily="18" charset="0"/>
              <a:cs typeface="Times New Roman" panose="02020603050405020304" pitchFamily="18" charset="0"/>
              <a:sym typeface="Calibri"/>
            </a:endParaRPr>
          </a:p>
        </p:txBody>
      </p:sp>
      <p:sp>
        <p:nvSpPr>
          <p:cNvPr id="3" name="TextBox 2">
            <a:extLst>
              <a:ext uri="{FF2B5EF4-FFF2-40B4-BE49-F238E27FC236}">
                <a16:creationId xmlns:a16="http://schemas.microsoft.com/office/drawing/2014/main" id="{6D205EBD-5BFF-3993-1C8A-3E2FBCEAFEC7}"/>
              </a:ext>
            </a:extLst>
          </p:cNvPr>
          <p:cNvSpPr txBox="1"/>
          <p:nvPr/>
        </p:nvSpPr>
        <p:spPr>
          <a:xfrm>
            <a:off x="3780527" y="2478390"/>
            <a:ext cx="2792818"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Διαχείριση έργου</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Δεξιότητες προγραμματισμού</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Ξένες γλώσσες</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Δεξιότητες γραφής</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Εφοδιαστική</a:t>
            </a:r>
          </a:p>
        </p:txBody>
      </p:sp>
      <p:sp>
        <p:nvSpPr>
          <p:cNvPr id="5" name="TextBox 4">
            <a:extLst>
              <a:ext uri="{FF2B5EF4-FFF2-40B4-BE49-F238E27FC236}">
                <a16:creationId xmlns:a16="http://schemas.microsoft.com/office/drawing/2014/main" id="{0A3DC76B-7927-85FD-253B-2ECA7130103A}"/>
              </a:ext>
            </a:extLst>
          </p:cNvPr>
          <p:cNvSpPr txBox="1"/>
          <p:nvPr/>
        </p:nvSpPr>
        <p:spPr>
          <a:xfrm>
            <a:off x="6477652" y="2479394"/>
            <a:ext cx="3309384"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Μάρκετινγκ</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Δεξιότητες σχεδιασμού </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Microsoft Office </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Αναλυτικές δεξιότητες</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κ.λπ. </a:t>
            </a:r>
          </a:p>
        </p:txBody>
      </p:sp>
    </p:spTree>
  </p:cSld>
  <p:clrMapOvr>
    <a:masterClrMapping/>
  </p:clrMapOvr>
</p:sld>
</file>

<file path=ppt/slides/slide6.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5722804" y="1445727"/>
            <a:ext cx="3863734"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ΜΑΛΑΚΈΣ ΔΕΞΙΌΤΗΤΕΣ</a:t>
            </a:r>
            <a:endParaRPr dirty="0">
              <a:latin typeface="Times New Roman" panose="02020603050405020304" pitchFamily="18" charset="0"/>
              <a:cs typeface="Times New Roman" panose="02020603050405020304" pitchFamily="18" charset="0"/>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3359888" y="4069605"/>
            <a:ext cx="5943642" cy="927916"/>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Clr>
                <a:schemeClr val="dk1"/>
              </a:buClr>
              <a:buSzPts val="1100"/>
              <a:buFont typeface="Arial"/>
              <a:buNone/>
            </a:pPr>
            <a:r>
              <a:rPr lang="en-IE" sz="2100" dirty="0">
                <a:solidFill>
                  <a:schemeClr val="dk1"/>
                </a:solidFill>
                <a:latin typeface="Times New Roman" panose="02020603050405020304" pitchFamily="18" charset="0"/>
                <a:cs typeface="Times New Roman" panose="02020603050405020304" pitchFamily="18" charset="0"/>
              </a:rPr>
              <a:t>Ορισμένες από τις πιο κρίσιμες επαγγελματικές δεξιότητες δεν μπορούν να διδαχθούν σε μια αίθουσα διδασκαλίας ή να μετρηθούν σε χαρτί.</a:t>
            </a:r>
          </a:p>
        </p:txBody>
      </p:sp>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5949251E-B3CA-8F90-569D-5FBC28B06251}"/>
              </a:ext>
            </a:extLst>
          </p:cNvPr>
          <p:cNvSpPr txBox="1"/>
          <p:nvPr/>
        </p:nvSpPr>
        <p:spPr>
          <a:xfrm>
            <a:off x="709734" y="2258886"/>
            <a:ext cx="8593796" cy="1523494"/>
          </a:xfrm>
          <a:prstGeom prst="rect">
            <a:avLst/>
          </a:prstGeom>
          <a:noFill/>
        </p:spPr>
        <p:txBody>
          <a:bodyPr wrap="square">
            <a:spAutoFit/>
          </a:bodyPr>
          <a:lstStyle/>
          <a:p>
            <a:pPr algn="r"/>
            <a:r>
              <a:rPr lang="en-GB" sz="3200" b="0" i="0" dirty="0">
                <a:solidFill>
                  <a:srgbClr val="2D2D2D"/>
                </a:solidFill>
                <a:effectLst/>
                <a:latin typeface="Times New Roman" panose="02020603050405020304" pitchFamily="18" charset="0"/>
                <a:cs typeface="Times New Roman" panose="02020603050405020304" pitchFamily="18" charset="0"/>
              </a:rPr>
              <a:t>"Οι ήπιες δεξιότητες είναι συνήθειες και χαρακτηριστικά που διαμορφώνουν τον τρόπο με τον οποίο εργάζεστε μόνοι σας και με τους άλλους</a:t>
            </a:r>
            <a:r>
              <a:rPr lang="x-none" sz="3200" b="0" i="0" dirty="0">
                <a:solidFill>
                  <a:srgbClr val="2D2D2D"/>
                </a:solidFill>
                <a:effectLst/>
                <a:latin typeface="Times New Roman" panose="02020603050405020304" pitchFamily="18" charset="0"/>
                <a:cs typeface="Times New Roman" panose="02020603050405020304" pitchFamily="18" charset="0"/>
              </a:rPr>
              <a:t>".</a:t>
            </a:r>
          </a:p>
          <a:p>
            <a:endParaRPr lang="x-none" dirty="0">
              <a:solidFill>
                <a:srgbClr val="2D2D2D"/>
              </a:solidFill>
              <a:latin typeface="Times New Roman" panose="02020603050405020304" pitchFamily="18" charset="0"/>
              <a:cs typeface="Times New Roman" panose="02020603050405020304" pitchFamily="18" charset="0"/>
            </a:endParaRPr>
          </a:p>
          <a:p>
            <a:pPr algn="r"/>
            <a:r>
              <a:rPr lang="en-GB" sz="1500" b="0" i="0" dirty="0">
                <a:solidFill>
                  <a:srgbClr val="2D2D2D"/>
                </a:solidFill>
                <a:effectLst/>
                <a:latin typeface="Times New Roman" panose="02020603050405020304" pitchFamily="18" charset="0"/>
                <a:cs typeface="Times New Roman" panose="02020603050405020304" pitchFamily="18" charset="0"/>
                <a:hlinkClick r:id="rId6"/>
              </a:rPr>
              <a:t>- https://ca.indeed.com/career-advice/resumes-cover-letters/hard-skills </a:t>
            </a:r>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2166900" y="1412407"/>
            <a:ext cx="7858200" cy="804036"/>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n-IE" sz="3500" b="1" dirty="0">
                <a:solidFill>
                  <a:schemeClr val="lt1"/>
                </a:solidFill>
                <a:latin typeface="Times New Roman" panose="02020603050405020304" pitchFamily="18" charset="0"/>
                <a:cs typeface="Times New Roman" panose="02020603050405020304" pitchFamily="18" charset="0"/>
              </a:rPr>
              <a:t>Οι πιο κοινές κοινωνικές δεξιότητες:</a:t>
            </a:r>
          </a:p>
        </p:txBody>
      </p:sp>
      <p:sp>
        <p:nvSpPr>
          <p:cNvPr id="3" name="TextBox 2">
            <a:extLst>
              <a:ext uri="{FF2B5EF4-FFF2-40B4-BE49-F238E27FC236}">
                <a16:creationId xmlns:a16="http://schemas.microsoft.com/office/drawing/2014/main" id="{05893B67-B7E0-B26E-51EF-1047BBA41EEB}"/>
              </a:ext>
            </a:extLst>
          </p:cNvPr>
          <p:cNvSpPr txBox="1"/>
          <p:nvPr/>
        </p:nvSpPr>
        <p:spPr>
          <a:xfrm>
            <a:off x="6395926" y="2512178"/>
            <a:ext cx="3089644"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Διαχείριση χρόνου</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Διαχείριση άγχους</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Ηγεσία</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Δημιουργικότητα</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Προσαρμοστικότητα</a:t>
            </a:r>
            <a:endParaRPr lang="en-IE" sz="200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 name="TextBox 4">
            <a:extLst>
              <a:ext uri="{FF2B5EF4-FFF2-40B4-BE49-F238E27FC236}">
                <a16:creationId xmlns:a16="http://schemas.microsoft.com/office/drawing/2014/main" id="{773A4362-10F3-ADE1-B2F2-F9C00965CFCB}"/>
              </a:ext>
            </a:extLst>
          </p:cNvPr>
          <p:cNvSpPr txBox="1"/>
          <p:nvPr/>
        </p:nvSpPr>
        <p:spPr>
          <a:xfrm>
            <a:off x="3592095" y="2512178"/>
            <a:ext cx="2503905" cy="1833643"/>
          </a:xfrm>
          <a:prstGeom prst="rect">
            <a:avLst/>
          </a:prstGeom>
          <a:noFill/>
        </p:spPr>
        <p:txBody>
          <a:bodyPr wrap="square">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Επικοινωνία</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Ομαδική εργασία</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Επίλυση προβλημάτων</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Κριτική σκέψη</a:t>
            </a:r>
          </a:p>
          <a:p>
            <a:pPr marL="0" lvl="0" indent="0" algn="l" rtl="0">
              <a:lnSpc>
                <a:spcPct val="115000"/>
              </a:lnSpc>
              <a:spcBef>
                <a:spcPts val="0"/>
              </a:spcBef>
              <a:spcAft>
                <a:spcPts val="0"/>
              </a:spcAft>
              <a:buClr>
                <a:schemeClr val="dk1"/>
              </a:buClr>
              <a:buSzPts val="1100"/>
              <a:buFont typeface="Arial"/>
              <a:buNone/>
            </a:pPr>
            <a:r>
              <a:rPr lang="en-IE" sz="2000" dirty="0">
                <a:solidFill>
                  <a:schemeClr val="lt1"/>
                </a:solidFill>
                <a:latin typeface="Times New Roman" panose="02020603050405020304" pitchFamily="18" charset="0"/>
                <a:cs typeface="Times New Roman" panose="02020603050405020304" pitchFamily="18" charset="0"/>
              </a:rPr>
              <a:t>- Οργανωτικές δεξιότητες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823988" y="1252758"/>
            <a:ext cx="514302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Ο ΤΡΌΠΟΣ ΑΞΙΟΛΌΓΗΣΗΣ ΤΩΝ ΔΕΞΙΟΤΉΤΩΝ ΣΑΣ:</a:t>
            </a:r>
            <a:endParaRPr sz="3600" b="1" dirty="0">
              <a:solidFill>
                <a:srgbClr val="662483"/>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730597"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3988" y="2700584"/>
            <a:ext cx="7351053" cy="23082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Κάντε έναν κατάλογο με όλες τις σκληρές και μαλακές δεξιότητές σας.</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Αξιολογήστε τις δεξιότητές σας χρησιμοποιώντας μια κλίμακα - μπορεί να είναι μια κλίμακα από το 1 έως το 10.</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Σκεφτείτε σε τι ήσασταν πάντα καλοί.</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Ρωτήστε τους φίλους, την οικογένεια, τους πρώην συναδέλφους, τους πρώην διευθυντές σας για σχόλια.</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Ανατρέξτε στις προηγούμενες αξιολογήσεις των επιδόσεών σας.</a:t>
            </a:r>
          </a:p>
          <a:p>
            <a:pPr marL="0" lvl="0" indent="0" algn="l" rtl="0">
              <a:lnSpc>
                <a:spcPct val="115000"/>
              </a:lnSpc>
              <a:spcBef>
                <a:spcPts val="0"/>
              </a:spcBef>
              <a:spcAft>
                <a:spcPts val="0"/>
              </a:spcAft>
              <a:buClr>
                <a:schemeClr val="dk1"/>
              </a:buClr>
              <a:buSzPts val="1100"/>
              <a:buFont typeface="Arial"/>
              <a:buNone/>
            </a:pPr>
            <a:r>
              <a:rPr lang="en-IE" sz="2000" dirty="0">
                <a:solidFill>
                  <a:schemeClr val="dk1"/>
                </a:solidFill>
                <a:latin typeface="Times New Roman" panose="02020603050405020304" pitchFamily="18" charset="0"/>
                <a:cs typeface="Times New Roman" panose="02020603050405020304" pitchFamily="18" charset="0"/>
              </a:rPr>
              <a:t>- Στο τέλος, δώστε προτεραιότητα στις δεξιότητες στις οποίες θέλετε να δουλέψετε!</a:t>
            </a:r>
            <a:endParaRPr sz="19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ΓΙΑ ΠΕΡΙΣΣΌΤΕΡΕΣ ΠΛΗΡΟΦΟΡΊΕΣ</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1683993" y="2621025"/>
            <a:ext cx="8824014" cy="1724288"/>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Για να μάθετε περισσότερα σχετικά με τις μαλακές και τις σκληρές δεξιότητες,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και πώς να τις αξιολογήσετε, επισκεφθείτε </a:t>
            </a:r>
            <a:r>
              <a:rPr lang="en-IE" sz="2400" dirty="0" err="1">
                <a:solidFill>
                  <a:schemeClr val="lt1"/>
                </a:solidFill>
                <a:latin typeface="Times New Roman" panose="02020603050405020304" pitchFamily="18" charset="0"/>
                <a:cs typeface="Times New Roman" panose="02020603050405020304" pitchFamily="18" charset="0"/>
              </a:rPr>
              <a:t>το Indeed.</a:t>
            </a:r>
            <a:r>
              <a:rPr lang="en-IE" sz="2400" dirty="0">
                <a:solidFill>
                  <a:schemeClr val="lt1"/>
                </a:solidFill>
                <a:latin typeface="Times New Roman" panose="02020603050405020304" pitchFamily="18" charset="0"/>
                <a:cs typeface="Times New Roman" panose="02020603050405020304" pitchFamily="18" charset="0"/>
              </a:rPr>
              <a:t>com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hlinkClick r:id="rId6"/>
              </a:rPr>
              <a:t>https://ca.indeed.com/career-advice/resumes-cover-letters/hard-skills</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endParaRPr sz="15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462</ap:Words>
  <ap:Application>Microsoft Office PowerPoint</ap:Application>
  <ap:PresentationFormat>Widescreen</ap:PresentationFormat>
  <ap:Paragraphs>53</ap:Paragraphs>
  <ap:Slides>10</ap:Slides>
  <ap:Notes>10</ap:Notes>
  <ap:HiddenSlides>0</ap:HiddenSlides>
  <ap:MMClips>0</ap:MMClips>
  <ap:ScaleCrop>false</ap:ScaleCrop>
  <ap:HeadingPairs>
    <vt:vector baseType="variant" size="6">
      <vt:variant>
        <vt:lpstr>Fonts Used</vt:lpstr>
      </vt:variant>
      <vt:variant>
        <vt:i4>6</vt:i4>
      </vt:variant>
      <vt:variant>
        <vt:lpstr>Theme</vt:lpstr>
      </vt:variant>
      <vt:variant>
        <vt:i4>1</vt:i4>
      </vt:variant>
      <vt:variant>
        <vt:lpstr>Slide Titles</vt:lpstr>
      </vt:variant>
      <vt:variant>
        <vt:i4>10</vt:i4>
      </vt:variant>
    </vt:vector>
  </ap:HeadingPairs>
  <ap:TitlesOfParts>
    <vt:vector baseType="lpstr" size="17">
      <vt:lpstr>Arial</vt:lpstr>
      <vt:lpstr>Quattrocento Sans</vt:lpstr>
      <vt:lpstr>Fjalla One</vt:lpstr>
      <vt:lpstr>Times</vt:lpstr>
      <vt:lpstr>Calibri</vt:lpstr>
      <vt:lpstr>Times New Roman</vt:lpstr>
      <vt:lpstr>Office Theme</vt:lpstr>
      <vt:lpstr>PowerPoint Presentation</vt:lpstr>
      <vt:lpstr>PowerPoint Presentation</vt:lpstr>
      <vt:lpstr>PowerPoint Presentation</vt:lpstr>
      <vt:lpstr>HARD SKILLS</vt:lpstr>
      <vt:lpstr>PowerPoint Presentation</vt:lpstr>
      <vt:lpstr>SOFT SKILLS</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Gary</dc:creator>
  <lastModifiedBy>Microsoft account</lastModifiedBy>
  <revision>1</revision>
  <dcterms:created xsi:type="dcterms:W3CDTF">2021-04-20T08:47:25.0000000Z</dcterms:created>
  <dcterms:modified xsi:type="dcterms:W3CDTF">2023-04-11T11:12:56.0000000Z</dcterms:modified>
  <keywords>, docId:70527614F76C3D0F6D53A36D33409EEA</keywords>
</coreProperties>
</file>